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gif" ContentType="image/gif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318" r:id="rId3"/>
    <p:sldId id="320" r:id="rId4"/>
    <p:sldId id="314" r:id="rId5"/>
    <p:sldId id="303" r:id="rId6"/>
    <p:sldId id="298" r:id="rId7"/>
    <p:sldId id="257" r:id="rId8"/>
    <p:sldId id="258" r:id="rId9"/>
    <p:sldId id="324" r:id="rId10"/>
    <p:sldId id="326" r:id="rId11"/>
    <p:sldId id="312" r:id="rId12"/>
    <p:sldId id="328" r:id="rId13"/>
    <p:sldId id="273" r:id="rId14"/>
    <p:sldId id="275" r:id="rId15"/>
    <p:sldId id="322" r:id="rId16"/>
    <p:sldId id="330" r:id="rId17"/>
    <p:sldId id="331" r:id="rId18"/>
    <p:sldId id="302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3DFC1B07-A7B3-477D-9EEF-9398D0F039C2}">
          <p14:sldIdLst>
            <p14:sldId id="256"/>
            <p14:sldId id="318"/>
            <p14:sldId id="320"/>
            <p14:sldId id="314"/>
            <p14:sldId id="316"/>
            <p14:sldId id="303"/>
            <p14:sldId id="298"/>
            <p14:sldId id="257"/>
            <p14:sldId id="258"/>
            <p14:sldId id="324"/>
            <p14:sldId id="326"/>
            <p14:sldId id="312"/>
            <p14:sldId id="328"/>
            <p14:sldId id="273"/>
            <p14:sldId id="329"/>
            <p14:sldId id="275"/>
            <p14:sldId id="322"/>
            <p14:sldId id="302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66"/>
    <a:srgbClr val="0066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5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37F3FD5-16B6-49AE-969D-4827697C6F31}" type="doc">
      <dgm:prSet loTypeId="urn:microsoft.com/office/officeart/2005/8/layout/pyramid2" loCatId="pyramid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FD956BCF-861A-4642-8FEB-7DFE5C3E8662}">
      <dgm:prSet custT="1"/>
      <dgm:spPr>
        <a:solidFill>
          <a:schemeClr val="accent2">
            <a:alpha val="90000"/>
          </a:schemeClr>
        </a:solidFill>
      </dgm:spPr>
      <dgm:t>
        <a:bodyPr/>
        <a:lstStyle/>
        <a:p>
          <a:pPr rtl="0"/>
          <a:r>
            <a:rPr lang="ru-RU" sz="2400" b="1" dirty="0" smtClean="0">
              <a:solidFill>
                <a:srgbClr val="00B0F0"/>
              </a:solidFill>
              <a:latin typeface="Arial Black" panose="020B0A04020102020204" pitchFamily="34" charset="0"/>
            </a:rPr>
            <a:t>формы и методы обучения</a:t>
          </a:r>
          <a:endParaRPr lang="ru-RU" sz="2400" dirty="0">
            <a:solidFill>
              <a:srgbClr val="00B0F0"/>
            </a:solidFill>
            <a:latin typeface="Arial Black" panose="020B0A04020102020204" pitchFamily="34" charset="0"/>
          </a:endParaRPr>
        </a:p>
      </dgm:t>
    </dgm:pt>
    <dgm:pt modelId="{F72E0D85-11C4-49D9-BAA6-E1EB0B68E4C4}" type="parTrans" cxnId="{82816D59-FD23-4633-A21A-3CD9920DC559}">
      <dgm:prSet/>
      <dgm:spPr/>
      <dgm:t>
        <a:bodyPr/>
        <a:lstStyle/>
        <a:p>
          <a:endParaRPr lang="ru-RU"/>
        </a:p>
      </dgm:t>
    </dgm:pt>
    <dgm:pt modelId="{1C230DA0-FB96-4A12-83E4-2CC910906171}" type="sibTrans" cxnId="{82816D59-FD23-4633-A21A-3CD9920DC559}">
      <dgm:prSet/>
      <dgm:spPr/>
      <dgm:t>
        <a:bodyPr/>
        <a:lstStyle/>
        <a:p>
          <a:endParaRPr lang="ru-RU"/>
        </a:p>
      </dgm:t>
    </dgm:pt>
    <dgm:pt modelId="{56BF5D65-45E3-41FC-A0A0-650EAD99E7BD}">
      <dgm:prSet/>
      <dgm:spPr>
        <a:ln>
          <a:solidFill>
            <a:schemeClr val="accent1">
              <a:lumMod val="90000"/>
            </a:schemeClr>
          </a:solidFill>
        </a:ln>
        <a:effectLst>
          <a:innerShdw blurRad="63500" dist="50800" dir="13500000">
            <a:prstClr val="black">
              <a:alpha val="50000"/>
            </a:prstClr>
          </a:innerShdw>
        </a:effectLst>
      </dgm:spPr>
      <dgm:t>
        <a:bodyPr/>
        <a:lstStyle/>
        <a:p>
          <a:pPr rtl="0"/>
          <a:r>
            <a:rPr lang="ru-RU" dirty="0" smtClean="0">
              <a:latin typeface="Arial Black" panose="020B0A04020102020204" pitchFamily="34" charset="0"/>
            </a:rPr>
            <a:t>деятельностные</a:t>
          </a:r>
          <a:endParaRPr lang="ru-RU" dirty="0">
            <a:latin typeface="Arial Black" panose="020B0A04020102020204" pitchFamily="34" charset="0"/>
          </a:endParaRPr>
        </a:p>
      </dgm:t>
    </dgm:pt>
    <dgm:pt modelId="{F4537E42-53DE-4BD0-A166-144331BC2046}" type="parTrans" cxnId="{E357F850-3C45-471A-A6F0-62041923B24F}">
      <dgm:prSet/>
      <dgm:spPr/>
      <dgm:t>
        <a:bodyPr/>
        <a:lstStyle/>
        <a:p>
          <a:endParaRPr lang="ru-RU"/>
        </a:p>
      </dgm:t>
    </dgm:pt>
    <dgm:pt modelId="{1A4C4830-D355-4897-A5E8-4690AA66C859}" type="sibTrans" cxnId="{E357F850-3C45-471A-A6F0-62041923B24F}">
      <dgm:prSet/>
      <dgm:spPr/>
      <dgm:t>
        <a:bodyPr/>
        <a:lstStyle/>
        <a:p>
          <a:endParaRPr lang="ru-RU"/>
        </a:p>
      </dgm:t>
    </dgm:pt>
    <dgm:pt modelId="{8139D9A4-861A-4811-BDA6-C95383A0AC0D}">
      <dgm:prSet/>
      <dgm:spPr>
        <a:effectLst>
          <a:innerShdw blurRad="63500" dist="50800" dir="13500000">
            <a:prstClr val="black">
              <a:alpha val="50000"/>
            </a:prstClr>
          </a:innerShdw>
        </a:effectLst>
      </dgm:spPr>
      <dgm:t>
        <a:bodyPr/>
        <a:lstStyle/>
        <a:p>
          <a:pPr rtl="0"/>
          <a:r>
            <a:rPr lang="ru-RU" dirty="0" smtClean="0">
              <a:latin typeface="Arial Black" panose="020B0A04020102020204" pitchFamily="34" charset="0"/>
            </a:rPr>
            <a:t>групповые</a:t>
          </a:r>
          <a:r>
            <a:rPr lang="ru-RU" dirty="0" smtClean="0"/>
            <a:t> </a:t>
          </a:r>
          <a:endParaRPr lang="ru-RU" dirty="0"/>
        </a:p>
      </dgm:t>
    </dgm:pt>
    <dgm:pt modelId="{24C30869-FD9E-4B32-A325-15E6C2B7F3C9}" type="parTrans" cxnId="{5B3F7B6F-4C60-4EF9-9745-EAFAA0ECFC00}">
      <dgm:prSet/>
      <dgm:spPr/>
      <dgm:t>
        <a:bodyPr/>
        <a:lstStyle/>
        <a:p>
          <a:endParaRPr lang="ru-RU"/>
        </a:p>
      </dgm:t>
    </dgm:pt>
    <dgm:pt modelId="{D4FB5A13-2005-4FBE-A3C7-3330225CD391}" type="sibTrans" cxnId="{5B3F7B6F-4C60-4EF9-9745-EAFAA0ECFC00}">
      <dgm:prSet/>
      <dgm:spPr/>
      <dgm:t>
        <a:bodyPr/>
        <a:lstStyle/>
        <a:p>
          <a:endParaRPr lang="ru-RU"/>
        </a:p>
      </dgm:t>
    </dgm:pt>
    <dgm:pt modelId="{D5455880-239D-4809-879B-2DF2BAC05A47}">
      <dgm:prSet/>
      <dgm:spPr>
        <a:effectLst>
          <a:innerShdw blurRad="63500" dist="50800" dir="10800000">
            <a:prstClr val="black">
              <a:alpha val="50000"/>
            </a:prstClr>
          </a:innerShdw>
        </a:effectLst>
      </dgm:spPr>
      <dgm:t>
        <a:bodyPr/>
        <a:lstStyle/>
        <a:p>
          <a:pPr rtl="0"/>
          <a:r>
            <a:rPr lang="ru-RU" dirty="0" smtClean="0">
              <a:latin typeface="Arial Black" panose="020B0A04020102020204" pitchFamily="34" charset="0"/>
            </a:rPr>
            <a:t>игровые, ролевые</a:t>
          </a:r>
          <a:endParaRPr lang="ru-RU" dirty="0">
            <a:latin typeface="Arial Black" panose="020B0A04020102020204" pitchFamily="34" charset="0"/>
          </a:endParaRPr>
        </a:p>
      </dgm:t>
    </dgm:pt>
    <dgm:pt modelId="{50C86422-CAD4-4F06-8335-EC567D9855E9}" type="parTrans" cxnId="{49F1B802-29F0-4F3D-96C3-D598997299F9}">
      <dgm:prSet/>
      <dgm:spPr/>
      <dgm:t>
        <a:bodyPr/>
        <a:lstStyle/>
        <a:p>
          <a:endParaRPr lang="ru-RU"/>
        </a:p>
      </dgm:t>
    </dgm:pt>
    <dgm:pt modelId="{22E508BB-1C04-4351-80A3-7CD3B9180EDA}" type="sibTrans" cxnId="{49F1B802-29F0-4F3D-96C3-D598997299F9}">
      <dgm:prSet/>
      <dgm:spPr/>
      <dgm:t>
        <a:bodyPr/>
        <a:lstStyle/>
        <a:p>
          <a:endParaRPr lang="ru-RU"/>
        </a:p>
      </dgm:t>
    </dgm:pt>
    <dgm:pt modelId="{0886A117-E838-489F-85E0-8317E66944E4}">
      <dgm:prSet/>
      <dgm:spPr>
        <a:effectLst>
          <a:innerShdw blurRad="63500" dist="50800" dir="2700000">
            <a:prstClr val="black">
              <a:alpha val="50000"/>
            </a:prstClr>
          </a:innerShdw>
        </a:effectLst>
      </dgm:spPr>
      <dgm:t>
        <a:bodyPr/>
        <a:lstStyle/>
        <a:p>
          <a:pPr rtl="0"/>
          <a:r>
            <a:rPr lang="ru-RU" dirty="0" smtClean="0">
              <a:latin typeface="Arial Black" panose="020B0A04020102020204" pitchFamily="34" charset="0"/>
            </a:rPr>
            <a:t>рефлексивные</a:t>
          </a:r>
          <a:endParaRPr lang="ru-RU" dirty="0">
            <a:latin typeface="Arial Black" panose="020B0A04020102020204" pitchFamily="34" charset="0"/>
          </a:endParaRPr>
        </a:p>
      </dgm:t>
    </dgm:pt>
    <dgm:pt modelId="{BE19A5F0-B32B-499E-98C8-7CFEBDBF53CC}" type="parTrans" cxnId="{9987FE16-153D-44B7-99D0-4E71DB3B2D7F}">
      <dgm:prSet/>
      <dgm:spPr/>
      <dgm:t>
        <a:bodyPr/>
        <a:lstStyle/>
        <a:p>
          <a:endParaRPr lang="ru-RU"/>
        </a:p>
      </dgm:t>
    </dgm:pt>
    <dgm:pt modelId="{7F900B6D-7D39-4981-A38B-1F9B2FC7A91E}" type="sibTrans" cxnId="{9987FE16-153D-44B7-99D0-4E71DB3B2D7F}">
      <dgm:prSet/>
      <dgm:spPr/>
      <dgm:t>
        <a:bodyPr/>
        <a:lstStyle/>
        <a:p>
          <a:endParaRPr lang="ru-RU"/>
        </a:p>
      </dgm:t>
    </dgm:pt>
    <dgm:pt modelId="{754B40E6-C15B-4C9F-86A7-6CA473E84E28}" type="pres">
      <dgm:prSet presAssocID="{B37F3FD5-16B6-49AE-969D-4827697C6F31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B24C80F6-EBDF-4593-8AE0-A23167F354F4}" type="pres">
      <dgm:prSet presAssocID="{B37F3FD5-16B6-49AE-969D-4827697C6F31}" presName="pyramid" presStyleLbl="node1" presStyleIdx="0" presStyleCnt="1"/>
      <dgm:spPr/>
    </dgm:pt>
    <dgm:pt modelId="{0A0E21C1-6B71-4088-93C9-F9566243D521}" type="pres">
      <dgm:prSet presAssocID="{B37F3FD5-16B6-49AE-969D-4827697C6F31}" presName="theList" presStyleCnt="0"/>
      <dgm:spPr/>
    </dgm:pt>
    <dgm:pt modelId="{77C3ED5B-E0F2-4546-82D5-4DDFAA8634AC}" type="pres">
      <dgm:prSet presAssocID="{FD956BCF-861A-4642-8FEB-7DFE5C3E8662}" presName="aNode" presStyleLbl="fgAcc1" presStyleIdx="0" presStyleCnt="5" custScaleX="153716" custLinFactY="-2752" custLinFactNeighborX="-924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26117B-8B24-4656-AC33-E46275532B04}" type="pres">
      <dgm:prSet presAssocID="{FD956BCF-861A-4642-8FEB-7DFE5C3E8662}" presName="aSpace" presStyleCnt="0"/>
      <dgm:spPr/>
    </dgm:pt>
    <dgm:pt modelId="{835C188D-2724-4356-A053-042C6848D8EB}" type="pres">
      <dgm:prSet presAssocID="{56BF5D65-45E3-41FC-A0A0-650EAD99E7BD}" presName="aNode" presStyleLbl="fg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C2699C-A251-4B07-AE83-9F22E7E9D0CC}" type="pres">
      <dgm:prSet presAssocID="{56BF5D65-45E3-41FC-A0A0-650EAD99E7BD}" presName="aSpace" presStyleCnt="0"/>
      <dgm:spPr/>
    </dgm:pt>
    <dgm:pt modelId="{6E4C61F9-DBEF-4FFE-A200-2145020A7F85}" type="pres">
      <dgm:prSet presAssocID="{8139D9A4-861A-4811-BDA6-C95383A0AC0D}" presName="aNode" presStyleLbl="fg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6D5F99-2076-4ECD-A2A9-8BF5B8A23DCF}" type="pres">
      <dgm:prSet presAssocID="{8139D9A4-861A-4811-BDA6-C95383A0AC0D}" presName="aSpace" presStyleCnt="0"/>
      <dgm:spPr/>
    </dgm:pt>
    <dgm:pt modelId="{E3ADE109-F579-407D-A271-C0F2EC875AA0}" type="pres">
      <dgm:prSet presAssocID="{D5455880-239D-4809-879B-2DF2BAC05A47}" presName="aNode" presStyleLbl="fgAcc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5141D3-44E1-4A53-8100-DEC02B45554A}" type="pres">
      <dgm:prSet presAssocID="{D5455880-239D-4809-879B-2DF2BAC05A47}" presName="aSpace" presStyleCnt="0"/>
      <dgm:spPr/>
    </dgm:pt>
    <dgm:pt modelId="{AAB8A25B-6DD4-45EF-BD95-5E4512C099D4}" type="pres">
      <dgm:prSet presAssocID="{0886A117-E838-489F-85E0-8317E66944E4}" presName="aNode" presStyleLbl="fg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B2FA18-4B88-497A-9D9B-D378B5CC9F0F}" type="pres">
      <dgm:prSet presAssocID="{0886A117-E838-489F-85E0-8317E66944E4}" presName="aSpace" presStyleCnt="0"/>
      <dgm:spPr/>
    </dgm:pt>
  </dgm:ptLst>
  <dgm:cxnLst>
    <dgm:cxn modelId="{49F1B802-29F0-4F3D-96C3-D598997299F9}" srcId="{B37F3FD5-16B6-49AE-969D-4827697C6F31}" destId="{D5455880-239D-4809-879B-2DF2BAC05A47}" srcOrd="3" destOrd="0" parTransId="{50C86422-CAD4-4F06-8335-EC567D9855E9}" sibTransId="{22E508BB-1C04-4351-80A3-7CD3B9180EDA}"/>
    <dgm:cxn modelId="{82816D59-FD23-4633-A21A-3CD9920DC559}" srcId="{B37F3FD5-16B6-49AE-969D-4827697C6F31}" destId="{FD956BCF-861A-4642-8FEB-7DFE5C3E8662}" srcOrd="0" destOrd="0" parTransId="{F72E0D85-11C4-49D9-BAA6-E1EB0B68E4C4}" sibTransId="{1C230DA0-FB96-4A12-83E4-2CC910906171}"/>
    <dgm:cxn modelId="{4986D8E3-7F9B-49D3-9F49-25C07C90D9F8}" type="presOf" srcId="{B37F3FD5-16B6-49AE-969D-4827697C6F31}" destId="{754B40E6-C15B-4C9F-86A7-6CA473E84E28}" srcOrd="0" destOrd="0" presId="urn:microsoft.com/office/officeart/2005/8/layout/pyramid2"/>
    <dgm:cxn modelId="{C1ABD139-0CF1-44D1-8DA4-FF8B9E9B01A3}" type="presOf" srcId="{FD956BCF-861A-4642-8FEB-7DFE5C3E8662}" destId="{77C3ED5B-E0F2-4546-82D5-4DDFAA8634AC}" srcOrd="0" destOrd="0" presId="urn:microsoft.com/office/officeart/2005/8/layout/pyramid2"/>
    <dgm:cxn modelId="{559B957B-0B8E-48FE-A42D-564D957B732D}" type="presOf" srcId="{8139D9A4-861A-4811-BDA6-C95383A0AC0D}" destId="{6E4C61F9-DBEF-4FFE-A200-2145020A7F85}" srcOrd="0" destOrd="0" presId="urn:microsoft.com/office/officeart/2005/8/layout/pyramid2"/>
    <dgm:cxn modelId="{5B3F7B6F-4C60-4EF9-9745-EAFAA0ECFC00}" srcId="{B37F3FD5-16B6-49AE-969D-4827697C6F31}" destId="{8139D9A4-861A-4811-BDA6-C95383A0AC0D}" srcOrd="2" destOrd="0" parTransId="{24C30869-FD9E-4B32-A325-15E6C2B7F3C9}" sibTransId="{D4FB5A13-2005-4FBE-A3C7-3330225CD391}"/>
    <dgm:cxn modelId="{E357F850-3C45-471A-A6F0-62041923B24F}" srcId="{B37F3FD5-16B6-49AE-969D-4827697C6F31}" destId="{56BF5D65-45E3-41FC-A0A0-650EAD99E7BD}" srcOrd="1" destOrd="0" parTransId="{F4537E42-53DE-4BD0-A166-144331BC2046}" sibTransId="{1A4C4830-D355-4897-A5E8-4690AA66C859}"/>
    <dgm:cxn modelId="{9987FE16-153D-44B7-99D0-4E71DB3B2D7F}" srcId="{B37F3FD5-16B6-49AE-969D-4827697C6F31}" destId="{0886A117-E838-489F-85E0-8317E66944E4}" srcOrd="4" destOrd="0" parTransId="{BE19A5F0-B32B-499E-98C8-7CFEBDBF53CC}" sibTransId="{7F900B6D-7D39-4981-A38B-1F9B2FC7A91E}"/>
    <dgm:cxn modelId="{71E21C40-47AC-4E97-B608-9C9CE853C9D0}" type="presOf" srcId="{56BF5D65-45E3-41FC-A0A0-650EAD99E7BD}" destId="{835C188D-2724-4356-A053-042C6848D8EB}" srcOrd="0" destOrd="0" presId="urn:microsoft.com/office/officeart/2005/8/layout/pyramid2"/>
    <dgm:cxn modelId="{B28AF3D2-64CD-4769-A44A-93E7D87137B8}" type="presOf" srcId="{0886A117-E838-489F-85E0-8317E66944E4}" destId="{AAB8A25B-6DD4-45EF-BD95-5E4512C099D4}" srcOrd="0" destOrd="0" presId="urn:microsoft.com/office/officeart/2005/8/layout/pyramid2"/>
    <dgm:cxn modelId="{C497203A-3287-432A-8823-33939E76244F}" type="presOf" srcId="{D5455880-239D-4809-879B-2DF2BAC05A47}" destId="{E3ADE109-F579-407D-A271-C0F2EC875AA0}" srcOrd="0" destOrd="0" presId="urn:microsoft.com/office/officeart/2005/8/layout/pyramid2"/>
    <dgm:cxn modelId="{BB5152EA-AA74-4EDC-982C-943F2C0CF78A}" type="presParOf" srcId="{754B40E6-C15B-4C9F-86A7-6CA473E84E28}" destId="{B24C80F6-EBDF-4593-8AE0-A23167F354F4}" srcOrd="0" destOrd="0" presId="urn:microsoft.com/office/officeart/2005/8/layout/pyramid2"/>
    <dgm:cxn modelId="{7A6E6754-E2F3-46D4-97EF-E04A37F6E7E9}" type="presParOf" srcId="{754B40E6-C15B-4C9F-86A7-6CA473E84E28}" destId="{0A0E21C1-6B71-4088-93C9-F9566243D521}" srcOrd="1" destOrd="0" presId="urn:microsoft.com/office/officeart/2005/8/layout/pyramid2"/>
    <dgm:cxn modelId="{3236DE72-1214-417D-9A27-869BEC8FDFE3}" type="presParOf" srcId="{0A0E21C1-6B71-4088-93C9-F9566243D521}" destId="{77C3ED5B-E0F2-4546-82D5-4DDFAA8634AC}" srcOrd="0" destOrd="0" presId="urn:microsoft.com/office/officeart/2005/8/layout/pyramid2"/>
    <dgm:cxn modelId="{0B6B7CC4-D4EC-4801-9A36-6AD8FEB0523C}" type="presParOf" srcId="{0A0E21C1-6B71-4088-93C9-F9566243D521}" destId="{5526117B-8B24-4656-AC33-E46275532B04}" srcOrd="1" destOrd="0" presId="urn:microsoft.com/office/officeart/2005/8/layout/pyramid2"/>
    <dgm:cxn modelId="{A7E6EF50-65F6-4CBE-AED4-FB395F7D67C4}" type="presParOf" srcId="{0A0E21C1-6B71-4088-93C9-F9566243D521}" destId="{835C188D-2724-4356-A053-042C6848D8EB}" srcOrd="2" destOrd="0" presId="urn:microsoft.com/office/officeart/2005/8/layout/pyramid2"/>
    <dgm:cxn modelId="{CA3466C9-53D4-449B-B1AB-8CCD5101795B}" type="presParOf" srcId="{0A0E21C1-6B71-4088-93C9-F9566243D521}" destId="{02C2699C-A251-4B07-AE83-9F22E7E9D0CC}" srcOrd="3" destOrd="0" presId="urn:microsoft.com/office/officeart/2005/8/layout/pyramid2"/>
    <dgm:cxn modelId="{7497F052-0D3E-4C01-97F8-726B8145278A}" type="presParOf" srcId="{0A0E21C1-6B71-4088-93C9-F9566243D521}" destId="{6E4C61F9-DBEF-4FFE-A200-2145020A7F85}" srcOrd="4" destOrd="0" presId="urn:microsoft.com/office/officeart/2005/8/layout/pyramid2"/>
    <dgm:cxn modelId="{06BC9524-D165-4AEA-9449-4120B606BCF0}" type="presParOf" srcId="{0A0E21C1-6B71-4088-93C9-F9566243D521}" destId="{7F6D5F99-2076-4ECD-A2A9-8BF5B8A23DCF}" srcOrd="5" destOrd="0" presId="urn:microsoft.com/office/officeart/2005/8/layout/pyramid2"/>
    <dgm:cxn modelId="{1F5E7C6A-9626-4E6B-AA2B-395F1B26C212}" type="presParOf" srcId="{0A0E21C1-6B71-4088-93C9-F9566243D521}" destId="{E3ADE109-F579-407D-A271-C0F2EC875AA0}" srcOrd="6" destOrd="0" presId="urn:microsoft.com/office/officeart/2005/8/layout/pyramid2"/>
    <dgm:cxn modelId="{9D7AADDA-C4F3-45F9-913A-A602593A5CE0}" type="presParOf" srcId="{0A0E21C1-6B71-4088-93C9-F9566243D521}" destId="{835141D3-44E1-4A53-8100-DEC02B45554A}" srcOrd="7" destOrd="0" presId="urn:microsoft.com/office/officeart/2005/8/layout/pyramid2"/>
    <dgm:cxn modelId="{93B09EE8-30A1-4ECA-9158-716CBCEBF924}" type="presParOf" srcId="{0A0E21C1-6B71-4088-93C9-F9566243D521}" destId="{AAB8A25B-6DD4-45EF-BD95-5E4512C099D4}" srcOrd="8" destOrd="0" presId="urn:microsoft.com/office/officeart/2005/8/layout/pyramid2"/>
    <dgm:cxn modelId="{45114F74-5402-447E-A984-81E44107D735}" type="presParOf" srcId="{0A0E21C1-6B71-4088-93C9-F9566243D521}" destId="{18B2FA18-4B88-497A-9D9B-D378B5CC9F0F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C76F6CB-3063-4C3F-B84A-BF365BC1BFEC}" type="doc">
      <dgm:prSet loTypeId="urn:microsoft.com/office/officeart/2005/8/layout/default#1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B7151787-8AAA-4F24-98D0-349824AEC397}">
      <dgm:prSet phldrT="[Текст]" custT="1"/>
      <dgm:spPr/>
      <dgm:t>
        <a:bodyPr/>
        <a:lstStyle/>
        <a:p>
          <a:r>
            <a:rPr lang="ru-RU" sz="4400" b="1" dirty="0" smtClean="0"/>
            <a:t>исследование</a:t>
          </a:r>
          <a:endParaRPr lang="ru-RU" sz="4400" b="1" dirty="0"/>
        </a:p>
      </dgm:t>
    </dgm:pt>
    <dgm:pt modelId="{75F4FCC6-DC90-4F32-900F-E703129D0254}" type="parTrans" cxnId="{FA1A8C30-9720-49A0-BD52-E5EAA0DCAF38}">
      <dgm:prSet/>
      <dgm:spPr/>
      <dgm:t>
        <a:bodyPr/>
        <a:lstStyle/>
        <a:p>
          <a:endParaRPr lang="ru-RU"/>
        </a:p>
      </dgm:t>
    </dgm:pt>
    <dgm:pt modelId="{7F0A7CA2-1C2B-4930-9052-FC060BF170DF}" type="sibTrans" cxnId="{FA1A8C30-9720-49A0-BD52-E5EAA0DCAF38}">
      <dgm:prSet/>
      <dgm:spPr/>
      <dgm:t>
        <a:bodyPr/>
        <a:lstStyle/>
        <a:p>
          <a:endParaRPr lang="ru-RU"/>
        </a:p>
      </dgm:t>
    </dgm:pt>
    <dgm:pt modelId="{FBE4B8D0-D2A9-436F-947E-947DC3A76859}">
      <dgm:prSet phldrT="[Текст]" custT="1"/>
      <dgm:spPr/>
      <dgm:t>
        <a:bodyPr/>
        <a:lstStyle/>
        <a:p>
          <a:r>
            <a: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Цели</a:t>
          </a:r>
        </a:p>
        <a:p>
          <a:r>
            <a: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задачи</a:t>
          </a:r>
          <a:endParaRPr lang="ru-RU" sz="32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0B4229-8158-4AF3-881D-8CC2E68685E8}" type="parTrans" cxnId="{05743356-62C1-4602-99B4-7A9932B29F21}">
      <dgm:prSet/>
      <dgm:spPr/>
      <dgm:t>
        <a:bodyPr/>
        <a:lstStyle/>
        <a:p>
          <a:endParaRPr lang="ru-RU"/>
        </a:p>
      </dgm:t>
    </dgm:pt>
    <dgm:pt modelId="{A2006CAB-6C9D-4E0E-A2DF-86C517F3F380}" type="sibTrans" cxnId="{05743356-62C1-4602-99B4-7A9932B29F21}">
      <dgm:prSet/>
      <dgm:spPr/>
      <dgm:t>
        <a:bodyPr/>
        <a:lstStyle/>
        <a:p>
          <a:endParaRPr lang="ru-RU"/>
        </a:p>
      </dgm:t>
    </dgm:pt>
    <dgm:pt modelId="{87085B6F-B340-42CF-92F8-F0DD9D9E0ECC}">
      <dgm:prSet phldrT="[Текст]" custT="1"/>
      <dgm:spPr/>
      <dgm:t>
        <a:bodyPr/>
        <a:lstStyle/>
        <a:p>
          <a:r>
            <a: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Принципы методик</a:t>
          </a:r>
          <a:endParaRPr lang="ru-RU" sz="2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232BCB-925F-449A-8918-8DE6D8568455}" type="parTrans" cxnId="{63AD10EE-2FD9-4466-97F1-CF31DF53EAFE}">
      <dgm:prSet/>
      <dgm:spPr/>
      <dgm:t>
        <a:bodyPr/>
        <a:lstStyle/>
        <a:p>
          <a:endParaRPr lang="ru-RU"/>
        </a:p>
      </dgm:t>
    </dgm:pt>
    <dgm:pt modelId="{A022EB37-BFBA-453D-9357-9B783DA86AA2}" type="sibTrans" cxnId="{63AD10EE-2FD9-4466-97F1-CF31DF53EAFE}">
      <dgm:prSet/>
      <dgm:spPr/>
      <dgm:t>
        <a:bodyPr/>
        <a:lstStyle/>
        <a:p>
          <a:endParaRPr lang="ru-RU"/>
        </a:p>
      </dgm:t>
    </dgm:pt>
    <dgm:pt modelId="{30486F1C-6BD9-4E97-A509-ADF55279A9AE}">
      <dgm:prSet phldrT="[Текст]" custT="1"/>
      <dgm:spPr/>
      <dgm:t>
        <a:bodyPr/>
        <a:lstStyle/>
        <a:p>
          <a:r>
            <a: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Ход исследования</a:t>
          </a:r>
          <a:endParaRPr lang="ru-RU" sz="2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454834-9A13-46D3-B0DB-D889988D5F5C}" type="parTrans" cxnId="{EA11D0C7-8E9E-4B5B-B5C3-4209302AF6EF}">
      <dgm:prSet/>
      <dgm:spPr/>
      <dgm:t>
        <a:bodyPr/>
        <a:lstStyle/>
        <a:p>
          <a:endParaRPr lang="ru-RU"/>
        </a:p>
      </dgm:t>
    </dgm:pt>
    <dgm:pt modelId="{69DBEF04-99F0-4A01-B2BD-7BF9F1FE7529}" type="sibTrans" cxnId="{EA11D0C7-8E9E-4B5B-B5C3-4209302AF6EF}">
      <dgm:prSet/>
      <dgm:spPr/>
      <dgm:t>
        <a:bodyPr/>
        <a:lstStyle/>
        <a:p>
          <a:endParaRPr lang="ru-RU"/>
        </a:p>
      </dgm:t>
    </dgm:pt>
    <dgm:pt modelId="{F55ED0F0-B915-4CA6-886C-BA1387EAEE56}">
      <dgm:prSet phldrT="[Текст]" custT="1"/>
      <dgm:spPr/>
      <dgm:t>
        <a:bodyPr/>
        <a:lstStyle/>
        <a:p>
          <a:r>
            <a: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Результат </a:t>
          </a:r>
        </a:p>
        <a:p>
          <a:r>
            <a: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оценка</a:t>
          </a:r>
          <a:endParaRPr lang="ru-RU" sz="32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1A25A0F-DEED-47DD-8C09-619039120AC3}" type="parTrans" cxnId="{AD7DE401-13C0-4615-B01B-F424BC075222}">
      <dgm:prSet/>
      <dgm:spPr/>
      <dgm:t>
        <a:bodyPr/>
        <a:lstStyle/>
        <a:p>
          <a:endParaRPr lang="ru-RU"/>
        </a:p>
      </dgm:t>
    </dgm:pt>
    <dgm:pt modelId="{575DD6DB-08EF-40A1-970E-C5541271B60F}" type="sibTrans" cxnId="{AD7DE401-13C0-4615-B01B-F424BC075222}">
      <dgm:prSet/>
      <dgm:spPr/>
      <dgm:t>
        <a:bodyPr/>
        <a:lstStyle/>
        <a:p>
          <a:endParaRPr lang="ru-RU"/>
        </a:p>
      </dgm:t>
    </dgm:pt>
    <dgm:pt modelId="{642CB5C2-D3D2-48B8-B518-077549F712EB}" type="pres">
      <dgm:prSet presAssocID="{4C76F6CB-3063-4C3F-B84A-BF365BC1BFEC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AD59104-93E1-4CC9-B462-B87DB6822117}" type="pres">
      <dgm:prSet presAssocID="{B7151787-8AAA-4F24-98D0-349824AEC397}" presName="node" presStyleLbl="node1" presStyleIdx="0" presStyleCnt="5" custScaleX="390095" custLinFactNeighborX="-20402" custLinFactNeighborY="90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E06E3C-2C29-4C29-981E-00724796163C}" type="pres">
      <dgm:prSet presAssocID="{7F0A7CA2-1C2B-4930-9052-FC060BF170DF}" presName="sibTrans" presStyleCnt="0"/>
      <dgm:spPr/>
    </dgm:pt>
    <dgm:pt modelId="{A2BA5A99-BE98-41CA-BFBA-8E06E17E8D11}" type="pres">
      <dgm:prSet presAssocID="{FBE4B8D0-D2A9-436F-947E-947DC3A76859}" presName="node" presStyleLbl="node1" presStyleIdx="1" presStyleCnt="5" custScaleX="1151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816EC5-E314-46E0-BA64-B7AC199E3DF0}" type="pres">
      <dgm:prSet presAssocID="{A2006CAB-6C9D-4E0E-A2DF-86C517F3F380}" presName="sibTrans" presStyleCnt="0"/>
      <dgm:spPr/>
    </dgm:pt>
    <dgm:pt modelId="{530716E2-EA65-4D3E-BFA9-509DF0BD9E68}" type="pres">
      <dgm:prSet presAssocID="{87085B6F-B340-42CF-92F8-F0DD9D9E0ECC}" presName="node" presStyleLbl="node1" presStyleIdx="2" presStyleCnt="5" custScaleX="1139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52FDF4-2317-42BB-B669-3E096EDB6C29}" type="pres">
      <dgm:prSet presAssocID="{A022EB37-BFBA-453D-9357-9B783DA86AA2}" presName="sibTrans" presStyleCnt="0"/>
      <dgm:spPr/>
    </dgm:pt>
    <dgm:pt modelId="{04698D52-4E44-4C4F-AEB1-FA7D953CE5B6}" type="pres">
      <dgm:prSet presAssocID="{30486F1C-6BD9-4E97-A509-ADF55279A9AE}" presName="node" presStyleLbl="node1" presStyleIdx="3" presStyleCnt="5" custScaleX="112661" custLinFactNeighborX="9637" custLinFactNeighborY="-9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3377F7-FF72-4E57-8772-46053BFF1509}" type="pres">
      <dgm:prSet presAssocID="{69DBEF04-99F0-4A01-B2BD-7BF9F1FE7529}" presName="sibTrans" presStyleCnt="0"/>
      <dgm:spPr/>
    </dgm:pt>
    <dgm:pt modelId="{37963146-D0BF-4082-AD67-3FE2D96E62D4}" type="pres">
      <dgm:prSet presAssocID="{F55ED0F0-B915-4CA6-886C-BA1387EAEE56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A1A8C30-9720-49A0-BD52-E5EAA0DCAF38}" srcId="{4C76F6CB-3063-4C3F-B84A-BF365BC1BFEC}" destId="{B7151787-8AAA-4F24-98D0-349824AEC397}" srcOrd="0" destOrd="0" parTransId="{75F4FCC6-DC90-4F32-900F-E703129D0254}" sibTransId="{7F0A7CA2-1C2B-4930-9052-FC060BF170DF}"/>
    <dgm:cxn modelId="{54107377-2B10-45CA-B50A-B1424EEB7F9C}" type="presOf" srcId="{FBE4B8D0-D2A9-436F-947E-947DC3A76859}" destId="{A2BA5A99-BE98-41CA-BFBA-8E06E17E8D11}" srcOrd="0" destOrd="0" presId="urn:microsoft.com/office/officeart/2005/8/layout/default#1"/>
    <dgm:cxn modelId="{00A89376-DC4B-4AEC-9983-0A3F27610909}" type="presOf" srcId="{B7151787-8AAA-4F24-98D0-349824AEC397}" destId="{0AD59104-93E1-4CC9-B462-B87DB6822117}" srcOrd="0" destOrd="0" presId="urn:microsoft.com/office/officeart/2005/8/layout/default#1"/>
    <dgm:cxn modelId="{EA11D0C7-8E9E-4B5B-B5C3-4209302AF6EF}" srcId="{4C76F6CB-3063-4C3F-B84A-BF365BC1BFEC}" destId="{30486F1C-6BD9-4E97-A509-ADF55279A9AE}" srcOrd="3" destOrd="0" parTransId="{8E454834-9A13-46D3-B0DB-D889988D5F5C}" sibTransId="{69DBEF04-99F0-4A01-B2BD-7BF9F1FE7529}"/>
    <dgm:cxn modelId="{2EEB4B51-CD37-4E30-8565-47AF31C24729}" type="presOf" srcId="{4C76F6CB-3063-4C3F-B84A-BF365BC1BFEC}" destId="{642CB5C2-D3D2-48B8-B518-077549F712EB}" srcOrd="0" destOrd="0" presId="urn:microsoft.com/office/officeart/2005/8/layout/default#1"/>
    <dgm:cxn modelId="{63AD10EE-2FD9-4466-97F1-CF31DF53EAFE}" srcId="{4C76F6CB-3063-4C3F-B84A-BF365BC1BFEC}" destId="{87085B6F-B340-42CF-92F8-F0DD9D9E0ECC}" srcOrd="2" destOrd="0" parTransId="{6D232BCB-925F-449A-8918-8DE6D8568455}" sibTransId="{A022EB37-BFBA-453D-9357-9B783DA86AA2}"/>
    <dgm:cxn modelId="{05743356-62C1-4602-99B4-7A9932B29F21}" srcId="{4C76F6CB-3063-4C3F-B84A-BF365BC1BFEC}" destId="{FBE4B8D0-D2A9-436F-947E-947DC3A76859}" srcOrd="1" destOrd="0" parTransId="{E60B4229-8158-4AF3-881D-8CC2E68685E8}" sibTransId="{A2006CAB-6C9D-4E0E-A2DF-86C517F3F380}"/>
    <dgm:cxn modelId="{CB2DB982-1035-4604-AB3F-0405C8D8F973}" type="presOf" srcId="{F55ED0F0-B915-4CA6-886C-BA1387EAEE56}" destId="{37963146-D0BF-4082-AD67-3FE2D96E62D4}" srcOrd="0" destOrd="0" presId="urn:microsoft.com/office/officeart/2005/8/layout/default#1"/>
    <dgm:cxn modelId="{6E1DD39B-D3B3-4C63-AB1E-3292E04C621B}" type="presOf" srcId="{87085B6F-B340-42CF-92F8-F0DD9D9E0ECC}" destId="{530716E2-EA65-4D3E-BFA9-509DF0BD9E68}" srcOrd="0" destOrd="0" presId="urn:microsoft.com/office/officeart/2005/8/layout/default#1"/>
    <dgm:cxn modelId="{AD7DE401-13C0-4615-B01B-F424BC075222}" srcId="{4C76F6CB-3063-4C3F-B84A-BF365BC1BFEC}" destId="{F55ED0F0-B915-4CA6-886C-BA1387EAEE56}" srcOrd="4" destOrd="0" parTransId="{51A25A0F-DEED-47DD-8C09-619039120AC3}" sibTransId="{575DD6DB-08EF-40A1-970E-C5541271B60F}"/>
    <dgm:cxn modelId="{EE2EBC8A-35C7-4A88-BE93-B9F85391961B}" type="presOf" srcId="{30486F1C-6BD9-4E97-A509-ADF55279A9AE}" destId="{04698D52-4E44-4C4F-AEB1-FA7D953CE5B6}" srcOrd="0" destOrd="0" presId="urn:microsoft.com/office/officeart/2005/8/layout/default#1"/>
    <dgm:cxn modelId="{43C2CDD4-DEB2-4392-938C-3D07E480946B}" type="presParOf" srcId="{642CB5C2-D3D2-48B8-B518-077549F712EB}" destId="{0AD59104-93E1-4CC9-B462-B87DB6822117}" srcOrd="0" destOrd="0" presId="urn:microsoft.com/office/officeart/2005/8/layout/default#1"/>
    <dgm:cxn modelId="{DD22FE6F-C61B-4B20-838A-AD0C85398A0E}" type="presParOf" srcId="{642CB5C2-D3D2-48B8-B518-077549F712EB}" destId="{71E06E3C-2C29-4C29-981E-00724796163C}" srcOrd="1" destOrd="0" presId="urn:microsoft.com/office/officeart/2005/8/layout/default#1"/>
    <dgm:cxn modelId="{3F6F0CD0-2011-489A-BC16-A3E5C7DC3084}" type="presParOf" srcId="{642CB5C2-D3D2-48B8-B518-077549F712EB}" destId="{A2BA5A99-BE98-41CA-BFBA-8E06E17E8D11}" srcOrd="2" destOrd="0" presId="urn:microsoft.com/office/officeart/2005/8/layout/default#1"/>
    <dgm:cxn modelId="{9E59F683-03D8-4FE6-8CA3-6B996AE2BA63}" type="presParOf" srcId="{642CB5C2-D3D2-48B8-B518-077549F712EB}" destId="{C7816EC5-E314-46E0-BA64-B7AC199E3DF0}" srcOrd="3" destOrd="0" presId="urn:microsoft.com/office/officeart/2005/8/layout/default#1"/>
    <dgm:cxn modelId="{FA7E8CB7-376E-4685-97DD-9AA9C6C5A01B}" type="presParOf" srcId="{642CB5C2-D3D2-48B8-B518-077549F712EB}" destId="{530716E2-EA65-4D3E-BFA9-509DF0BD9E68}" srcOrd="4" destOrd="0" presId="urn:microsoft.com/office/officeart/2005/8/layout/default#1"/>
    <dgm:cxn modelId="{AD8BAE2D-B67C-4554-87E3-D97450411BCA}" type="presParOf" srcId="{642CB5C2-D3D2-48B8-B518-077549F712EB}" destId="{9D52FDF4-2317-42BB-B669-3E096EDB6C29}" srcOrd="5" destOrd="0" presId="urn:microsoft.com/office/officeart/2005/8/layout/default#1"/>
    <dgm:cxn modelId="{C94D124B-15E5-425D-B1BE-C276B709C68E}" type="presParOf" srcId="{642CB5C2-D3D2-48B8-B518-077549F712EB}" destId="{04698D52-4E44-4C4F-AEB1-FA7D953CE5B6}" srcOrd="6" destOrd="0" presId="urn:microsoft.com/office/officeart/2005/8/layout/default#1"/>
    <dgm:cxn modelId="{A600F12F-81D1-4B8F-B293-19812442915B}" type="presParOf" srcId="{642CB5C2-D3D2-48B8-B518-077549F712EB}" destId="{C53377F7-FF72-4E57-8772-46053BFF1509}" srcOrd="7" destOrd="0" presId="urn:microsoft.com/office/officeart/2005/8/layout/default#1"/>
    <dgm:cxn modelId="{5179B9E9-11A3-4318-BBF3-81AB10AE5440}" type="presParOf" srcId="{642CB5C2-D3D2-48B8-B518-077549F712EB}" destId="{37963146-D0BF-4082-AD67-3FE2D96E62D4}" srcOrd="8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D20CE5E-7FB5-44F3-A39C-BC4876AC563C}" type="doc">
      <dgm:prSet loTypeId="urn:microsoft.com/office/officeart/2005/8/layout/hProcess7#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442E79B-441B-40B0-BC20-93DBE6A3E813}" type="pres">
      <dgm:prSet presAssocID="{CD20CE5E-7FB5-44F3-A39C-BC4876AC563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EE99751E-BE68-49FE-82B6-E349EF89FDE5}" type="presOf" srcId="{CD20CE5E-7FB5-44F3-A39C-BC4876AC563C}" destId="{A442E79B-441B-40B0-BC20-93DBE6A3E813}" srcOrd="0" destOrd="0" presId="urn:microsoft.com/office/officeart/2005/8/layout/hProcess7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42AF237-2911-47D2-8602-18844DB89761}" type="doc">
      <dgm:prSet loTypeId="urn:microsoft.com/office/officeart/2005/8/layout/pyramid2" loCatId="list" qsTypeId="urn:microsoft.com/office/officeart/2005/8/quickstyle/simple1" qsCatId="simple" csTypeId="urn:microsoft.com/office/officeart/2005/8/colors/accent6_4" csCatId="accent6" phldr="1"/>
      <dgm:spPr/>
    </dgm:pt>
    <dgm:pt modelId="{88E7FDC7-9131-4DD9-A423-DC0D3B83ADDD}">
      <dgm:prSet phldrT="[Текст]" custT="1"/>
      <dgm:spPr/>
      <dgm:t>
        <a:bodyPr/>
        <a:lstStyle/>
        <a:p>
          <a:r>
            <a:rPr lang="ru-RU" sz="3600" dirty="0" smtClean="0">
              <a:latin typeface="Arial Black" panose="020B0A04020102020204" pitchFamily="34" charset="0"/>
            </a:rPr>
            <a:t>Создавать условия</a:t>
          </a:r>
          <a:endParaRPr lang="ru-RU" sz="3600" dirty="0">
            <a:latin typeface="Arial Black" panose="020B0A04020102020204" pitchFamily="34" charset="0"/>
          </a:endParaRPr>
        </a:p>
      </dgm:t>
    </dgm:pt>
    <dgm:pt modelId="{3226333D-0697-49EC-8ED7-32EACE8BC2A7}" type="parTrans" cxnId="{3672CBD4-6584-4B59-90B7-E014A105B224}">
      <dgm:prSet/>
      <dgm:spPr/>
      <dgm:t>
        <a:bodyPr/>
        <a:lstStyle/>
        <a:p>
          <a:endParaRPr lang="ru-RU"/>
        </a:p>
      </dgm:t>
    </dgm:pt>
    <dgm:pt modelId="{4A283E6F-4BA8-441E-9E1F-DFBEC2509A34}" type="sibTrans" cxnId="{3672CBD4-6584-4B59-90B7-E014A105B224}">
      <dgm:prSet/>
      <dgm:spPr/>
      <dgm:t>
        <a:bodyPr/>
        <a:lstStyle/>
        <a:p>
          <a:endParaRPr lang="ru-RU"/>
        </a:p>
      </dgm:t>
    </dgm:pt>
    <dgm:pt modelId="{29AB3FA4-F22B-46EA-A5E0-D766050EB758}">
      <dgm:prSet phldrT="[Текст]" custT="1"/>
      <dgm:spPr/>
      <dgm:t>
        <a:bodyPr/>
        <a:lstStyle/>
        <a:p>
          <a:r>
            <a:rPr lang="ru-RU" sz="3200" dirty="0" smtClean="0">
              <a:latin typeface="Arial Black" panose="020B0A04020102020204" pitchFamily="34" charset="0"/>
            </a:rPr>
            <a:t>Многогранность учителя</a:t>
          </a:r>
          <a:endParaRPr lang="ru-RU" sz="3200" dirty="0">
            <a:latin typeface="Arial Black" panose="020B0A04020102020204" pitchFamily="34" charset="0"/>
          </a:endParaRPr>
        </a:p>
      </dgm:t>
    </dgm:pt>
    <dgm:pt modelId="{E53F7585-4012-40AD-9EB0-33B15BDEB86D}" type="parTrans" cxnId="{B2AC82C7-45DB-41F6-B086-C487A2307BB0}">
      <dgm:prSet/>
      <dgm:spPr/>
      <dgm:t>
        <a:bodyPr/>
        <a:lstStyle/>
        <a:p>
          <a:endParaRPr lang="ru-RU"/>
        </a:p>
      </dgm:t>
    </dgm:pt>
    <dgm:pt modelId="{28641EFF-BA03-4E9D-BA5B-824E6B8AB2A5}" type="sibTrans" cxnId="{B2AC82C7-45DB-41F6-B086-C487A2307BB0}">
      <dgm:prSet/>
      <dgm:spPr/>
      <dgm:t>
        <a:bodyPr/>
        <a:lstStyle/>
        <a:p>
          <a:endParaRPr lang="ru-RU"/>
        </a:p>
      </dgm:t>
    </dgm:pt>
    <dgm:pt modelId="{7DAA42D4-44BA-48D7-8C5E-146D459E3E2C}">
      <dgm:prSet phldrT="[Текст]" custT="1"/>
      <dgm:spPr/>
      <dgm:t>
        <a:bodyPr/>
        <a:lstStyle/>
        <a:p>
          <a:r>
            <a:rPr lang="ru-RU" sz="3200" dirty="0" smtClean="0">
              <a:latin typeface="Arial Black" panose="020B0A04020102020204" pitchFamily="34" charset="0"/>
            </a:rPr>
            <a:t>Культура и творчество</a:t>
          </a:r>
          <a:endParaRPr lang="ru-RU" sz="3200" dirty="0">
            <a:latin typeface="Arial Black" panose="020B0A04020102020204" pitchFamily="34" charset="0"/>
          </a:endParaRPr>
        </a:p>
      </dgm:t>
    </dgm:pt>
    <dgm:pt modelId="{A92C0289-EC25-4FC4-B55D-66DA30328AF5}" type="parTrans" cxnId="{EDEDB88D-47F5-4944-B436-D6E1A0EF3615}">
      <dgm:prSet/>
      <dgm:spPr/>
      <dgm:t>
        <a:bodyPr/>
        <a:lstStyle/>
        <a:p>
          <a:endParaRPr lang="ru-RU"/>
        </a:p>
      </dgm:t>
    </dgm:pt>
    <dgm:pt modelId="{E9ABEB7F-3E8C-4C13-9089-8945001FC6D9}" type="sibTrans" cxnId="{EDEDB88D-47F5-4944-B436-D6E1A0EF3615}">
      <dgm:prSet/>
      <dgm:spPr/>
      <dgm:t>
        <a:bodyPr/>
        <a:lstStyle/>
        <a:p>
          <a:endParaRPr lang="ru-RU"/>
        </a:p>
      </dgm:t>
    </dgm:pt>
    <dgm:pt modelId="{76A97BC5-C5C8-427C-81C3-7EAA9BC7D630}" type="pres">
      <dgm:prSet presAssocID="{542AF237-2911-47D2-8602-18844DB89761}" presName="compositeShape" presStyleCnt="0">
        <dgm:presLayoutVars>
          <dgm:dir/>
          <dgm:resizeHandles/>
        </dgm:presLayoutVars>
      </dgm:prSet>
      <dgm:spPr/>
    </dgm:pt>
    <dgm:pt modelId="{BCE05C9B-2F92-4FEC-B0D5-2E19D5D34A95}" type="pres">
      <dgm:prSet presAssocID="{542AF237-2911-47D2-8602-18844DB89761}" presName="pyramid" presStyleLbl="node1" presStyleIdx="0" presStyleCnt="1"/>
      <dgm:spPr/>
    </dgm:pt>
    <dgm:pt modelId="{A6975031-82A0-42D4-87AB-341A3749C48A}" type="pres">
      <dgm:prSet presAssocID="{542AF237-2911-47D2-8602-18844DB89761}" presName="theList" presStyleCnt="0"/>
      <dgm:spPr/>
    </dgm:pt>
    <dgm:pt modelId="{5284B381-38DD-4452-9392-F3CFF6B48503}" type="pres">
      <dgm:prSet presAssocID="{88E7FDC7-9131-4DD9-A423-DC0D3B83ADDD}" presName="aNode" presStyleLbl="fgAcc1" presStyleIdx="0" presStyleCnt="3" custScaleX="302790" custLinFactNeighborX="551" custLinFactNeighborY="122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DAEEDC-78D5-4F6C-A8E4-8D299DAA70A9}" type="pres">
      <dgm:prSet presAssocID="{88E7FDC7-9131-4DD9-A423-DC0D3B83ADDD}" presName="aSpace" presStyleCnt="0"/>
      <dgm:spPr/>
    </dgm:pt>
    <dgm:pt modelId="{1F225494-F89E-4348-BDC3-8D175C1BCFC1}" type="pres">
      <dgm:prSet presAssocID="{29AB3FA4-F22B-46EA-A5E0-D766050EB758}" presName="aNode" presStyleLbl="fgAcc1" presStyleIdx="1" presStyleCnt="3" custScaleX="3002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ECD7AF-6216-4797-913E-AC209D45379F}" type="pres">
      <dgm:prSet presAssocID="{29AB3FA4-F22B-46EA-A5E0-D766050EB758}" presName="aSpace" presStyleCnt="0"/>
      <dgm:spPr/>
    </dgm:pt>
    <dgm:pt modelId="{057F2E2B-F3A3-4590-9DA7-F2F557A9B0E2}" type="pres">
      <dgm:prSet presAssocID="{7DAA42D4-44BA-48D7-8C5E-146D459E3E2C}" presName="aNode" presStyleLbl="fgAcc1" presStyleIdx="2" presStyleCnt="3" custScaleX="3087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5FE730-7020-4C8F-9B9D-E6EB141C3FA5}" type="pres">
      <dgm:prSet presAssocID="{7DAA42D4-44BA-48D7-8C5E-146D459E3E2C}" presName="aSpace" presStyleCnt="0"/>
      <dgm:spPr/>
    </dgm:pt>
  </dgm:ptLst>
  <dgm:cxnLst>
    <dgm:cxn modelId="{0E5C5EC0-75D2-454A-8AD0-AF8F88BB6C39}" type="presOf" srcId="{29AB3FA4-F22B-46EA-A5E0-D766050EB758}" destId="{1F225494-F89E-4348-BDC3-8D175C1BCFC1}" srcOrd="0" destOrd="0" presId="urn:microsoft.com/office/officeart/2005/8/layout/pyramid2"/>
    <dgm:cxn modelId="{EDEDB88D-47F5-4944-B436-D6E1A0EF3615}" srcId="{542AF237-2911-47D2-8602-18844DB89761}" destId="{7DAA42D4-44BA-48D7-8C5E-146D459E3E2C}" srcOrd="2" destOrd="0" parTransId="{A92C0289-EC25-4FC4-B55D-66DA30328AF5}" sibTransId="{E9ABEB7F-3E8C-4C13-9089-8945001FC6D9}"/>
    <dgm:cxn modelId="{5D6E3714-1B93-4A8E-9E0D-69BDE257A583}" type="presOf" srcId="{7DAA42D4-44BA-48D7-8C5E-146D459E3E2C}" destId="{057F2E2B-F3A3-4590-9DA7-F2F557A9B0E2}" srcOrd="0" destOrd="0" presId="urn:microsoft.com/office/officeart/2005/8/layout/pyramid2"/>
    <dgm:cxn modelId="{4FE64A5E-CFEC-4F92-9989-31872D4B419E}" type="presOf" srcId="{542AF237-2911-47D2-8602-18844DB89761}" destId="{76A97BC5-C5C8-427C-81C3-7EAA9BC7D630}" srcOrd="0" destOrd="0" presId="urn:microsoft.com/office/officeart/2005/8/layout/pyramid2"/>
    <dgm:cxn modelId="{DEF05B06-2063-4B36-98F3-EAA6AC2EB6B7}" type="presOf" srcId="{88E7FDC7-9131-4DD9-A423-DC0D3B83ADDD}" destId="{5284B381-38DD-4452-9392-F3CFF6B48503}" srcOrd="0" destOrd="0" presId="urn:microsoft.com/office/officeart/2005/8/layout/pyramid2"/>
    <dgm:cxn modelId="{3672CBD4-6584-4B59-90B7-E014A105B224}" srcId="{542AF237-2911-47D2-8602-18844DB89761}" destId="{88E7FDC7-9131-4DD9-A423-DC0D3B83ADDD}" srcOrd="0" destOrd="0" parTransId="{3226333D-0697-49EC-8ED7-32EACE8BC2A7}" sibTransId="{4A283E6F-4BA8-441E-9E1F-DFBEC2509A34}"/>
    <dgm:cxn modelId="{B2AC82C7-45DB-41F6-B086-C487A2307BB0}" srcId="{542AF237-2911-47D2-8602-18844DB89761}" destId="{29AB3FA4-F22B-46EA-A5E0-D766050EB758}" srcOrd="1" destOrd="0" parTransId="{E53F7585-4012-40AD-9EB0-33B15BDEB86D}" sibTransId="{28641EFF-BA03-4E9D-BA5B-824E6B8AB2A5}"/>
    <dgm:cxn modelId="{37940132-CD32-4C27-BCC5-9E8DC924BF74}" type="presParOf" srcId="{76A97BC5-C5C8-427C-81C3-7EAA9BC7D630}" destId="{BCE05C9B-2F92-4FEC-B0D5-2E19D5D34A95}" srcOrd="0" destOrd="0" presId="urn:microsoft.com/office/officeart/2005/8/layout/pyramid2"/>
    <dgm:cxn modelId="{B11C0C6A-BECE-4D82-B547-1D2C980B9A84}" type="presParOf" srcId="{76A97BC5-C5C8-427C-81C3-7EAA9BC7D630}" destId="{A6975031-82A0-42D4-87AB-341A3749C48A}" srcOrd="1" destOrd="0" presId="urn:microsoft.com/office/officeart/2005/8/layout/pyramid2"/>
    <dgm:cxn modelId="{155B29EE-224B-49E4-9EF5-3DFCA90DD0C3}" type="presParOf" srcId="{A6975031-82A0-42D4-87AB-341A3749C48A}" destId="{5284B381-38DD-4452-9392-F3CFF6B48503}" srcOrd="0" destOrd="0" presId="urn:microsoft.com/office/officeart/2005/8/layout/pyramid2"/>
    <dgm:cxn modelId="{E5CB6C88-EDB7-4B10-8954-211CEA7ED62C}" type="presParOf" srcId="{A6975031-82A0-42D4-87AB-341A3749C48A}" destId="{33DAEEDC-78D5-4F6C-A8E4-8D299DAA70A9}" srcOrd="1" destOrd="0" presId="urn:microsoft.com/office/officeart/2005/8/layout/pyramid2"/>
    <dgm:cxn modelId="{809953A0-C8E8-4047-8AEF-3A285872E7B0}" type="presParOf" srcId="{A6975031-82A0-42D4-87AB-341A3749C48A}" destId="{1F225494-F89E-4348-BDC3-8D175C1BCFC1}" srcOrd="2" destOrd="0" presId="urn:microsoft.com/office/officeart/2005/8/layout/pyramid2"/>
    <dgm:cxn modelId="{8787B27D-56F2-4826-92D3-838F39EE4379}" type="presParOf" srcId="{A6975031-82A0-42D4-87AB-341A3749C48A}" destId="{4CECD7AF-6216-4797-913E-AC209D45379F}" srcOrd="3" destOrd="0" presId="urn:microsoft.com/office/officeart/2005/8/layout/pyramid2"/>
    <dgm:cxn modelId="{66D0C52C-1080-4CCD-870C-B1578EF79328}" type="presParOf" srcId="{A6975031-82A0-42D4-87AB-341A3749C48A}" destId="{057F2E2B-F3A3-4590-9DA7-F2F557A9B0E2}" srcOrd="4" destOrd="0" presId="urn:microsoft.com/office/officeart/2005/8/layout/pyramid2"/>
    <dgm:cxn modelId="{B1E6B67F-944B-4753-8D2F-01D3021B3AD1}" type="presParOf" srcId="{A6975031-82A0-42D4-87AB-341A3749C48A}" destId="{AF5FE730-7020-4C8F-9B9D-E6EB141C3FA5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24C80F6-EBDF-4593-8AE0-A23167F354F4}">
      <dsp:nvSpPr>
        <dsp:cNvPr id="0" name=""/>
        <dsp:cNvSpPr/>
      </dsp:nvSpPr>
      <dsp:spPr>
        <a:xfrm>
          <a:off x="-70689" y="0"/>
          <a:ext cx="5016757" cy="5016757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C3ED5B-E0F2-4546-82D5-4DDFAA8634AC}">
      <dsp:nvSpPr>
        <dsp:cNvPr id="0" name=""/>
        <dsp:cNvSpPr/>
      </dsp:nvSpPr>
      <dsp:spPr>
        <a:xfrm>
          <a:off x="1531748" y="393370"/>
          <a:ext cx="5012513" cy="713320"/>
        </a:xfrm>
        <a:prstGeom prst="roundRect">
          <a:avLst/>
        </a:prstGeom>
        <a:solidFill>
          <a:schemeClr val="accent2">
            <a:alpha val="9000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00B0F0"/>
              </a:solidFill>
              <a:latin typeface="Arial Black" panose="020B0A04020102020204" pitchFamily="34" charset="0"/>
            </a:rPr>
            <a:t>формы и методы обучения</a:t>
          </a:r>
          <a:endParaRPr lang="ru-RU" sz="2400" kern="1200" dirty="0">
            <a:solidFill>
              <a:srgbClr val="00B0F0"/>
            </a:solidFill>
            <a:latin typeface="Arial Black" panose="020B0A04020102020204" pitchFamily="34" charset="0"/>
          </a:endParaRPr>
        </a:p>
      </dsp:txBody>
      <dsp:txXfrm>
        <a:off x="1531748" y="393370"/>
        <a:ext cx="5012513" cy="713320"/>
      </dsp:txXfrm>
    </dsp:sp>
    <dsp:sp modelId="{835C188D-2724-4356-A053-042C6848D8EB}">
      <dsp:nvSpPr>
        <dsp:cNvPr id="0" name=""/>
        <dsp:cNvSpPr/>
      </dsp:nvSpPr>
      <dsp:spPr>
        <a:xfrm>
          <a:off x="2437689" y="1304651"/>
          <a:ext cx="3260892" cy="71332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90000"/>
            </a:schemeClr>
          </a:solidFill>
          <a:prstDash val="solid"/>
        </a:ln>
        <a:effectLst>
          <a:innerShdw blurRad="63500" dist="50800" dir="13500000">
            <a:prstClr val="black">
              <a:alpha val="50000"/>
            </a:prstClr>
          </a:inn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Arial Black" panose="020B0A04020102020204" pitchFamily="34" charset="0"/>
            </a:rPr>
            <a:t>деятельностные</a:t>
          </a:r>
          <a:endParaRPr lang="ru-RU" sz="2300" kern="1200" dirty="0">
            <a:latin typeface="Arial Black" panose="020B0A04020102020204" pitchFamily="34" charset="0"/>
          </a:endParaRPr>
        </a:p>
      </dsp:txBody>
      <dsp:txXfrm>
        <a:off x="2437689" y="1304651"/>
        <a:ext cx="3260892" cy="713320"/>
      </dsp:txXfrm>
    </dsp:sp>
    <dsp:sp modelId="{6E4C61F9-DBEF-4FFE-A200-2145020A7F85}">
      <dsp:nvSpPr>
        <dsp:cNvPr id="0" name=""/>
        <dsp:cNvSpPr/>
      </dsp:nvSpPr>
      <dsp:spPr>
        <a:xfrm>
          <a:off x="2437689" y="2107136"/>
          <a:ext cx="3260892" cy="71332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-7200000"/>
              <a:satOff val="-25001"/>
              <a:lumOff val="30001"/>
              <a:alphaOff val="0"/>
            </a:schemeClr>
          </a:solidFill>
          <a:prstDash val="solid"/>
        </a:ln>
        <a:effectLst>
          <a:innerShdw blurRad="63500" dist="50800" dir="13500000">
            <a:prstClr val="black">
              <a:alpha val="50000"/>
            </a:prstClr>
          </a:inn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Arial Black" panose="020B0A04020102020204" pitchFamily="34" charset="0"/>
            </a:rPr>
            <a:t>групповые</a:t>
          </a:r>
          <a:r>
            <a:rPr lang="ru-RU" sz="2300" kern="1200" dirty="0" smtClean="0"/>
            <a:t> </a:t>
          </a:r>
          <a:endParaRPr lang="ru-RU" sz="2300" kern="1200" dirty="0"/>
        </a:p>
      </dsp:txBody>
      <dsp:txXfrm>
        <a:off x="2437689" y="2107136"/>
        <a:ext cx="3260892" cy="713320"/>
      </dsp:txXfrm>
    </dsp:sp>
    <dsp:sp modelId="{E3ADE109-F579-407D-A271-C0F2EC875AA0}">
      <dsp:nvSpPr>
        <dsp:cNvPr id="0" name=""/>
        <dsp:cNvSpPr/>
      </dsp:nvSpPr>
      <dsp:spPr>
        <a:xfrm>
          <a:off x="2437689" y="2909621"/>
          <a:ext cx="3260892" cy="71332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-10800000"/>
              <a:satOff val="-37502"/>
              <a:lumOff val="45001"/>
              <a:alphaOff val="0"/>
            </a:schemeClr>
          </a:solidFill>
          <a:prstDash val="solid"/>
        </a:ln>
        <a:effectLst>
          <a:innerShdw blurRad="63500" dist="50800" dir="10800000">
            <a:prstClr val="black">
              <a:alpha val="50000"/>
            </a:prstClr>
          </a:inn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Arial Black" panose="020B0A04020102020204" pitchFamily="34" charset="0"/>
            </a:rPr>
            <a:t>игровые, ролевые</a:t>
          </a:r>
          <a:endParaRPr lang="ru-RU" sz="2300" kern="1200" dirty="0">
            <a:latin typeface="Arial Black" panose="020B0A04020102020204" pitchFamily="34" charset="0"/>
          </a:endParaRPr>
        </a:p>
      </dsp:txBody>
      <dsp:txXfrm>
        <a:off x="2437689" y="2909621"/>
        <a:ext cx="3260892" cy="713320"/>
      </dsp:txXfrm>
    </dsp:sp>
    <dsp:sp modelId="{AAB8A25B-6DD4-45EF-BD95-5E4512C099D4}">
      <dsp:nvSpPr>
        <dsp:cNvPr id="0" name=""/>
        <dsp:cNvSpPr/>
      </dsp:nvSpPr>
      <dsp:spPr>
        <a:xfrm>
          <a:off x="2437689" y="3712106"/>
          <a:ext cx="3260892" cy="71332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-14400000"/>
              <a:satOff val="-50003"/>
              <a:lumOff val="60001"/>
              <a:alphaOff val="0"/>
            </a:schemeClr>
          </a:solidFill>
          <a:prstDash val="solid"/>
        </a:ln>
        <a:effectLst>
          <a:innerShdw blurRad="63500" dist="50800" dir="2700000">
            <a:prstClr val="black">
              <a:alpha val="50000"/>
            </a:prstClr>
          </a:inn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Arial Black" panose="020B0A04020102020204" pitchFamily="34" charset="0"/>
            </a:rPr>
            <a:t>рефлексивные</a:t>
          </a:r>
          <a:endParaRPr lang="ru-RU" sz="2300" kern="1200" dirty="0">
            <a:latin typeface="Arial Black" panose="020B0A04020102020204" pitchFamily="34" charset="0"/>
          </a:endParaRPr>
        </a:p>
      </dsp:txBody>
      <dsp:txXfrm>
        <a:off x="2437689" y="3712106"/>
        <a:ext cx="3260892" cy="71332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AD59104-93E1-4CC9-B462-B87DB6822117}">
      <dsp:nvSpPr>
        <dsp:cNvPr id="0" name=""/>
        <dsp:cNvSpPr/>
      </dsp:nvSpPr>
      <dsp:spPr>
        <a:xfrm>
          <a:off x="0" y="121091"/>
          <a:ext cx="8532942" cy="131244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b="1" kern="1200" dirty="0" smtClean="0"/>
            <a:t>исследование</a:t>
          </a:r>
          <a:endParaRPr lang="ru-RU" sz="4400" b="1" kern="1200" dirty="0"/>
        </a:p>
      </dsp:txBody>
      <dsp:txXfrm>
        <a:off x="0" y="121091"/>
        <a:ext cx="8532942" cy="1312440"/>
      </dsp:txXfrm>
    </dsp:sp>
    <dsp:sp modelId="{A2BA5A99-BE98-41CA-BFBA-8E06E17E8D11}">
      <dsp:nvSpPr>
        <dsp:cNvPr id="0" name=""/>
        <dsp:cNvSpPr/>
      </dsp:nvSpPr>
      <dsp:spPr>
        <a:xfrm>
          <a:off x="309935" y="1533496"/>
          <a:ext cx="2518661" cy="131244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Цели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задачи</a:t>
          </a:r>
          <a:endParaRPr lang="ru-RU" sz="32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9935" y="1533496"/>
        <a:ext cx="2518661" cy="1312440"/>
      </dsp:txXfrm>
    </dsp:sp>
    <dsp:sp modelId="{530716E2-EA65-4D3E-BFA9-509DF0BD9E68}">
      <dsp:nvSpPr>
        <dsp:cNvPr id="0" name=""/>
        <dsp:cNvSpPr/>
      </dsp:nvSpPr>
      <dsp:spPr>
        <a:xfrm>
          <a:off x="3047336" y="1533496"/>
          <a:ext cx="2492587" cy="131244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Принципы методик</a:t>
          </a:r>
          <a:endParaRPr lang="ru-RU" sz="2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47336" y="1533496"/>
        <a:ext cx="2492587" cy="1312440"/>
      </dsp:txXfrm>
    </dsp:sp>
    <dsp:sp modelId="{04698D52-4E44-4C4F-AEB1-FA7D953CE5B6}">
      <dsp:nvSpPr>
        <dsp:cNvPr id="0" name=""/>
        <dsp:cNvSpPr/>
      </dsp:nvSpPr>
      <dsp:spPr>
        <a:xfrm>
          <a:off x="5969464" y="1520949"/>
          <a:ext cx="2464348" cy="131244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Ход исследования</a:t>
          </a:r>
          <a:endParaRPr lang="ru-RU" sz="2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69464" y="1520949"/>
        <a:ext cx="2464348" cy="1312440"/>
      </dsp:txXfrm>
    </dsp:sp>
    <dsp:sp modelId="{37963146-D0BF-4082-AD67-3FE2D96E62D4}">
      <dsp:nvSpPr>
        <dsp:cNvPr id="0" name=""/>
        <dsp:cNvSpPr/>
      </dsp:nvSpPr>
      <dsp:spPr>
        <a:xfrm>
          <a:off x="3172773" y="3064677"/>
          <a:ext cx="2187401" cy="131244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Результат 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оценка</a:t>
          </a:r>
          <a:endParaRPr lang="ru-RU" sz="32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72773" y="3064677"/>
        <a:ext cx="2187401" cy="131244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CE05C9B-2F92-4FEC-B0D5-2E19D5D34A95}">
      <dsp:nvSpPr>
        <dsp:cNvPr id="0" name=""/>
        <dsp:cNvSpPr/>
      </dsp:nvSpPr>
      <dsp:spPr>
        <a:xfrm>
          <a:off x="1432445" y="0"/>
          <a:ext cx="3456384" cy="3456384"/>
        </a:xfrm>
        <a:prstGeom prst="triangle">
          <a:avLst/>
        </a:prstGeom>
        <a:solidFill>
          <a:schemeClr val="accent6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84B381-38DD-4452-9392-F3CFF6B48503}">
      <dsp:nvSpPr>
        <dsp:cNvPr id="0" name=""/>
        <dsp:cNvSpPr/>
      </dsp:nvSpPr>
      <dsp:spPr>
        <a:xfrm>
          <a:off x="895025" y="360040"/>
          <a:ext cx="6802630" cy="81819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>
              <a:latin typeface="Arial Black" panose="020B0A04020102020204" pitchFamily="34" charset="0"/>
            </a:rPr>
            <a:t>Создавать условия</a:t>
          </a:r>
          <a:endParaRPr lang="ru-RU" sz="3600" kern="1200" dirty="0">
            <a:latin typeface="Arial Black" panose="020B0A04020102020204" pitchFamily="34" charset="0"/>
          </a:endParaRPr>
        </a:p>
      </dsp:txBody>
      <dsp:txXfrm>
        <a:off x="895025" y="360040"/>
        <a:ext cx="6802630" cy="818190"/>
      </dsp:txXfrm>
    </dsp:sp>
    <dsp:sp modelId="{1F225494-F89E-4348-BDC3-8D175C1BCFC1}">
      <dsp:nvSpPr>
        <dsp:cNvPr id="0" name=""/>
        <dsp:cNvSpPr/>
      </dsp:nvSpPr>
      <dsp:spPr>
        <a:xfrm>
          <a:off x="911325" y="1267959"/>
          <a:ext cx="6745273" cy="81819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50000"/>
              <a:hueOff val="0"/>
              <a:satOff val="-24950"/>
              <a:lumOff val="3310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latin typeface="Arial Black" panose="020B0A04020102020204" pitchFamily="34" charset="0"/>
            </a:rPr>
            <a:t>Многогранность учителя</a:t>
          </a:r>
          <a:endParaRPr lang="ru-RU" sz="3200" kern="1200" dirty="0">
            <a:latin typeface="Arial Black" panose="020B0A04020102020204" pitchFamily="34" charset="0"/>
          </a:endParaRPr>
        </a:p>
      </dsp:txBody>
      <dsp:txXfrm>
        <a:off x="911325" y="1267959"/>
        <a:ext cx="6745273" cy="818190"/>
      </dsp:txXfrm>
    </dsp:sp>
    <dsp:sp modelId="{057F2E2B-F3A3-4590-9DA7-F2F557A9B0E2}">
      <dsp:nvSpPr>
        <dsp:cNvPr id="0" name=""/>
        <dsp:cNvSpPr/>
      </dsp:nvSpPr>
      <dsp:spPr>
        <a:xfrm>
          <a:off x="815831" y="2188424"/>
          <a:ext cx="6936261" cy="81819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50000"/>
              <a:hueOff val="0"/>
              <a:satOff val="-24950"/>
              <a:lumOff val="3310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latin typeface="Arial Black" panose="020B0A04020102020204" pitchFamily="34" charset="0"/>
            </a:rPr>
            <a:t>Культура и творчество</a:t>
          </a:r>
          <a:endParaRPr lang="ru-RU" sz="3200" kern="1200" dirty="0">
            <a:latin typeface="Arial Black" panose="020B0A04020102020204" pitchFamily="34" charset="0"/>
          </a:endParaRPr>
        </a:p>
      </dsp:txBody>
      <dsp:txXfrm>
        <a:off x="815831" y="2188424"/>
        <a:ext cx="6936261" cy="8181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7#1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744823-7305-4BCE-8557-43A8BB6477DA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BC70B4-6DE9-4720-8A7D-429D0AA468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363131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4CD85E-29F6-4BF0-AE02-99788B48C5A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24A99D-0C71-4782-B012-1B35ED3FBEE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117896-D6AB-4026-9FC0-7736110BE9B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2E5321-A39C-4A1B-A16A-17A566A60E7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E650EE-4597-4446-826A-09FD65277C0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2C471C-D61E-480B-A680-EC77418AFEB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F204A8-63E0-4610-8415-B5176746F67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13CF2D-872A-4541-A3A8-B5F0C87316E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8E185F-73D3-4B67-8AF6-3AB22EB88EA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3CBCC7-BF5A-41F9-ABAA-0DA12EDE2B2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5E2AF0-1AD8-41EE-AF84-2C60614C3BE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84EE5EF-E4A9-404B-BDBC-86978E75FFC4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00254" y="2924944"/>
            <a:ext cx="7772400" cy="2088233"/>
          </a:xfrm>
        </p:spPr>
        <p:txBody>
          <a:bodyPr/>
          <a:lstStyle/>
          <a:p>
            <a:pPr algn="r"/>
            <a:r>
              <a:rPr lang="ru-RU" sz="4000" dirty="0">
                <a:solidFill>
                  <a:srgbClr val="002060"/>
                </a:solidFill>
              </a:rPr>
              <a:t>«</a:t>
            </a:r>
            <a:r>
              <a:rPr lang="ru-RU" sz="4000" b="1" dirty="0">
                <a:solidFill>
                  <a:srgbClr val="002060"/>
                </a:solidFill>
              </a:rPr>
              <a:t>Учебно-исследовательская работа по физической </a:t>
            </a:r>
            <a:r>
              <a:rPr lang="ru-RU" sz="4000" b="1" dirty="0" smtClean="0">
                <a:solidFill>
                  <a:srgbClr val="002060"/>
                </a:solidFill>
              </a:rPr>
              <a:t>культуре, </a:t>
            </a:r>
            <a:r>
              <a:rPr lang="ru-RU" sz="4000" b="1" dirty="0">
                <a:solidFill>
                  <a:srgbClr val="002060"/>
                </a:solidFill>
              </a:rPr>
              <a:t>как средство повышения мотивации школьников</a:t>
            </a:r>
            <a:r>
              <a:rPr lang="ru-RU" sz="4000" b="1" dirty="0" smtClean="0">
                <a:solidFill>
                  <a:srgbClr val="002060"/>
                </a:solidFill>
              </a:rPr>
              <a:t>»</a:t>
            </a:r>
            <a:br>
              <a:rPr lang="ru-RU" sz="4000" b="1" dirty="0" smtClean="0">
                <a:solidFill>
                  <a:srgbClr val="002060"/>
                </a:solidFill>
              </a:rPr>
            </a:br>
            <a:r>
              <a:rPr lang="ru-RU" sz="4000" b="1" dirty="0" smtClean="0">
                <a:solidFill>
                  <a:srgbClr val="002060"/>
                </a:solidFill>
              </a:rPr>
              <a:t/>
            </a:r>
            <a:br>
              <a:rPr lang="ru-RU" sz="4000" b="1" dirty="0" smtClean="0">
                <a:solidFill>
                  <a:srgbClr val="002060"/>
                </a:solidFill>
              </a:rPr>
            </a:br>
            <a:r>
              <a:rPr lang="ru-RU" sz="2800" b="1" i="1" dirty="0" smtClean="0">
                <a:solidFill>
                  <a:schemeClr val="tx1"/>
                </a:solidFill>
              </a:rPr>
              <a:t>Автор: </a:t>
            </a:r>
            <a:r>
              <a:rPr lang="ru-RU" sz="2800" b="1" i="1" dirty="0" err="1" smtClean="0">
                <a:solidFill>
                  <a:schemeClr val="tx1"/>
                </a:solidFill>
              </a:rPr>
              <a:t>Храбрунова</a:t>
            </a:r>
            <a:r>
              <a:rPr lang="ru-RU" sz="2800" b="1" i="1" dirty="0" smtClean="0">
                <a:solidFill>
                  <a:schemeClr val="tx1"/>
                </a:solidFill>
              </a:rPr>
              <a:t> Л.В.</a:t>
            </a:r>
            <a:br>
              <a:rPr lang="ru-RU" sz="2800" b="1" i="1" dirty="0" smtClean="0">
                <a:solidFill>
                  <a:schemeClr val="tx1"/>
                </a:solidFill>
              </a:rPr>
            </a:br>
            <a:r>
              <a:rPr lang="ru-RU" sz="2800" b="1" i="1" dirty="0" smtClean="0">
                <a:solidFill>
                  <a:schemeClr val="tx1"/>
                </a:solidFill>
              </a:rPr>
              <a:t>учитель физической культуры и ОБЖ </a:t>
            </a:r>
            <a:br>
              <a:rPr lang="ru-RU" sz="2800" b="1" i="1" dirty="0" smtClean="0">
                <a:solidFill>
                  <a:schemeClr val="tx1"/>
                </a:solidFill>
              </a:rPr>
            </a:br>
            <a:r>
              <a:rPr lang="ru-RU" sz="2800" b="1" i="1" dirty="0" smtClean="0">
                <a:solidFill>
                  <a:schemeClr val="tx1"/>
                </a:solidFill>
              </a:rPr>
              <a:t>МБОУ «СОШ№5»</a:t>
            </a:r>
            <a:r>
              <a:rPr lang="ru-RU" sz="2400" b="1" i="1" dirty="0">
                <a:solidFill>
                  <a:srgbClr val="002060"/>
                </a:solidFill>
              </a:rPr>
              <a:t/>
            </a:r>
            <a:br>
              <a:rPr lang="ru-RU" sz="2400" b="1" i="1" dirty="0">
                <a:solidFill>
                  <a:srgbClr val="002060"/>
                </a:solidFill>
              </a:rPr>
            </a:br>
            <a:r>
              <a:rPr lang="ru-RU" sz="4000" b="1" i="1" dirty="0">
                <a:solidFill>
                  <a:srgbClr val="002060"/>
                </a:solidFill>
              </a:rPr>
              <a:t> </a:t>
            </a:r>
            <a:endParaRPr lang="ru-RU" sz="4000" i="1" dirty="0">
              <a:solidFill>
                <a:srgbClr val="002060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02914" y="188640"/>
            <a:ext cx="7461574" cy="1197566"/>
          </a:xfrm>
        </p:spPr>
        <p:txBody>
          <a:bodyPr/>
          <a:lstStyle/>
          <a:p>
            <a:pPr algn="r"/>
            <a:r>
              <a:rPr lang="ru-RU" sz="2400" b="1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"</a:t>
            </a:r>
            <a:r>
              <a:rPr lang="ru-RU" sz="2400" b="1" i="1" dirty="0">
                <a:solidFill>
                  <a:schemeClr val="tx1"/>
                </a:solidFill>
                <a:latin typeface="Arial Black" panose="020B0A04020102020204" pitchFamily="34" charset="0"/>
              </a:rPr>
              <a:t>Мы привыкаем к цепям и жалеем об их отсутствии, когда их с нас снимают."</a:t>
            </a:r>
            <a:endParaRPr lang="ru-RU" sz="2400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algn="r"/>
            <a:r>
              <a:rPr lang="ru-RU" sz="2400" b="1" i="1" dirty="0">
                <a:solidFill>
                  <a:schemeClr val="tx1"/>
                </a:solidFill>
                <a:latin typeface="Arial Black" panose="020B0A04020102020204" pitchFamily="34" charset="0"/>
              </a:rPr>
              <a:t>Джон </a:t>
            </a:r>
            <a:r>
              <a:rPr lang="ru-RU" sz="2400" b="1" i="1" dirty="0" err="1">
                <a:solidFill>
                  <a:schemeClr val="tx1"/>
                </a:solidFill>
                <a:latin typeface="Arial Black" panose="020B0A04020102020204" pitchFamily="34" charset="0"/>
              </a:rPr>
              <a:t>Дьюи</a:t>
            </a:r>
            <a:endParaRPr lang="ru-RU" sz="2400" b="1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endParaRPr lang="ru-RU" dirty="0">
              <a:solidFill>
                <a:srgbClr val="0066CC"/>
              </a:solidFill>
            </a:endParaRPr>
          </a:p>
        </p:txBody>
      </p:sp>
      <p:pic>
        <p:nvPicPr>
          <p:cNvPr id="3074" name="Picture 2" descr="F:\Макет буклета\логотип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00322"/>
            <a:ext cx="1171945" cy="1285884"/>
          </a:xfrm>
          <a:prstGeom prst="rect">
            <a:avLst/>
          </a:prstGeom>
          <a:noFill/>
        </p:spPr>
      </p:pic>
      <p:pic>
        <p:nvPicPr>
          <p:cNvPr id="5" name="Picture 2" descr="F:\Макет буклета\логотип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595" y="-10446"/>
            <a:ext cx="1171945" cy="1285884"/>
          </a:xfrm>
          <a:prstGeom prst="rect">
            <a:avLst/>
          </a:prstGeom>
          <a:noFill/>
        </p:spPr>
      </p:pic>
      <p:pic>
        <p:nvPicPr>
          <p:cNvPr id="6" name="Picture 2" descr="F:\Макет буклета\логотип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595" y="-45020"/>
            <a:ext cx="1171945" cy="1285884"/>
          </a:xfrm>
          <a:prstGeom prst="rect">
            <a:avLst/>
          </a:prstGeom>
          <a:noFill/>
        </p:spPr>
      </p:pic>
      <p:pic>
        <p:nvPicPr>
          <p:cNvPr id="7" name="Picture 2" descr="F:\Макет буклета\логотип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595" y="-11461"/>
            <a:ext cx="1171945" cy="12858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771420"/>
            <a:ext cx="8964488" cy="1802677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b="1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ln w="0"/>
                <a:solidFill>
                  <a:srgbClr val="003366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Современный</a:t>
            </a:r>
            <a:r>
              <a:rPr lang="ru-RU" sz="4000" b="1" dirty="0" smtClean="0">
                <a:ln w="0"/>
                <a:solidFill>
                  <a:srgbClr val="003366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reflection blurRad="12700" stA="50000" endPos="50000" dist="5000" dir="5400000" sy="-100000" rotWithShape="0"/>
                </a:effectLst>
              </a:rPr>
              <a:t>  </a:t>
            </a:r>
            <a:r>
              <a:rPr lang="ru-RU" sz="4000" b="1" dirty="0" smtClean="0">
                <a:ln w="0"/>
                <a:solidFill>
                  <a:srgbClr val="003366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</a:rPr>
              <a:t>урок </a:t>
            </a:r>
            <a:r>
              <a:rPr lang="ru-RU" sz="4000" b="1" dirty="0">
                <a:ln w="0"/>
                <a:solidFill>
                  <a:srgbClr val="003366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</a:rPr>
              <a:t>физической культуры </a:t>
            </a:r>
            <a:r>
              <a:rPr lang="ru-RU" sz="4000" b="1" dirty="0" smtClean="0">
                <a:ln w="0"/>
                <a:solidFill>
                  <a:srgbClr val="003366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</a:rPr>
              <a:t>в рамках ФГОС</a:t>
            </a:r>
            <a:endParaRPr lang="ru-RU" sz="4000" b="1" dirty="0">
              <a:ln w="0"/>
              <a:solidFill>
                <a:srgbClr val="003366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Подзаголовок 2"/>
          <p:cNvSpPr>
            <a:spLocks noGrp="1"/>
          </p:cNvSpPr>
          <p:nvPr>
            <p:ph idx="1"/>
          </p:nvPr>
        </p:nvSpPr>
        <p:spPr>
          <a:xfrm>
            <a:off x="304801" y="2492895"/>
            <a:ext cx="6022847" cy="3240361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  <a:defRPr/>
            </a:pPr>
            <a:endParaRPr lang="ru-RU" b="1" i="1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  <a:defRPr/>
            </a:pPr>
            <a:endParaRPr lang="ru-RU" b="1" i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  <a:defRPr/>
            </a:pPr>
            <a:endParaRPr lang="ru-RU" sz="12800" b="1" dirty="0" smtClean="0">
              <a:ln w="12700">
                <a:solidFill>
                  <a:schemeClr val="accent1"/>
                </a:solidFill>
                <a:prstDash val="solid"/>
              </a:ln>
              <a:solidFill>
                <a:schemeClr val="accent6"/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  <a:defRPr/>
            </a:pPr>
            <a:r>
              <a:rPr lang="ru-RU" sz="128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« </a:t>
            </a:r>
            <a:r>
              <a:rPr lang="ru-RU" sz="128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Если мы будем учить сегодня так</a:t>
            </a:r>
            <a:r>
              <a:rPr lang="ru-RU" sz="128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, </a:t>
            </a:r>
            <a:r>
              <a:rPr lang="ru-RU" sz="128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как мы учили вчера, мы украдем у детей завтра».</a:t>
            </a:r>
          </a:p>
          <a:p>
            <a:pPr marL="0" indent="0" algn="ctr">
              <a:buNone/>
              <a:defRPr/>
            </a:pPr>
            <a:r>
              <a:rPr lang="ru-RU" sz="128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Джон </a:t>
            </a:r>
            <a:r>
              <a:rPr lang="ru-RU" sz="128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Дьюи</a:t>
            </a:r>
            <a:endParaRPr lang="ru-RU" sz="128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/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8600" b="1" dirty="0" smtClean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chemeClr val="accent6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marL="0" indent="0">
              <a:buNone/>
            </a:pPr>
            <a:endParaRPr lang="ru-RU" sz="51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chemeClr val="accent6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marL="0" indent="0">
              <a:buNone/>
            </a:pPr>
            <a:endParaRPr lang="ru-RU" sz="18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ru-RU" sz="18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18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7" y="2574097"/>
            <a:ext cx="2455074" cy="172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6" descr="F:\картинки_новые\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05185" y="4457976"/>
            <a:ext cx="2734056" cy="18513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6979310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352928" cy="763237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Современный урок – это:</a:t>
            </a:r>
            <a:b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</a:br>
            <a:endParaRPr lang="ru-RU" dirty="0">
              <a:solidFill>
                <a:schemeClr val="accent6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0" y="1124744"/>
            <a:ext cx="8229600" cy="5733256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ru-RU" sz="2900" dirty="0">
                <a:latin typeface="Arial Black" panose="020B0A04020102020204" pitchFamily="34" charset="0"/>
              </a:rPr>
              <a:t>урок с использованием техники (компьютер, диапроектор, интерактивная доска и т.п.);</a:t>
            </a:r>
          </a:p>
          <a:p>
            <a:pPr lvl="0"/>
            <a:r>
              <a:rPr lang="ru-RU" sz="2900" dirty="0">
                <a:latin typeface="Arial Black" panose="020B0A04020102020204" pitchFamily="34" charset="0"/>
              </a:rPr>
              <a:t>урок, на котором осуществляется индивидуальный подход каждому </a:t>
            </a:r>
            <a:r>
              <a:rPr lang="ru-RU" sz="2900" dirty="0" smtClean="0">
                <a:latin typeface="Arial Black" panose="020B0A04020102020204" pitchFamily="34" charset="0"/>
              </a:rPr>
              <a:t>ученику;</a:t>
            </a:r>
            <a:endParaRPr lang="ru-RU" sz="2900" dirty="0">
              <a:latin typeface="Arial Black" panose="020B0A04020102020204" pitchFamily="34" charset="0"/>
            </a:endParaRPr>
          </a:p>
          <a:p>
            <a:pPr lvl="0"/>
            <a:r>
              <a:rPr lang="ru-RU" sz="2900" dirty="0">
                <a:latin typeface="Arial Black" panose="020B0A04020102020204" pitchFamily="34" charset="0"/>
              </a:rPr>
              <a:t>урок , содержащий разные виды </a:t>
            </a:r>
            <a:r>
              <a:rPr lang="ru-RU" sz="2900" dirty="0" smtClean="0">
                <a:latin typeface="Arial Black" panose="020B0A04020102020204" pitchFamily="34" charset="0"/>
              </a:rPr>
              <a:t>деятельности;</a:t>
            </a:r>
            <a:endParaRPr lang="ru-RU" sz="2900" dirty="0">
              <a:latin typeface="Arial Black" panose="020B0A04020102020204" pitchFamily="34" charset="0"/>
            </a:endParaRPr>
          </a:p>
          <a:p>
            <a:pPr lvl="0"/>
            <a:r>
              <a:rPr lang="ru-RU" sz="2900" dirty="0">
                <a:latin typeface="Arial Black" panose="020B0A04020102020204" pitchFamily="34" charset="0"/>
              </a:rPr>
              <a:t>урок , на котором ученику должно быть </a:t>
            </a:r>
            <a:r>
              <a:rPr lang="ru-RU" sz="2900" dirty="0" smtClean="0">
                <a:latin typeface="Arial Black" panose="020B0A04020102020204" pitchFamily="34" charset="0"/>
              </a:rPr>
              <a:t>комфортно;</a:t>
            </a:r>
            <a:endParaRPr lang="ru-RU" sz="2900" dirty="0">
              <a:latin typeface="Arial Black" panose="020B0A04020102020204" pitchFamily="34" charset="0"/>
            </a:endParaRPr>
          </a:p>
          <a:p>
            <a:pPr lvl="0"/>
            <a:r>
              <a:rPr lang="ru-RU" sz="2900" dirty="0">
                <a:latin typeface="Arial Black" panose="020B0A04020102020204" pitchFamily="34" charset="0"/>
              </a:rPr>
              <a:t>урок, на котором деятельность должна стимулировать развитие познавательной активности </a:t>
            </a:r>
            <a:r>
              <a:rPr lang="ru-RU" sz="2900" dirty="0" smtClean="0">
                <a:latin typeface="Arial Black" panose="020B0A04020102020204" pitchFamily="34" charset="0"/>
              </a:rPr>
              <a:t>ученика;</a:t>
            </a:r>
            <a:endParaRPr lang="ru-RU" sz="2900" dirty="0">
              <a:latin typeface="Arial Black" panose="020B0A04020102020204" pitchFamily="34" charset="0"/>
            </a:endParaRPr>
          </a:p>
          <a:p>
            <a:pPr lvl="0"/>
            <a:r>
              <a:rPr lang="ru-RU" sz="2900" dirty="0">
                <a:latin typeface="Arial Black" panose="020B0A04020102020204" pitchFamily="34" charset="0"/>
              </a:rPr>
              <a:t>современный урок развивает у детей </a:t>
            </a:r>
            <a:r>
              <a:rPr lang="ru-RU" sz="2900" dirty="0" err="1">
                <a:latin typeface="Arial Black" panose="020B0A04020102020204" pitchFamily="34" charset="0"/>
              </a:rPr>
              <a:t>креативное</a:t>
            </a:r>
            <a:r>
              <a:rPr lang="ru-RU" sz="2900" dirty="0">
                <a:latin typeface="Arial Black" panose="020B0A04020102020204" pitchFamily="34" charset="0"/>
              </a:rPr>
              <a:t> </a:t>
            </a:r>
            <a:r>
              <a:rPr lang="ru-RU" sz="2900" dirty="0" smtClean="0">
                <a:latin typeface="Arial Black" panose="020B0A04020102020204" pitchFamily="34" charset="0"/>
              </a:rPr>
              <a:t>мышление;</a:t>
            </a:r>
            <a:endParaRPr lang="ru-RU" sz="2900" dirty="0">
              <a:latin typeface="Arial Black" panose="020B0A04020102020204" pitchFamily="34" charset="0"/>
            </a:endParaRPr>
          </a:p>
          <a:p>
            <a:pPr lvl="0"/>
            <a:r>
              <a:rPr lang="ru-RU" sz="2900" dirty="0">
                <a:latin typeface="Arial Black" panose="020B0A04020102020204" pitchFamily="34" charset="0"/>
              </a:rPr>
              <a:t>современный урок воспитывает думающего </a:t>
            </a:r>
            <a:r>
              <a:rPr lang="ru-RU" sz="2900" dirty="0" smtClean="0">
                <a:latin typeface="Arial Black" panose="020B0A04020102020204" pitchFamily="34" charset="0"/>
              </a:rPr>
              <a:t>ученика-интеллектуала;</a:t>
            </a:r>
            <a:endParaRPr lang="ru-RU" sz="2900" dirty="0">
              <a:latin typeface="Arial Black" panose="020B0A04020102020204" pitchFamily="34" charset="0"/>
            </a:endParaRPr>
          </a:p>
          <a:p>
            <a:pPr lvl="0"/>
            <a:r>
              <a:rPr lang="ru-RU" sz="2900" dirty="0">
                <a:latin typeface="Arial Black" panose="020B0A04020102020204" pitchFamily="34" charset="0"/>
              </a:rPr>
              <a:t>урок предполагает сотрудничество, взаимопонимание, атмосферу радости и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sz="3100" dirty="0">
                <a:latin typeface="Arial Black" panose="020B0A04020102020204" pitchFamily="34" charset="0"/>
              </a:rPr>
              <a:t>увлеченности.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6886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764704"/>
            <a:ext cx="7283152" cy="835496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>
                <a:solidFill>
                  <a:schemeClr val="accent6"/>
                </a:solidFill>
                <a:latin typeface="Arial Black" panose="020B0A04020102020204" pitchFamily="34" charset="0"/>
              </a:rPr>
              <a:t>Методы </a:t>
            </a:r>
            <a:r>
              <a:rPr lang="ru-RU" b="1" dirty="0">
                <a:solidFill>
                  <a:schemeClr val="accent6"/>
                </a:solidFill>
                <a:latin typeface="Arial Black" panose="020B0A04020102020204" pitchFamily="34" charset="0"/>
              </a:rPr>
              <a:t>и формы современного урока:</a:t>
            </a:r>
            <a:r>
              <a:rPr lang="ru-RU" dirty="0">
                <a:solidFill>
                  <a:schemeClr val="accent6"/>
                </a:solidFill>
                <a:latin typeface="Arial Black" panose="020B0A04020102020204" pitchFamily="34" charset="0"/>
              </a:rPr>
              <a:t/>
            </a:r>
            <a:br>
              <a:rPr lang="ru-RU" dirty="0">
                <a:solidFill>
                  <a:schemeClr val="accent6"/>
                </a:solidFill>
                <a:latin typeface="Arial Black" panose="020B0A04020102020204" pitchFamily="34" charset="0"/>
              </a:rPr>
            </a:br>
            <a:endParaRPr lang="ru-RU" dirty="0">
              <a:solidFill>
                <a:schemeClr val="accent6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endParaRPr lang="ru-RU" dirty="0"/>
          </a:p>
          <a:p>
            <a:pPr lvl="0"/>
            <a:r>
              <a:rPr lang="ru-RU" b="1" dirty="0" smtClean="0">
                <a:latin typeface="Arial Black" panose="020B0A04020102020204" pitchFamily="34" charset="0"/>
              </a:rPr>
              <a:t>метод </a:t>
            </a:r>
            <a:r>
              <a:rPr lang="ru-RU" b="1" dirty="0">
                <a:latin typeface="Arial Black" panose="020B0A04020102020204" pitchFamily="34" charset="0"/>
              </a:rPr>
              <a:t>проектов;</a:t>
            </a:r>
          </a:p>
          <a:p>
            <a:pPr lvl="0"/>
            <a:r>
              <a:rPr lang="ru-RU" b="1" dirty="0">
                <a:latin typeface="Arial Black" panose="020B0A04020102020204" pitchFamily="34" charset="0"/>
              </a:rPr>
              <a:t>информационно-коммуникационные технологии;</a:t>
            </a:r>
          </a:p>
          <a:p>
            <a:pPr lvl="0"/>
            <a:r>
              <a:rPr lang="ru-RU" b="1" dirty="0">
                <a:latin typeface="Arial Black" panose="020B0A04020102020204" pitchFamily="34" charset="0"/>
              </a:rPr>
              <a:t>здоровьесберегающие технологии (интеграция);</a:t>
            </a:r>
          </a:p>
          <a:p>
            <a:pPr lvl="0"/>
            <a:r>
              <a:rPr lang="ru-RU" b="1" dirty="0">
                <a:latin typeface="Arial Black" panose="020B0A04020102020204" pitchFamily="34" charset="0"/>
              </a:rPr>
              <a:t>портфолио</a:t>
            </a:r>
            <a:r>
              <a:rPr lang="ru-RU" b="1" dirty="0" smtClean="0">
                <a:latin typeface="Arial Black" panose="020B0A04020102020204" pitchFamily="34" charset="0"/>
              </a:rPr>
              <a:t>.</a:t>
            </a:r>
          </a:p>
          <a:p>
            <a:pPr marL="0" indent="0">
              <a:buNone/>
            </a:pPr>
            <a:r>
              <a:rPr lang="ru-RU" dirty="0" smtClean="0"/>
              <a:t>                                                     </a:t>
            </a:r>
            <a:endParaRPr lang="ru-RU" dirty="0"/>
          </a:p>
        </p:txBody>
      </p:sp>
      <p:pic>
        <p:nvPicPr>
          <p:cNvPr id="17" name="Рисунок 16" descr="http://uolib.ru/images/photos/medium/article32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7488" y="5157192"/>
            <a:ext cx="1874992" cy="12961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345576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00254" y="1889978"/>
            <a:ext cx="7772400" cy="2088233"/>
          </a:xfrm>
        </p:spPr>
        <p:txBody>
          <a:bodyPr/>
          <a:lstStyle/>
          <a:p>
            <a:r>
              <a:rPr lang="ru-RU" sz="4000" dirty="0" smtClean="0">
                <a:solidFill>
                  <a:srgbClr val="002060"/>
                </a:solidFill>
              </a:rPr>
              <a:t> </a:t>
            </a:r>
            <a:endParaRPr lang="ru-RU" sz="4000" dirty="0">
              <a:solidFill>
                <a:srgbClr val="002060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14480" y="260647"/>
            <a:ext cx="7250008" cy="1547889"/>
          </a:xfrm>
        </p:spPr>
        <p:txBody>
          <a:bodyPr/>
          <a:lstStyle/>
          <a:p>
            <a:r>
              <a:rPr lang="ru-RU" sz="48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Нетрадиционные </a:t>
            </a:r>
            <a:r>
              <a:rPr lang="ru-RU" sz="48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 обучения учащихся</a:t>
            </a:r>
            <a:r>
              <a:rPr lang="ru-RU" sz="1600" b="1" dirty="0">
                <a:solidFill>
                  <a:schemeClr val="accent6">
                    <a:lumMod val="75000"/>
                  </a:schemeClr>
                </a:solidFill>
              </a:rPr>
              <a:t>,</a:t>
            </a:r>
            <a:r>
              <a:rPr lang="ru-RU" sz="1600" b="1" i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 </a:t>
            </a:r>
            <a:endParaRPr lang="ru-RU" sz="1600" b="1" dirty="0">
              <a:solidFill>
                <a:schemeClr val="accent6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  <a:p>
            <a:endParaRPr lang="ru-RU" dirty="0">
              <a:solidFill>
                <a:srgbClr val="0066CC"/>
              </a:solidFill>
            </a:endParaRPr>
          </a:p>
        </p:txBody>
      </p:sp>
      <p:pic>
        <p:nvPicPr>
          <p:cNvPr id="3074" name="Picture 2" descr="F:\Макет буклета\логотип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822" y="291677"/>
            <a:ext cx="1171945" cy="1285884"/>
          </a:xfrm>
          <a:prstGeom prst="rect">
            <a:avLst/>
          </a:prstGeom>
          <a:noFill/>
        </p:spPr>
      </p:pic>
      <p:pic>
        <p:nvPicPr>
          <p:cNvPr id="5" name="Picture 2" descr="F:\Макет буклета\логотип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938" y="300585"/>
            <a:ext cx="1171945" cy="1285884"/>
          </a:xfrm>
          <a:prstGeom prst="rect">
            <a:avLst/>
          </a:prstGeom>
          <a:noFill/>
        </p:spPr>
      </p:pic>
      <p:pic>
        <p:nvPicPr>
          <p:cNvPr id="6" name="Picture 2" descr="F:\Макет буклета\логотип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110" y="312767"/>
            <a:ext cx="1171945" cy="1285884"/>
          </a:xfrm>
          <a:prstGeom prst="rect">
            <a:avLst/>
          </a:prstGeom>
          <a:noFill/>
        </p:spPr>
      </p:pic>
      <p:pic>
        <p:nvPicPr>
          <p:cNvPr id="7" name="Picture 2" descr="F:\Макет буклета\логотип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938" y="312767"/>
            <a:ext cx="1171945" cy="1285884"/>
          </a:xfrm>
          <a:prstGeom prst="rect">
            <a:avLst/>
          </a:prstGeom>
          <a:noFill/>
        </p:spPr>
      </p:pic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3663834459"/>
              </p:ext>
            </p:extLst>
          </p:nvPr>
        </p:nvGraphicFramePr>
        <p:xfrm>
          <a:off x="2087632" y="1808536"/>
          <a:ext cx="6503703" cy="50167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9" name="Picture 2" descr="F:\Макет буклета\логотип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880" y="262925"/>
            <a:ext cx="1171945" cy="12858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38472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4000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Виды проектов по физической культуре</a:t>
            </a:r>
          </a:p>
        </p:txBody>
      </p:sp>
      <p:sp>
        <p:nvSpPr>
          <p:cNvPr id="25625" name="Oval 25"/>
          <p:cNvSpPr>
            <a:spLocks noChangeArrowheads="1"/>
          </p:cNvSpPr>
          <p:nvPr/>
        </p:nvSpPr>
        <p:spPr bwMode="auto">
          <a:xfrm>
            <a:off x="0" y="1828800"/>
            <a:ext cx="3733800" cy="1066800"/>
          </a:xfrm>
          <a:prstGeom prst="ellipse">
            <a:avLst/>
          </a:prstGeom>
          <a:solidFill>
            <a:srgbClr val="80008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Информационные</a:t>
            </a:r>
          </a:p>
        </p:txBody>
      </p:sp>
      <p:sp>
        <p:nvSpPr>
          <p:cNvPr id="25626" name="Oval 26"/>
          <p:cNvSpPr>
            <a:spLocks noChangeArrowheads="1"/>
          </p:cNvSpPr>
          <p:nvPr/>
        </p:nvSpPr>
        <p:spPr bwMode="auto">
          <a:xfrm>
            <a:off x="5410200" y="1752600"/>
            <a:ext cx="3733800" cy="1219200"/>
          </a:xfrm>
          <a:prstGeom prst="ellipse">
            <a:avLst/>
          </a:prstGeom>
          <a:solidFill>
            <a:srgbClr val="80008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Исследовательские</a:t>
            </a:r>
          </a:p>
        </p:txBody>
      </p:sp>
      <p:sp>
        <p:nvSpPr>
          <p:cNvPr id="25627" name="Oval 27"/>
          <p:cNvSpPr>
            <a:spLocks noChangeArrowheads="1"/>
          </p:cNvSpPr>
          <p:nvPr/>
        </p:nvSpPr>
        <p:spPr bwMode="auto">
          <a:xfrm>
            <a:off x="2667000" y="2895600"/>
            <a:ext cx="3733800" cy="1676400"/>
          </a:xfrm>
          <a:prstGeom prst="ellipse">
            <a:avLst/>
          </a:prstGeom>
          <a:solidFill>
            <a:srgbClr val="80008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Практико-</a:t>
            </a:r>
          </a:p>
          <a:p>
            <a:pPr algn="ctr"/>
            <a:r>
              <a:rPr lang="ru-RU" altLang="ru-RU" sz="24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ориентированные</a:t>
            </a:r>
          </a:p>
        </p:txBody>
      </p:sp>
      <p:sp>
        <p:nvSpPr>
          <p:cNvPr id="25628" name="Rectangle 28"/>
          <p:cNvSpPr>
            <a:spLocks noChangeArrowheads="1"/>
          </p:cNvSpPr>
          <p:nvPr/>
        </p:nvSpPr>
        <p:spPr bwMode="auto">
          <a:xfrm>
            <a:off x="152400" y="4953000"/>
            <a:ext cx="8839200" cy="1524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Требуют хорошо продуманной структуры проекта,</a:t>
            </a:r>
          </a:p>
          <a:p>
            <a:pPr algn="ctr"/>
            <a:r>
              <a:rPr lang="ru-RU" altLang="ru-RU" sz="2400" b="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обозначенных целей, актуальности для всех участников, </a:t>
            </a:r>
          </a:p>
          <a:p>
            <a:pPr algn="ctr"/>
            <a:r>
              <a:rPr lang="ru-RU" altLang="ru-RU" sz="2400" b="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продуманных методов</a:t>
            </a:r>
            <a:r>
              <a:rPr lang="ru-RU" altLang="ru-RU" b="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ru-RU" altLang="ru-RU" b="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 экспериментальных, опытных, методов обработки результатов)</a:t>
            </a:r>
          </a:p>
        </p:txBody>
      </p:sp>
      <p:sp>
        <p:nvSpPr>
          <p:cNvPr id="25629" name="Line 29"/>
          <p:cNvSpPr>
            <a:spLocks noChangeShapeType="1"/>
          </p:cNvSpPr>
          <p:nvPr/>
        </p:nvSpPr>
        <p:spPr bwMode="auto">
          <a:xfrm flipH="1" flipV="1">
            <a:off x="5867400" y="4267200"/>
            <a:ext cx="1447800" cy="6096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5630" name="Line 30"/>
          <p:cNvSpPr>
            <a:spLocks noChangeShapeType="1"/>
          </p:cNvSpPr>
          <p:nvPr/>
        </p:nvSpPr>
        <p:spPr bwMode="auto">
          <a:xfrm flipH="1" flipV="1">
            <a:off x="5867400" y="4267200"/>
            <a:ext cx="1447800" cy="6096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5632" name="Line 32"/>
          <p:cNvSpPr>
            <a:spLocks noChangeShapeType="1"/>
          </p:cNvSpPr>
          <p:nvPr/>
        </p:nvSpPr>
        <p:spPr bwMode="auto">
          <a:xfrm flipH="1" flipV="1">
            <a:off x="5867400" y="4267200"/>
            <a:ext cx="1447800" cy="6096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5634" name="Line 34"/>
          <p:cNvSpPr>
            <a:spLocks noChangeShapeType="1"/>
          </p:cNvSpPr>
          <p:nvPr/>
        </p:nvSpPr>
        <p:spPr bwMode="auto">
          <a:xfrm flipV="1">
            <a:off x="7315200" y="2971800"/>
            <a:ext cx="0" cy="19812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92028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9576"/>
            <a:ext cx="8229600" cy="1143000"/>
          </a:xfrm>
        </p:spPr>
        <p:txBody>
          <a:bodyPr/>
          <a:lstStyle/>
          <a:p>
            <a:r>
              <a:rPr lang="ru-RU" sz="3600" dirty="0" smtClean="0">
                <a:latin typeface="Arial Black" panose="020B0A04020102020204" pitchFamily="34" charset="0"/>
              </a:rPr>
              <a:t/>
            </a:r>
            <a:br>
              <a:rPr lang="ru-RU" sz="3600" dirty="0" smtClean="0">
                <a:latin typeface="Arial Black" panose="020B0A04020102020204" pitchFamily="34" charset="0"/>
              </a:rPr>
            </a:br>
            <a:r>
              <a:rPr lang="ru-RU" sz="3600" dirty="0" smtClean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Проектно-исследовательская деятельность </a:t>
            </a:r>
            <a:endParaRPr lang="ru-RU" sz="3600" dirty="0">
              <a:solidFill>
                <a:schemeClr val="accent6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893911"/>
            <a:ext cx="8229600" cy="4525963"/>
          </a:xfrm>
        </p:spPr>
        <p:txBody>
          <a:bodyPr/>
          <a:lstStyle/>
          <a:p>
            <a:endParaRPr lang="ru-RU" smtClean="0"/>
          </a:p>
          <a:p>
            <a:r>
              <a:rPr lang="ru-RU" smtClean="0"/>
              <a:t> </a:t>
            </a:r>
            <a:endParaRPr lang="ru-RU" dirty="0"/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3853762502"/>
              </p:ext>
            </p:extLst>
          </p:nvPr>
        </p:nvGraphicFramePr>
        <p:xfrm>
          <a:off x="251520" y="1772816"/>
          <a:ext cx="8532948" cy="43794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327924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252463" y="1268760"/>
            <a:ext cx="8568952" cy="4325040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4800" b="1" dirty="0">
                <a:latin typeface="Arial Black" panose="020B0A04020102020204" pitchFamily="34" charset="0"/>
                <a:cs typeface="Times New Roman" panose="02020603050405020304" pitchFamily="18" charset="0"/>
              </a:rPr>
              <a:t>Спорьте, заблуждайтесь, ошибайтесь, но ради бога, размышляйте, </a:t>
            </a:r>
            <a:r>
              <a:rPr lang="ru-RU" sz="4800" b="1" dirty="0" smtClean="0">
                <a:latin typeface="Arial Black" panose="020B0A04020102020204" pitchFamily="34" charset="0"/>
                <a:cs typeface="Times New Roman" panose="02020603050405020304" pitchFamily="18" charset="0"/>
              </a:rPr>
              <a:t/>
            </a:r>
            <a:br>
              <a:rPr lang="ru-RU" sz="4800" b="1" dirty="0" smtClean="0">
                <a:latin typeface="Arial Black" panose="020B0A04020102020204" pitchFamily="34" charset="0"/>
                <a:cs typeface="Times New Roman" panose="02020603050405020304" pitchFamily="18" charset="0"/>
              </a:rPr>
            </a:br>
            <a:r>
              <a:rPr lang="ru-RU" sz="4800" b="1" dirty="0" smtClean="0"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lang="ru-RU" sz="4800" b="1" dirty="0">
                <a:latin typeface="Arial Black" panose="020B0A04020102020204" pitchFamily="34" charset="0"/>
                <a:cs typeface="Times New Roman" panose="02020603050405020304" pitchFamily="18" charset="0"/>
              </a:rPr>
              <a:t>хотя и криво, да сами</a:t>
            </a:r>
            <a:r>
              <a:rPr lang="ru-RU" sz="4800" b="1" dirty="0" smtClean="0">
                <a:latin typeface="Arial Black" panose="020B0A04020102020204" pitchFamily="34" charset="0"/>
                <a:cs typeface="Times New Roman" panose="02020603050405020304" pitchFamily="18" charset="0"/>
              </a:rPr>
              <a:t>».</a:t>
            </a:r>
            <a:br>
              <a:rPr lang="ru-RU" sz="4800" b="1" dirty="0" smtClean="0">
                <a:latin typeface="Arial Black" panose="020B0A04020102020204" pitchFamily="34" charset="0"/>
                <a:cs typeface="Times New Roman" panose="02020603050405020304" pitchFamily="18" charset="0"/>
              </a:rPr>
            </a:br>
            <a:r>
              <a:rPr lang="ru-RU" sz="4800" b="1" dirty="0" smtClean="0">
                <a:latin typeface="Arial Black" panose="020B0A04020102020204" pitchFamily="34" charset="0"/>
                <a:cs typeface="Times New Roman" panose="02020603050405020304" pitchFamily="18" charset="0"/>
              </a:rPr>
              <a:t/>
            </a:r>
            <a:br>
              <a:rPr lang="ru-RU" sz="4800" b="1" dirty="0" smtClean="0">
                <a:latin typeface="Arial Black" panose="020B0A04020102020204" pitchFamily="34" charset="0"/>
                <a:cs typeface="Times New Roman" panose="02020603050405020304" pitchFamily="18" charset="0"/>
              </a:rPr>
            </a:br>
            <a:r>
              <a:rPr lang="ru-RU" sz="4800" b="1" dirty="0" smtClean="0">
                <a:latin typeface="Arial Black" panose="020B0A04020102020204" pitchFamily="34" charset="0"/>
                <a:cs typeface="Times New Roman" panose="02020603050405020304" pitchFamily="18" charset="0"/>
              </a:rPr>
              <a:t>Г.Э</a:t>
            </a:r>
            <a:r>
              <a:rPr lang="ru-RU" sz="4800" b="1" dirty="0">
                <a:latin typeface="Arial Black" panose="020B0A04020102020204" pitchFamily="34" charset="0"/>
                <a:cs typeface="Times New Roman" panose="02020603050405020304" pitchFamily="18" charset="0"/>
              </a:rPr>
              <a:t>. </a:t>
            </a:r>
            <a:r>
              <a:rPr lang="ru-RU" sz="4800" b="1" dirty="0" smtClean="0">
                <a:latin typeface="Arial Black" panose="020B0A04020102020204" pitchFamily="34" charset="0"/>
                <a:cs typeface="Times New Roman" panose="02020603050405020304" pitchFamily="18" charset="0"/>
              </a:rPr>
              <a:t>Лессинга </a:t>
            </a:r>
            <a:endParaRPr lang="ru-RU" sz="4800" b="1" dirty="0">
              <a:solidFill>
                <a:srgbClr val="003366"/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F:\Макет буклета\Безымянный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1321" y="5018567"/>
            <a:ext cx="2004415" cy="15113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838200"/>
          </a:xfrm>
        </p:spPr>
        <p:txBody>
          <a:bodyPr/>
          <a:lstStyle/>
          <a:p>
            <a:r>
              <a:rPr lang="ru-RU" altLang="ru-RU" sz="3600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Схема работы над проектами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838200"/>
            <a:ext cx="9144000" cy="1143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 dirty="0">
                <a:solidFill>
                  <a:srgbClr val="000066"/>
                </a:solidFill>
                <a:latin typeface="Arial Black" panose="020B0A04020102020204" pitchFamily="34" charset="0"/>
              </a:rPr>
              <a:t>Подготовка к проекту</a:t>
            </a:r>
            <a:endParaRPr lang="ru-RU" altLang="ru-RU" b="1" dirty="0">
              <a:solidFill>
                <a:srgbClr val="000066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altLang="ru-RU" b="1" dirty="0">
                <a:latin typeface="Arial Black" panose="020B0A04020102020204" pitchFamily="34" charset="0"/>
              </a:rPr>
              <a:t>Изучить интересы и особенности каждого ученика</a:t>
            </a:r>
          </a:p>
          <a:p>
            <a:pPr algn="ctr"/>
            <a:r>
              <a:rPr lang="ru-RU" altLang="ru-RU" b="1" dirty="0">
                <a:latin typeface="Arial Black" panose="020B0A04020102020204" pitchFamily="34" charset="0"/>
              </a:rPr>
              <a:t>Выбрать тему проекта, заинтересовать учащихся</a:t>
            </a:r>
          </a:p>
        </p:txBody>
      </p:sp>
      <p:sp>
        <p:nvSpPr>
          <p:cNvPr id="64517" name="Rectangle 5"/>
          <p:cNvSpPr>
            <a:spLocks noChangeArrowheads="1"/>
          </p:cNvSpPr>
          <p:nvPr/>
        </p:nvSpPr>
        <p:spPr bwMode="auto">
          <a:xfrm>
            <a:off x="0" y="1981200"/>
            <a:ext cx="9144000" cy="1219200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 dirty="0">
                <a:solidFill>
                  <a:srgbClr val="000066"/>
                </a:solidFill>
                <a:latin typeface="Arial Black" panose="020B0A04020102020204" pitchFamily="34" charset="0"/>
              </a:rPr>
              <a:t>Организация участников проекта</a:t>
            </a:r>
            <a:endParaRPr lang="ru-RU" altLang="ru-RU" b="1" dirty="0">
              <a:solidFill>
                <a:srgbClr val="000066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altLang="ru-RU" b="1" dirty="0">
                <a:latin typeface="Arial Black" panose="020B0A04020102020204" pitchFamily="34" charset="0"/>
              </a:rPr>
              <a:t>Формирование групп, определение задач</a:t>
            </a:r>
          </a:p>
        </p:txBody>
      </p:sp>
      <p:sp>
        <p:nvSpPr>
          <p:cNvPr id="64518" name="Rectangle 6"/>
          <p:cNvSpPr>
            <a:spLocks noChangeArrowheads="1"/>
          </p:cNvSpPr>
          <p:nvPr/>
        </p:nvSpPr>
        <p:spPr bwMode="auto">
          <a:xfrm>
            <a:off x="0" y="3200400"/>
            <a:ext cx="9144000" cy="1219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 dirty="0">
                <a:solidFill>
                  <a:srgbClr val="000066"/>
                </a:solidFill>
                <a:latin typeface="Arial Black" panose="020B0A04020102020204" pitchFamily="34" charset="0"/>
              </a:rPr>
              <a:t>Выполнение </a:t>
            </a:r>
            <a:r>
              <a:rPr lang="ru-RU" altLang="ru-RU" sz="2400" b="1" dirty="0" smtClean="0">
                <a:solidFill>
                  <a:srgbClr val="000066"/>
                </a:solidFill>
                <a:latin typeface="Arial Black" panose="020B0A04020102020204" pitchFamily="34" charset="0"/>
              </a:rPr>
              <a:t>проекта</a:t>
            </a:r>
            <a:endParaRPr lang="ru-RU" altLang="ru-RU" b="1" dirty="0">
              <a:solidFill>
                <a:srgbClr val="000066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altLang="ru-RU" b="1" dirty="0" smtClean="0">
                <a:latin typeface="Arial Black" panose="020B0A04020102020204" pitchFamily="34" charset="0"/>
              </a:rPr>
              <a:t>Поиск </a:t>
            </a:r>
            <a:r>
              <a:rPr lang="ru-RU" altLang="ru-RU" b="1" dirty="0">
                <a:latin typeface="Arial Black" panose="020B0A04020102020204" pitchFamily="34" charset="0"/>
              </a:rPr>
              <a:t>информации, анализ полученных данных</a:t>
            </a:r>
          </a:p>
          <a:p>
            <a:pPr algn="ctr"/>
            <a:r>
              <a:rPr lang="ru-RU" altLang="ru-RU" b="1" dirty="0">
                <a:latin typeface="Arial Black" panose="020B0A04020102020204" pitchFamily="34" charset="0"/>
              </a:rPr>
              <a:t>Выбор способа реализации проекта</a:t>
            </a:r>
          </a:p>
        </p:txBody>
      </p:sp>
      <p:sp>
        <p:nvSpPr>
          <p:cNvPr id="64519" name="Rectangle 7"/>
          <p:cNvSpPr>
            <a:spLocks noChangeArrowheads="1"/>
          </p:cNvSpPr>
          <p:nvPr/>
        </p:nvSpPr>
        <p:spPr bwMode="auto">
          <a:xfrm>
            <a:off x="0" y="4343400"/>
            <a:ext cx="9144000" cy="1295400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 dirty="0">
                <a:solidFill>
                  <a:srgbClr val="000066"/>
                </a:solidFill>
                <a:latin typeface="Arial Black" panose="020B0A04020102020204" pitchFamily="34" charset="0"/>
              </a:rPr>
              <a:t>Презентация проекта</a:t>
            </a:r>
            <a:endParaRPr lang="ru-RU" altLang="ru-RU" b="1" dirty="0">
              <a:solidFill>
                <a:srgbClr val="000066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altLang="ru-RU" sz="1600" b="1" dirty="0">
                <a:latin typeface="Arial Black" panose="020B0A04020102020204" pitchFamily="34" charset="0"/>
              </a:rPr>
              <a:t>Защита проекта (рекомендации по организации самостоятельным занятиям, </a:t>
            </a:r>
          </a:p>
          <a:p>
            <a:pPr algn="ctr"/>
            <a:r>
              <a:rPr lang="ru-RU" altLang="ru-RU" sz="1600" b="1" dirty="0">
                <a:latin typeface="Arial Black" panose="020B0A04020102020204" pitchFamily="34" charset="0"/>
              </a:rPr>
              <a:t>развитию физических качеств, организации режима дня, </a:t>
            </a:r>
          </a:p>
          <a:p>
            <a:pPr algn="ctr"/>
            <a:r>
              <a:rPr lang="ru-RU" altLang="ru-RU" sz="1600" b="1" dirty="0">
                <a:latin typeface="Arial Black" panose="020B0A04020102020204" pitchFamily="34" charset="0"/>
              </a:rPr>
              <a:t>«День здоровья», «День защиты детей»</a:t>
            </a:r>
          </a:p>
        </p:txBody>
      </p:sp>
      <p:sp>
        <p:nvSpPr>
          <p:cNvPr id="64520" name="Rectangle 8"/>
          <p:cNvSpPr>
            <a:spLocks noChangeArrowheads="1"/>
          </p:cNvSpPr>
          <p:nvPr/>
        </p:nvSpPr>
        <p:spPr bwMode="auto">
          <a:xfrm>
            <a:off x="0" y="5638800"/>
            <a:ext cx="9144000" cy="1219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 dirty="0">
                <a:solidFill>
                  <a:srgbClr val="000066"/>
                </a:solidFill>
                <a:latin typeface="Arial Black" panose="020B0A04020102020204" pitchFamily="34" charset="0"/>
              </a:rPr>
              <a:t>Подведение итогов проектной работы</a:t>
            </a:r>
            <a:endParaRPr lang="ru-RU" altLang="ru-RU" b="1" dirty="0">
              <a:solidFill>
                <a:srgbClr val="000066"/>
              </a:solidFill>
              <a:latin typeface="Arial Black" panose="020B0A04020102020204" pitchFamily="34" charset="0"/>
            </a:endParaRPr>
          </a:p>
          <a:p>
            <a:pPr algn="ctr">
              <a:buFontTx/>
              <a:buChar char="-"/>
            </a:pPr>
            <a:r>
              <a:rPr lang="ru-RU" altLang="ru-RU" b="1" dirty="0">
                <a:latin typeface="Arial Black" panose="020B0A04020102020204" pitchFamily="34" charset="0"/>
              </a:rPr>
              <a:t>Анализ работы над проектом</a:t>
            </a:r>
          </a:p>
        </p:txBody>
      </p:sp>
    </p:spTree>
    <p:extLst>
      <p:ext uri="{BB962C8B-B14F-4D97-AF65-F5344CB8AC3E}">
        <p14:creationId xmlns:p14="http://schemas.microsoft.com/office/powerpoint/2010/main" xmlns="" val="2853600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838200"/>
          </a:xfrm>
        </p:spPr>
        <p:txBody>
          <a:bodyPr/>
          <a:lstStyle/>
          <a:p>
            <a:r>
              <a:rPr lang="ru-RU" altLang="ru-RU" dirty="0" smtClean="0">
                <a:latin typeface="Arial Black" panose="020B0A04020102020204" pitchFamily="34" charset="0"/>
              </a:rPr>
              <a:t/>
            </a:r>
            <a:br>
              <a:rPr lang="ru-RU" altLang="ru-RU" dirty="0" smtClean="0">
                <a:latin typeface="Arial Black" panose="020B0A04020102020204" pitchFamily="34" charset="0"/>
              </a:rPr>
            </a:br>
            <a:r>
              <a:rPr lang="ru-RU" altLang="ru-RU" dirty="0" smtClean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Компетенции </a:t>
            </a:r>
            <a:r>
              <a:rPr lang="ru-RU" altLang="ru-RU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учащихся</a:t>
            </a:r>
          </a:p>
        </p:txBody>
      </p:sp>
      <p:sp>
        <p:nvSpPr>
          <p:cNvPr id="68612" name="Rectangle 4"/>
          <p:cNvSpPr>
            <a:spLocks noChangeArrowheads="1"/>
          </p:cNvSpPr>
          <p:nvPr/>
        </p:nvSpPr>
        <p:spPr bwMode="auto">
          <a:xfrm>
            <a:off x="-42530" y="1606401"/>
            <a:ext cx="9186530" cy="1264389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600" b="1" dirty="0">
                <a:solidFill>
                  <a:srgbClr val="000066"/>
                </a:solidFill>
                <a:latin typeface="Arial Black" panose="020B0A04020102020204" pitchFamily="34" charset="0"/>
              </a:rPr>
              <a:t>Учебно-познавательные</a:t>
            </a:r>
          </a:p>
          <a:p>
            <a:pPr algn="ctr"/>
            <a:r>
              <a:rPr lang="ru-RU" altLang="ru-RU" sz="2000" b="1" dirty="0">
                <a:solidFill>
                  <a:srgbClr val="000066"/>
                </a:solidFill>
                <a:latin typeface="Arial Black" panose="020B0A04020102020204" pitchFamily="34" charset="0"/>
              </a:rPr>
              <a:t>Ставится и решается </a:t>
            </a:r>
            <a:r>
              <a:rPr lang="ru-RU" altLang="ru-RU" sz="2000" b="1" dirty="0" err="1">
                <a:solidFill>
                  <a:srgbClr val="000066"/>
                </a:solidFill>
                <a:latin typeface="Arial Black" panose="020B0A04020102020204" pitchFamily="34" charset="0"/>
              </a:rPr>
              <a:t>проблемма</a:t>
            </a:r>
            <a:endParaRPr lang="ru-RU" altLang="ru-RU" sz="2000" b="1" dirty="0">
              <a:solidFill>
                <a:srgbClr val="000066"/>
              </a:solidFill>
              <a:latin typeface="Arial Black" panose="020B0A04020102020204" pitchFamily="34" charset="0"/>
            </a:endParaRPr>
          </a:p>
        </p:txBody>
      </p:sp>
      <p:sp>
        <p:nvSpPr>
          <p:cNvPr id="68613" name="Rectangle 5"/>
          <p:cNvSpPr>
            <a:spLocks noChangeArrowheads="1"/>
          </p:cNvSpPr>
          <p:nvPr/>
        </p:nvSpPr>
        <p:spPr bwMode="auto">
          <a:xfrm>
            <a:off x="0" y="3332383"/>
            <a:ext cx="9144000" cy="1219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600" b="1" dirty="0">
                <a:solidFill>
                  <a:srgbClr val="000066"/>
                </a:solidFill>
                <a:latin typeface="Arial Black" panose="020B0A04020102020204" pitchFamily="34" charset="0"/>
              </a:rPr>
              <a:t>Социально-культурные </a:t>
            </a:r>
          </a:p>
          <a:p>
            <a:pPr algn="ctr"/>
            <a:r>
              <a:rPr lang="ru-RU" altLang="ru-RU" sz="2000" b="1" dirty="0">
                <a:solidFill>
                  <a:srgbClr val="000066"/>
                </a:solidFill>
                <a:latin typeface="Arial Black" panose="020B0A04020102020204" pitchFamily="34" charset="0"/>
              </a:rPr>
              <a:t>Выделение значимости проблемы</a:t>
            </a:r>
          </a:p>
        </p:txBody>
      </p:sp>
      <p:sp>
        <p:nvSpPr>
          <p:cNvPr id="68614" name="Rectangle 6"/>
          <p:cNvSpPr>
            <a:spLocks noChangeArrowheads="1"/>
          </p:cNvSpPr>
          <p:nvPr/>
        </p:nvSpPr>
        <p:spPr bwMode="auto">
          <a:xfrm>
            <a:off x="19948" y="5013176"/>
            <a:ext cx="9144000" cy="1295400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600" b="1" dirty="0">
                <a:solidFill>
                  <a:srgbClr val="000066"/>
                </a:solidFill>
                <a:latin typeface="Arial Black" panose="020B0A04020102020204" pitchFamily="34" charset="0"/>
              </a:rPr>
              <a:t>Ценностно-смысловые</a:t>
            </a:r>
          </a:p>
          <a:p>
            <a:pPr algn="ctr"/>
            <a:r>
              <a:rPr lang="ru-RU" altLang="ru-RU" sz="2000" b="1" dirty="0">
                <a:solidFill>
                  <a:srgbClr val="000066"/>
                </a:solidFill>
                <a:latin typeface="Arial Black" panose="020B0A04020102020204" pitchFamily="34" charset="0"/>
              </a:rPr>
              <a:t>Обозначается отношение ученика к проблеме, </a:t>
            </a:r>
          </a:p>
          <a:p>
            <a:pPr algn="ctr"/>
            <a:r>
              <a:rPr lang="ru-RU" altLang="ru-RU" sz="2000" b="1" dirty="0">
                <a:solidFill>
                  <a:srgbClr val="000066"/>
                </a:solidFill>
                <a:latin typeface="Arial Black" panose="020B0A04020102020204" pitchFamily="34" charset="0"/>
              </a:rPr>
              <a:t>раскрывается ее ценностный смысл</a:t>
            </a:r>
          </a:p>
        </p:txBody>
      </p:sp>
    </p:spTree>
    <p:extLst>
      <p:ext uri="{BB962C8B-B14F-4D97-AF65-F5344CB8AC3E}">
        <p14:creationId xmlns:p14="http://schemas.microsoft.com/office/powerpoint/2010/main" xmlns="" val="4218328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40775" y="404664"/>
            <a:ext cx="8229600" cy="1249401"/>
          </a:xfrm>
        </p:spPr>
        <p:txBody>
          <a:bodyPr/>
          <a:lstStyle/>
          <a:p>
            <a:r>
              <a:rPr lang="ru-RU" sz="3200" b="1" i="1" dirty="0">
                <a:solidFill>
                  <a:schemeClr val="tx2"/>
                </a:solidFill>
                <a:latin typeface="Arial Black" panose="020B0A04020102020204" pitchFamily="34" charset="0"/>
              </a:rPr>
              <a:t>"Единственный путь, ведущий к знаниям, - это </a:t>
            </a:r>
            <a:r>
              <a:rPr lang="ru-RU" sz="3200" b="1" i="1" dirty="0" smtClean="0">
                <a:solidFill>
                  <a:schemeClr val="tx2"/>
                </a:solidFill>
                <a:latin typeface="Arial Black" panose="020B0A04020102020204" pitchFamily="34" charset="0"/>
              </a:rPr>
              <a:t>деятельность"</a:t>
            </a:r>
            <a:r>
              <a:rPr lang="ru-RU" sz="3200" b="1" dirty="0" smtClean="0">
                <a:solidFill>
                  <a:schemeClr val="tx2"/>
                </a:solidFill>
                <a:latin typeface="Arial Black" panose="020B0A04020102020204" pitchFamily="34" charset="0"/>
              </a:rPr>
              <a:t/>
            </a:r>
            <a:br>
              <a:rPr lang="ru-RU" sz="3200" b="1" dirty="0" smtClean="0">
                <a:solidFill>
                  <a:schemeClr val="tx2"/>
                </a:solidFill>
                <a:latin typeface="Arial Black" panose="020B0A04020102020204" pitchFamily="34" charset="0"/>
              </a:rPr>
            </a:br>
            <a:r>
              <a:rPr lang="ru-RU" sz="2000" b="1" i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Бернард Шоу</a:t>
            </a:r>
            <a:r>
              <a:rPr lang="ru-RU" sz="20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20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ru-RU" sz="2000" dirty="0">
              <a:solidFill>
                <a:srgbClr val="003366"/>
              </a:solidFill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ru-RU" dirty="0">
              <a:solidFill>
                <a:srgbClr val="0066CC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79512" y="1628800"/>
          <a:ext cx="8784976" cy="50701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4392488"/>
              </a:tblGrid>
              <a:tr h="85433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1" kern="12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  <a:ea typeface="+mn-ea"/>
                          <a:cs typeface="+mn-cs"/>
                        </a:rPr>
                        <a:t>Формы продуктов проектной деятельности</a:t>
                      </a:r>
                      <a:endParaRPr lang="ru-RU" sz="1800" b="1" kern="1200" dirty="0" smtClean="0">
                        <a:solidFill>
                          <a:schemeClr val="tx1"/>
                        </a:solidFill>
                        <a:latin typeface="Arial Black" panose="020B0A04020102020204" pitchFamily="34" charset="0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i="1" kern="12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  <a:ea typeface="+mn-ea"/>
                          <a:cs typeface="+mn-cs"/>
                        </a:rPr>
                        <a:t>Виды презентаций проектов</a:t>
                      </a:r>
                      <a:endParaRPr lang="ru-RU" sz="2000" b="1" kern="1200" dirty="0" smtClean="0">
                        <a:solidFill>
                          <a:schemeClr val="tx1"/>
                        </a:solidFill>
                        <a:latin typeface="Arial Black" panose="020B0A04020102020204" pitchFamily="34" charset="0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2000" b="1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4186228">
                <a:tc>
                  <a:txBody>
                    <a:bodyPr/>
                    <a:lstStyle/>
                    <a:p>
                      <a:pPr lvl="0"/>
                      <a:r>
                        <a:rPr lang="ru-RU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Web-сайт</a:t>
                      </a:r>
                    </a:p>
                    <a:p>
                      <a:pPr lvl="0"/>
                      <a:r>
                        <a:rPr lang="ru-RU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Анализ данных социологического опроса</a:t>
                      </a:r>
                    </a:p>
                    <a:p>
                      <a:pPr lvl="0"/>
                      <a:r>
                        <a:rPr lang="ru-RU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Сравнительно-сопоставительный анализ</a:t>
                      </a:r>
                    </a:p>
                    <a:p>
                      <a:pPr lvl="0"/>
                      <a:r>
                        <a:rPr lang="ru-RU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Атлас, карта, учебное пособие</a:t>
                      </a:r>
                    </a:p>
                    <a:p>
                      <a:pPr lvl="0"/>
                      <a:r>
                        <a:rPr lang="ru-RU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Видеофильм</a:t>
                      </a:r>
                    </a:p>
                    <a:p>
                      <a:pPr lvl="0"/>
                      <a:r>
                        <a:rPr lang="ru-RU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Выставка</a:t>
                      </a:r>
                    </a:p>
                    <a:p>
                      <a:pPr lvl="0"/>
                      <a:r>
                        <a:rPr lang="ru-RU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Газета, журнал, справочник</a:t>
                      </a:r>
                    </a:p>
                    <a:p>
                      <a:pPr lvl="0"/>
                      <a:r>
                        <a:rPr lang="ru-RU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Костюм, модель, коллекция</a:t>
                      </a:r>
                    </a:p>
                    <a:p>
                      <a:pPr lvl="0"/>
                      <a:r>
                        <a:rPr lang="ru-RU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Игра, </a:t>
                      </a:r>
                      <a:r>
                        <a:rPr lang="ru-RU" sz="16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мультимидийный</a:t>
                      </a:r>
                      <a:r>
                        <a:rPr lang="ru-RU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продукт</a:t>
                      </a:r>
                    </a:p>
                    <a:p>
                      <a:pPr lvl="0"/>
                      <a:r>
                        <a:rPr lang="ru-RU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Музыкальное или художественное произведение</a:t>
                      </a:r>
                    </a:p>
                    <a:p>
                      <a:pPr lvl="0"/>
                      <a:r>
                        <a:rPr lang="ru-RU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Постановка, праздник</a:t>
                      </a:r>
                    </a:p>
                    <a:p>
                      <a:pPr lvl="0"/>
                      <a:r>
                        <a:rPr lang="ru-RU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Экскурсия, поход</a:t>
                      </a:r>
                    </a:p>
                    <a:p>
                      <a:r>
                        <a:rPr lang="ru-RU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Законопроект и т.д.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ru-RU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Деловая игра</a:t>
                      </a:r>
                    </a:p>
                    <a:p>
                      <a:pPr lvl="0"/>
                      <a:r>
                        <a:rPr lang="ru-RU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Демонстрация продукта, выполненного на основе информационных технологий</a:t>
                      </a:r>
                    </a:p>
                    <a:p>
                      <a:pPr lvl="0"/>
                      <a:r>
                        <a:rPr lang="ru-RU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Инсценировка-диалог литературных или исторических персонажей</a:t>
                      </a:r>
                    </a:p>
                    <a:p>
                      <a:pPr lvl="0"/>
                      <a:r>
                        <a:rPr lang="ru-RU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Игра с залом</a:t>
                      </a:r>
                    </a:p>
                    <a:p>
                      <a:pPr lvl="0"/>
                      <a:r>
                        <a:rPr lang="ru-RU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Научная конференция, доклад</a:t>
                      </a:r>
                    </a:p>
                    <a:p>
                      <a:pPr lvl="0"/>
                      <a:r>
                        <a:rPr lang="ru-RU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Пресс-конференция</a:t>
                      </a:r>
                    </a:p>
                    <a:p>
                      <a:pPr lvl="0"/>
                      <a:r>
                        <a:rPr lang="ru-RU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Путешествие, экскурсия</a:t>
                      </a:r>
                    </a:p>
                    <a:p>
                      <a:pPr lvl="0"/>
                      <a:r>
                        <a:rPr lang="ru-RU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Реклама</a:t>
                      </a:r>
                    </a:p>
                    <a:p>
                      <a:pPr lvl="0"/>
                      <a:r>
                        <a:rPr lang="ru-RU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Ролевая игра</a:t>
                      </a:r>
                    </a:p>
                    <a:p>
                      <a:pPr lvl="0"/>
                      <a:r>
                        <a:rPr lang="ru-RU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Спектакль</a:t>
                      </a:r>
                    </a:p>
                    <a:p>
                      <a:pPr lvl="0"/>
                      <a:r>
                        <a:rPr lang="ru-RU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Соревнование</a:t>
                      </a:r>
                    </a:p>
                    <a:p>
                      <a:r>
                        <a:rPr lang="ru-RU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Телепередача и т.д.</a:t>
                      </a:r>
                      <a:endParaRPr lang="ru-RU" sz="16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60361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88640"/>
            <a:ext cx="8229600" cy="1563960"/>
          </a:xfrm>
        </p:spPr>
        <p:txBody>
          <a:bodyPr/>
          <a:lstStyle/>
          <a:p>
            <a:r>
              <a:rPr lang="ru-RU" altLang="ru-RU" sz="3200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Почему необходимо внедрять метод проектов в преподавание физической </a:t>
            </a:r>
            <a:r>
              <a:rPr lang="ru-RU" altLang="ru-RU" sz="3200" dirty="0" smtClean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культуры?</a:t>
            </a:r>
            <a:endParaRPr lang="ru-RU" altLang="ru-RU" sz="3200" dirty="0">
              <a:solidFill>
                <a:schemeClr val="accent6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45061" name="Picture 5" descr="01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71888" y="2971800"/>
            <a:ext cx="1881187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2" name="Oval 6"/>
          <p:cNvSpPr>
            <a:spLocks noChangeArrowheads="1"/>
          </p:cNvSpPr>
          <p:nvPr/>
        </p:nvSpPr>
        <p:spPr bwMode="auto">
          <a:xfrm>
            <a:off x="5562600" y="2286000"/>
            <a:ext cx="3429000" cy="1447800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000" b="1" dirty="0">
                <a:solidFill>
                  <a:srgbClr val="000066"/>
                </a:solidFill>
                <a:latin typeface="Arial Black" panose="020B0A04020102020204" pitchFamily="34" charset="0"/>
              </a:rPr>
              <a:t>Повышение </a:t>
            </a:r>
          </a:p>
          <a:p>
            <a:pPr algn="ctr"/>
            <a:r>
              <a:rPr lang="ru-RU" altLang="ru-RU" sz="2000" b="1" dirty="0">
                <a:solidFill>
                  <a:srgbClr val="000066"/>
                </a:solidFill>
                <a:latin typeface="Arial Black" panose="020B0A04020102020204" pitchFamily="34" charset="0"/>
              </a:rPr>
              <a:t>интереса к предмету</a:t>
            </a:r>
          </a:p>
        </p:txBody>
      </p:sp>
      <p:sp>
        <p:nvSpPr>
          <p:cNvPr id="45063" name="Oval 7"/>
          <p:cNvSpPr>
            <a:spLocks noChangeArrowheads="1"/>
          </p:cNvSpPr>
          <p:nvPr/>
        </p:nvSpPr>
        <p:spPr bwMode="auto">
          <a:xfrm>
            <a:off x="228600" y="2057400"/>
            <a:ext cx="3429000" cy="1219200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000" b="1" dirty="0" smtClean="0">
                <a:solidFill>
                  <a:srgbClr val="000066"/>
                </a:solidFill>
                <a:latin typeface="Arial Black" pitchFamily="34" charset="0"/>
              </a:rPr>
              <a:t>Развитие</a:t>
            </a:r>
          </a:p>
          <a:p>
            <a:pPr algn="ctr"/>
            <a:r>
              <a:rPr lang="ru-RU" altLang="ru-RU" sz="2000" b="1" dirty="0" smtClean="0">
                <a:solidFill>
                  <a:srgbClr val="000066"/>
                </a:solidFill>
                <a:latin typeface="Arial Black" pitchFamily="34" charset="0"/>
              </a:rPr>
              <a:t> </a:t>
            </a:r>
            <a:r>
              <a:rPr lang="ru-RU" altLang="ru-RU" sz="2000" b="1" dirty="0">
                <a:solidFill>
                  <a:srgbClr val="000066"/>
                </a:solidFill>
                <a:latin typeface="Arial Black" pitchFamily="34" charset="0"/>
              </a:rPr>
              <a:t>наблюдательности</a:t>
            </a:r>
          </a:p>
        </p:txBody>
      </p:sp>
      <p:sp>
        <p:nvSpPr>
          <p:cNvPr id="45064" name="Oval 8"/>
          <p:cNvSpPr>
            <a:spLocks noChangeArrowheads="1"/>
          </p:cNvSpPr>
          <p:nvPr/>
        </p:nvSpPr>
        <p:spPr bwMode="auto">
          <a:xfrm>
            <a:off x="228600" y="3505200"/>
            <a:ext cx="3429000" cy="1447800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b="1" dirty="0">
                <a:solidFill>
                  <a:srgbClr val="000066"/>
                </a:solidFill>
                <a:latin typeface="Arial Black" panose="020B0A04020102020204" pitchFamily="34" charset="0"/>
              </a:rPr>
              <a:t>Стремление самому</a:t>
            </a:r>
          </a:p>
          <a:p>
            <a:pPr algn="ctr"/>
            <a:r>
              <a:rPr lang="ru-RU" altLang="ru-RU" b="1" dirty="0">
                <a:solidFill>
                  <a:srgbClr val="000066"/>
                </a:solidFill>
                <a:latin typeface="Arial Black" panose="020B0A04020102020204" pitchFamily="34" charset="0"/>
              </a:rPr>
              <a:t>находить ответы </a:t>
            </a:r>
          </a:p>
          <a:p>
            <a:pPr algn="ctr"/>
            <a:r>
              <a:rPr lang="ru-RU" altLang="ru-RU" b="1" dirty="0">
                <a:solidFill>
                  <a:srgbClr val="000066"/>
                </a:solidFill>
                <a:latin typeface="Arial Black" panose="020B0A04020102020204" pitchFamily="34" charset="0"/>
              </a:rPr>
              <a:t>на вопросы</a:t>
            </a:r>
          </a:p>
        </p:txBody>
      </p:sp>
      <p:sp>
        <p:nvSpPr>
          <p:cNvPr id="45065" name="Oval 9"/>
          <p:cNvSpPr>
            <a:spLocks noChangeArrowheads="1"/>
          </p:cNvSpPr>
          <p:nvPr/>
        </p:nvSpPr>
        <p:spPr bwMode="auto">
          <a:xfrm>
            <a:off x="5410200" y="4343400"/>
            <a:ext cx="3429000" cy="1447800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000" b="1" dirty="0">
                <a:solidFill>
                  <a:srgbClr val="000066"/>
                </a:solidFill>
                <a:latin typeface="Arial Black" panose="020B0A04020102020204" pitchFamily="34" charset="0"/>
              </a:rPr>
              <a:t>Сотрудничество</a:t>
            </a:r>
          </a:p>
        </p:txBody>
      </p:sp>
      <p:sp>
        <p:nvSpPr>
          <p:cNvPr id="45066" name="Oval 10"/>
          <p:cNvSpPr>
            <a:spLocks noChangeArrowheads="1"/>
          </p:cNvSpPr>
          <p:nvPr/>
        </p:nvSpPr>
        <p:spPr bwMode="auto">
          <a:xfrm>
            <a:off x="385763" y="5176647"/>
            <a:ext cx="3429000" cy="1447800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000" b="1" dirty="0">
                <a:solidFill>
                  <a:srgbClr val="000066"/>
                </a:solidFill>
                <a:latin typeface="Arial Black" panose="020B0A04020102020204" pitchFamily="34" charset="0"/>
              </a:rPr>
              <a:t>Навыки анализа </a:t>
            </a:r>
          </a:p>
        </p:txBody>
      </p:sp>
    </p:spTree>
    <p:extLst>
      <p:ext uri="{BB962C8B-B14F-4D97-AF65-F5344CB8AC3E}">
        <p14:creationId xmlns:p14="http://schemas.microsoft.com/office/powerpoint/2010/main" xmlns="" val="3101352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32656"/>
            <a:ext cx="9144000" cy="1143000"/>
          </a:xfrm>
        </p:spPr>
        <p:txBody>
          <a:bodyPr/>
          <a:lstStyle/>
          <a:p>
            <a:r>
              <a:rPr lang="ru-RU" sz="36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Умения и навыки, формируемые проектной деятельностью</a:t>
            </a:r>
            <a:endParaRPr lang="ru-RU" sz="3600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179512" y="1628800"/>
            <a:ext cx="8686800" cy="4869160"/>
          </a:xfrm>
        </p:spPr>
        <p:txBody>
          <a:bodyPr/>
          <a:lstStyle/>
          <a:p>
            <a:pPr lvl="0"/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Рефлексивные 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умения </a:t>
            </a:r>
            <a:endParaRPr lang="ru-RU" b="1" dirty="0">
              <a:solidFill>
                <a:schemeClr val="accent6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lvl="0"/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Поисковые (исследовательские) 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умения</a:t>
            </a:r>
          </a:p>
          <a:p>
            <a:pPr lvl="0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Умения и навыки работы в 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сотрудничестве</a:t>
            </a:r>
          </a:p>
          <a:p>
            <a:pPr lvl="0"/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Коммуникативные 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умения</a:t>
            </a:r>
          </a:p>
          <a:p>
            <a:pPr lvl="0"/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Презентационные умения и 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навыки                                               </a:t>
            </a:r>
            <a:endParaRPr lang="ru-RU" b="1" dirty="0">
              <a:solidFill>
                <a:schemeClr val="accent6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ru-RU" dirty="0">
              <a:solidFill>
                <a:srgbClr val="0066CC"/>
              </a:solidFill>
            </a:endParaRPr>
          </a:p>
        </p:txBody>
      </p:sp>
      <p:pic>
        <p:nvPicPr>
          <p:cNvPr id="5" name="Рисунок 4" descr="http://uolib.ru/images/photos/medium/article32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285110"/>
            <a:ext cx="1440160" cy="1212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548680"/>
            <a:ext cx="8229600" cy="1143000"/>
          </a:xfrm>
        </p:spPr>
        <p:txBody>
          <a:bodyPr/>
          <a:lstStyle/>
          <a:p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ШКОЛА БУДУЩЕГО - ШКОЛА 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ПРОЕКТОВ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/>
            </a:r>
            <a:br>
              <a:rPr lang="ru-RU" b="1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</a:br>
            <a:endParaRPr lang="ru-RU" dirty="0">
              <a:solidFill>
                <a:schemeClr val="accent6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1600200"/>
            <a:ext cx="8712968" cy="4997152"/>
          </a:xfr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r">
              <a:buNone/>
            </a:pPr>
            <a:r>
              <a:rPr lang="ru-RU" sz="2800" i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"</a:t>
            </a:r>
            <a:r>
              <a:rPr lang="ru-RU" i="1" dirty="0">
                <a:solidFill>
                  <a:schemeClr val="tx1"/>
                </a:solidFill>
                <a:latin typeface="Arial Black" panose="020B0A04020102020204" pitchFamily="34" charset="0"/>
              </a:rPr>
              <a:t>Тот, кто не смотрит вперед, оказывается позади"</a:t>
            </a:r>
          </a:p>
          <a:p>
            <a:pPr algn="r">
              <a:buNone/>
            </a:pPr>
            <a:r>
              <a:rPr lang="ru-RU" i="1" dirty="0">
                <a:solidFill>
                  <a:schemeClr val="tx1"/>
                </a:solidFill>
                <a:latin typeface="Arial Black" panose="020B0A04020102020204" pitchFamily="34" charset="0"/>
              </a:rPr>
              <a:t>Дж. </a:t>
            </a:r>
            <a:r>
              <a:rPr lang="ru-RU" i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Герберт</a:t>
            </a:r>
          </a:p>
          <a:p>
            <a:pPr marL="0" lvl="0" indent="0">
              <a:buNone/>
            </a:pP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Проект                             </a:t>
            </a:r>
          </a:p>
          <a:p>
            <a:pPr marL="0" lvl="0" indent="0">
              <a:buNone/>
            </a:pP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Метод                               </a:t>
            </a:r>
          </a:p>
          <a:p>
            <a:pPr marL="0" lvl="0" indent="0">
              <a:buNone/>
            </a:pP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Форма</a:t>
            </a:r>
          </a:p>
          <a:p>
            <a:pPr marL="0" lvl="0" indent="0">
              <a:buNone/>
            </a:pP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Философия     </a:t>
            </a:r>
          </a:p>
          <a:p>
            <a:pPr marL="0" lvl="0" indent="0">
              <a:buNone/>
            </a:pP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Р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езультат</a:t>
            </a:r>
          </a:p>
          <a:p>
            <a:endParaRPr lang="ru-RU" sz="2800" b="1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algn="r"/>
            <a:endParaRPr lang="ru-RU" dirty="0">
              <a:solidFill>
                <a:srgbClr val="0066CC"/>
              </a:solidFill>
            </a:endParaRPr>
          </a:p>
        </p:txBody>
      </p:sp>
      <p:pic>
        <p:nvPicPr>
          <p:cNvPr id="8" name="Рисунок 7" descr="http://www.30ahtub-g1.edusite.ru/images/image_image_42931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861048"/>
            <a:ext cx="3816424" cy="224052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ttp://uolib.ru/images/photos/medium/article32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7985" y="1916832"/>
            <a:ext cx="1447800" cy="1212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734888" y="0"/>
            <a:ext cx="8229600" cy="1691680"/>
          </a:xfrm>
        </p:spPr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  <a:latin typeface="Arial Black" panose="020B0A04020102020204" pitchFamily="34" charset="0"/>
              </a:rPr>
              <a:t/>
            </a:r>
            <a:br>
              <a:rPr lang="ru-RU" b="1" dirty="0" smtClean="0">
                <a:solidFill>
                  <a:schemeClr val="tx2"/>
                </a:solidFill>
                <a:latin typeface="Arial Black" panose="020B0A04020102020204" pitchFamily="34" charset="0"/>
              </a:rPr>
            </a:br>
            <a:r>
              <a:rPr lang="ru-RU" b="1" dirty="0" smtClean="0">
                <a:solidFill>
                  <a:schemeClr val="tx2"/>
                </a:solidFill>
                <a:latin typeface="Arial Black" panose="020B0A04020102020204" pitchFamily="34" charset="0"/>
              </a:rPr>
              <a:t/>
            </a:r>
            <a:br>
              <a:rPr lang="ru-RU" b="1" dirty="0" smtClean="0">
                <a:solidFill>
                  <a:schemeClr val="tx2"/>
                </a:solidFill>
                <a:latin typeface="Arial Black" panose="020B0A04020102020204" pitchFamily="34" charset="0"/>
              </a:rPr>
            </a:b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Проектная 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деятельность: роль учителя</a:t>
            </a:r>
            <a:br>
              <a:rPr lang="ru-RU" b="1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</a:br>
            <a:endParaRPr lang="ru-RU" dirty="0">
              <a:solidFill>
                <a:schemeClr val="accent6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179512" y="1988840"/>
            <a:ext cx="8784976" cy="468052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r">
              <a:buNone/>
            </a:pPr>
            <a:r>
              <a:rPr lang="ru-RU" sz="1800" b="1" i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"</a:t>
            </a:r>
            <a:r>
              <a:rPr lang="ru-RU" sz="2800" b="1" i="1" dirty="0">
                <a:solidFill>
                  <a:schemeClr val="tx1"/>
                </a:solidFill>
                <a:latin typeface="Arial Black" panose="020B0A04020102020204" pitchFamily="34" charset="0"/>
              </a:rPr>
              <a:t>Будущее - в руках школьного учителя"</a:t>
            </a:r>
            <a:endParaRPr lang="ru-RU" sz="2800" i="1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algn="r">
              <a:buNone/>
            </a:pPr>
            <a:r>
              <a:rPr lang="ru-RU" sz="2800" b="1" i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В. Гюго</a:t>
            </a:r>
          </a:p>
          <a:p>
            <a:pPr marL="0" lvl="0" indent="0" algn="just">
              <a:buNone/>
            </a:pPr>
            <a:endParaRPr lang="ru-RU" sz="2400" b="1" dirty="0">
              <a:latin typeface="Arial Black" panose="020B0A04020102020204" pitchFamily="34" charset="0"/>
            </a:endParaRPr>
          </a:p>
          <a:p>
            <a:pPr marL="0" lvl="0" indent="0">
              <a:buNone/>
            </a:pPr>
            <a:endParaRPr lang="ru-RU" sz="2400" b="1" i="1" dirty="0">
              <a:solidFill>
                <a:schemeClr val="tx1"/>
              </a:solidFill>
            </a:endParaRPr>
          </a:p>
          <a:p>
            <a:pPr algn="r"/>
            <a:endParaRPr lang="ru-RU" sz="2400" dirty="0">
              <a:solidFill>
                <a:srgbClr val="0066CC"/>
              </a:solidFill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4266832046"/>
              </p:ext>
            </p:extLst>
          </p:nvPr>
        </p:nvGraphicFramePr>
        <p:xfrm>
          <a:off x="383662" y="2780928"/>
          <a:ext cx="8568952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2954739773"/>
              </p:ext>
            </p:extLst>
          </p:nvPr>
        </p:nvGraphicFramePr>
        <p:xfrm>
          <a:off x="371788" y="2780928"/>
          <a:ext cx="8567924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xmlns="" val="1443256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556792"/>
          </a:xfrm>
        </p:spPr>
        <p:txBody>
          <a:bodyPr/>
          <a:lstStyle/>
          <a:p>
            <a:r>
              <a:rPr lang="ru-RU" dirty="0" smtClean="0">
                <a:latin typeface="Arial Black" pitchFamily="34" charset="0"/>
              </a:rPr>
              <a:t> 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 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67544" y="535833"/>
          <a:ext cx="8352928" cy="6204203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4249735"/>
                <a:gridCol w="4103193"/>
              </a:tblGrid>
              <a:tr h="69754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Arial Black" pitchFamily="34" charset="0"/>
                          <a:cs typeface="Times New Roman" pitchFamily="18" charset="0"/>
                        </a:rPr>
                        <a:t>Ученик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Arial Black" pitchFamily="34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660" marR="7366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Arial Black" pitchFamily="34" charset="0"/>
                          <a:cs typeface="Times New Roman" pitchFamily="18" charset="0"/>
                        </a:rPr>
                        <a:t>Учитель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Arial Black" pitchFamily="34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660" marR="73660" marT="0" marB="0"/>
                </a:tc>
              </a:tr>
              <a:tr h="67213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Arial Black" pitchFamily="34" charset="0"/>
                          <a:cs typeface="Times New Roman" pitchFamily="18" charset="0"/>
                        </a:rPr>
                        <a:t>Определяет цель </a:t>
                      </a:r>
                      <a:r>
                        <a:rPr lang="ru-RU" sz="2000" b="1" dirty="0" smtClean="0">
                          <a:latin typeface="Arial Black" pitchFamily="34" charset="0"/>
                          <a:cs typeface="Times New Roman" pitchFamily="18" charset="0"/>
                        </a:rPr>
                        <a:t>деятельности</a:t>
                      </a:r>
                      <a:endParaRPr lang="ru-RU" sz="2000" b="1" dirty="0">
                        <a:latin typeface="Arial Black" pitchFamily="34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660" marR="7366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Arial Black" pitchFamily="34" charset="0"/>
                          <a:cs typeface="Times New Roman" pitchFamily="18" charset="0"/>
                        </a:rPr>
                        <a:t>Помогает определить цель деятельности</a:t>
                      </a:r>
                      <a:endParaRPr lang="ru-RU" sz="2000" b="1" dirty="0">
                        <a:latin typeface="Arial Black" pitchFamily="34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660" marR="73660" marT="0" marB="0"/>
                </a:tc>
              </a:tr>
              <a:tr h="8005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Arial Black" pitchFamily="34" charset="0"/>
                          <a:cs typeface="Times New Roman" pitchFamily="18" charset="0"/>
                        </a:rPr>
                        <a:t>Открывает новые </a:t>
                      </a:r>
                      <a:r>
                        <a:rPr lang="ru-RU" sz="2000" b="1" dirty="0" smtClean="0">
                          <a:latin typeface="Arial Black" pitchFamily="34" charset="0"/>
                          <a:cs typeface="Times New Roman" pitchFamily="18" charset="0"/>
                        </a:rPr>
                        <a:t>знания</a:t>
                      </a:r>
                      <a:endParaRPr lang="ru-RU" sz="2000" b="1" dirty="0">
                        <a:latin typeface="Arial Black" pitchFamily="34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660" marR="7366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Arial Black" pitchFamily="34" charset="0"/>
                          <a:cs typeface="Times New Roman" pitchFamily="18" charset="0"/>
                        </a:rPr>
                        <a:t>Рекомендует источник получения </a:t>
                      </a:r>
                      <a:r>
                        <a:rPr lang="ru-RU" sz="2000" b="1" dirty="0" smtClean="0">
                          <a:latin typeface="Arial Black" pitchFamily="34" charset="0"/>
                          <a:cs typeface="Times New Roman" pitchFamily="18" charset="0"/>
                        </a:rPr>
                        <a:t>информации</a:t>
                      </a:r>
                      <a:endParaRPr lang="ru-RU" sz="2000" b="1" dirty="0">
                        <a:latin typeface="Arial Black" pitchFamily="34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660" marR="73660" marT="0" marB="0"/>
                </a:tc>
              </a:tr>
              <a:tr h="6721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Arial Black" pitchFamily="34" charset="0"/>
                          <a:cs typeface="Times New Roman" pitchFamily="18" charset="0"/>
                        </a:rPr>
                        <a:t>Экспериментирует</a:t>
                      </a:r>
                      <a:endParaRPr lang="ru-RU" sz="2000" b="1" dirty="0">
                        <a:latin typeface="Arial Black" pitchFamily="34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660" marR="7366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Arial Black" pitchFamily="34" charset="0"/>
                          <a:cs typeface="Times New Roman" pitchFamily="18" charset="0"/>
                        </a:rPr>
                        <a:t>Раскрывает возможные формы </a:t>
                      </a:r>
                      <a:r>
                        <a:rPr lang="ru-RU" sz="2000" b="1" dirty="0" smtClean="0">
                          <a:latin typeface="Arial Black" pitchFamily="34" charset="0"/>
                          <a:cs typeface="Times New Roman" pitchFamily="18" charset="0"/>
                        </a:rPr>
                        <a:t>работы</a:t>
                      </a:r>
                      <a:endParaRPr lang="ru-RU" sz="2000" b="1" dirty="0">
                        <a:latin typeface="Arial Black" pitchFamily="34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660" marR="73660" marT="0" marB="0"/>
                </a:tc>
              </a:tr>
              <a:tr h="10091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latin typeface="Arial Black" pitchFamily="34" charset="0"/>
                          <a:cs typeface="Times New Roman" pitchFamily="18" charset="0"/>
                        </a:rPr>
                        <a:t>Выбирает пути решения</a:t>
                      </a:r>
                      <a:endParaRPr lang="ru-RU" sz="2000" b="1">
                        <a:latin typeface="Arial Black" pitchFamily="34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660" marR="7366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Arial Black" pitchFamily="34" charset="0"/>
                          <a:cs typeface="Times New Roman" pitchFamily="18" charset="0"/>
                        </a:rPr>
                        <a:t>Содействует прогнозированию </a:t>
                      </a:r>
                      <a:r>
                        <a:rPr lang="ru-RU" sz="2000" b="1" dirty="0" smtClean="0">
                          <a:latin typeface="Arial Black" pitchFamily="34" charset="0"/>
                          <a:cs typeface="Times New Roman" pitchFamily="18" charset="0"/>
                        </a:rPr>
                        <a:t>результата</a:t>
                      </a:r>
                      <a:endParaRPr lang="ru-RU" sz="2000" b="1" dirty="0">
                        <a:latin typeface="Arial Black" pitchFamily="34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660" marR="73660" marT="0" marB="0"/>
                </a:tc>
              </a:tr>
              <a:tr h="8005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latin typeface="Arial Black" pitchFamily="34" charset="0"/>
                          <a:cs typeface="Times New Roman" pitchFamily="18" charset="0"/>
                        </a:rPr>
                        <a:t>Активен</a:t>
                      </a:r>
                      <a:endParaRPr lang="ru-RU" sz="2000" b="1">
                        <a:latin typeface="Arial Black" pitchFamily="34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660" marR="7366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Arial Black" pitchFamily="34" charset="0"/>
                          <a:cs typeface="Times New Roman" pitchFamily="18" charset="0"/>
                        </a:rPr>
                        <a:t>Создаёт условия для активности </a:t>
                      </a:r>
                      <a:r>
                        <a:rPr lang="ru-RU" sz="2000" b="1" dirty="0" smtClean="0">
                          <a:latin typeface="Arial Black" pitchFamily="34" charset="0"/>
                          <a:cs typeface="Times New Roman" pitchFamily="18" charset="0"/>
                        </a:rPr>
                        <a:t>школьника</a:t>
                      </a:r>
                      <a:endParaRPr lang="ru-RU" sz="2000" b="1" dirty="0">
                        <a:latin typeface="Arial Black" pitchFamily="34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660" marR="73660" marT="0" marB="0"/>
                </a:tc>
              </a:tr>
              <a:tr h="4002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latin typeface="Arial Black" pitchFamily="34" charset="0"/>
                          <a:cs typeface="Times New Roman" pitchFamily="18" charset="0"/>
                        </a:rPr>
                        <a:t>Субъект обучения</a:t>
                      </a:r>
                      <a:endParaRPr lang="ru-RU" sz="2000" b="1">
                        <a:latin typeface="Arial Black" pitchFamily="34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660" marR="7366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Arial Black" pitchFamily="34" charset="0"/>
                          <a:cs typeface="Times New Roman" pitchFamily="18" charset="0"/>
                        </a:rPr>
                        <a:t>Партнер </a:t>
                      </a:r>
                      <a:r>
                        <a:rPr lang="ru-RU" sz="2000" b="1" dirty="0" smtClean="0">
                          <a:latin typeface="Arial Black" pitchFamily="34" charset="0"/>
                          <a:cs typeface="Times New Roman" pitchFamily="18" charset="0"/>
                        </a:rPr>
                        <a:t>ученика</a:t>
                      </a:r>
                      <a:endParaRPr lang="ru-RU" sz="2000" b="1" dirty="0">
                        <a:latin typeface="Arial Black" pitchFamily="34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660" marR="73660" marT="0" marB="0"/>
                </a:tc>
              </a:tr>
              <a:tr h="10091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Arial Black" pitchFamily="34" charset="0"/>
                          <a:cs typeface="Times New Roman" pitchFamily="18" charset="0"/>
                        </a:rPr>
                        <a:t>Несет ответственность за свою </a:t>
                      </a:r>
                      <a:r>
                        <a:rPr lang="ru-RU" sz="2000" b="1" dirty="0" smtClean="0">
                          <a:latin typeface="Arial Black" pitchFamily="34" charset="0"/>
                          <a:cs typeface="Times New Roman" pitchFamily="18" charset="0"/>
                        </a:rPr>
                        <a:t>деятельность</a:t>
                      </a:r>
                      <a:endParaRPr lang="ru-RU" sz="2000" b="1" dirty="0">
                        <a:latin typeface="Arial Black" pitchFamily="34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660" marR="7366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Arial Black" pitchFamily="34" charset="0"/>
                          <a:cs typeface="Times New Roman" pitchFamily="18" charset="0"/>
                        </a:rPr>
                        <a:t>Помогает оценить полученный результат, выявить недостатки</a:t>
                      </a:r>
                      <a:endParaRPr lang="ru-RU" sz="2000" b="1" dirty="0">
                        <a:latin typeface="Arial Black" pitchFamily="34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3660" marR="7366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Вывод: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4608512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latin typeface="Arial Black" pitchFamily="34" charset="0"/>
                <a:cs typeface="Times New Roman" pitchFamily="18" charset="0"/>
              </a:rPr>
              <a:t>Проектная деятельность на уроках физической культуры позволяет реализовать требования к результатам освоения образовательной программы по ФГОС, которые предусматривают развитие личностных, </a:t>
            </a:r>
            <a:r>
              <a:rPr lang="ru-RU" b="1" dirty="0" err="1" smtClean="0">
                <a:solidFill>
                  <a:srgbClr val="002060"/>
                </a:solidFill>
                <a:latin typeface="Arial Black" pitchFamily="34" charset="0"/>
                <a:cs typeface="Times New Roman" pitchFamily="18" charset="0"/>
              </a:rPr>
              <a:t>метапредметных</a:t>
            </a:r>
            <a:r>
              <a:rPr lang="ru-RU" b="1" dirty="0" smtClean="0">
                <a:solidFill>
                  <a:srgbClr val="002060"/>
                </a:solidFill>
                <a:latin typeface="Arial Black" pitchFamily="34" charset="0"/>
                <a:cs typeface="Times New Roman" pitchFamily="18" charset="0"/>
              </a:rPr>
              <a:t> и предметных умений. </a:t>
            </a:r>
            <a:endParaRPr lang="ru-RU" b="1" dirty="0">
              <a:solidFill>
                <a:srgbClr val="002060"/>
              </a:solidFill>
              <a:latin typeface="Arial Black" pitchFamily="34" charset="0"/>
              <a:cs typeface="Times New Roman" pitchFamily="18" charset="0"/>
            </a:endParaRPr>
          </a:p>
        </p:txBody>
      </p:sp>
      <p:pic>
        <p:nvPicPr>
          <p:cNvPr id="4" name="Рисунок 3" descr="http://uolib.ru/images/photos/medium/article32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229200"/>
            <a:ext cx="1447800" cy="1212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5715000"/>
            <a:ext cx="8229600" cy="1143000"/>
          </a:xfrm>
        </p:spPr>
        <p:txBody>
          <a:bodyPr/>
          <a:lstStyle/>
          <a:p>
            <a:r>
              <a:rPr lang="ru-RU" altLang="ru-RU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Желаю удачи!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268760"/>
            <a:ext cx="8229600" cy="4598640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FontTx/>
              <a:buNone/>
            </a:pPr>
            <a:r>
              <a:rPr lang="ru-RU" altLang="ru-RU" sz="2800" b="1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Список литературы:</a:t>
            </a:r>
          </a:p>
          <a:p>
            <a:pPr marL="609600" indent="-609600">
              <a:lnSpc>
                <a:spcPct val="80000"/>
              </a:lnSpc>
            </a:pPr>
            <a:r>
              <a:rPr lang="ru-RU" altLang="ru-RU" sz="2000" b="1" dirty="0"/>
              <a:t>Алексеев Н. Г., Леонтович  А. В., Обухов  А. В., Фомина  Л. Ф. Концепция развития исследовательской деятельности учащихся // Исследовательская работа школьников. 2001. №. 1. С. 24-34. </a:t>
            </a:r>
          </a:p>
          <a:p>
            <a:pPr marL="609600" indent="-609600">
              <a:lnSpc>
                <a:spcPct val="80000"/>
              </a:lnSpc>
            </a:pPr>
            <a:r>
              <a:rPr lang="ru-RU" altLang="ru-RU" sz="2000" b="1" dirty="0"/>
              <a:t>Кларин М. В. Инновационные модели обучения в зарубежных педагогических поисках. М., 1994. 3. Павлов  И. П. Полное собрание трудов. — М.- Л., 1951. Т. III. </a:t>
            </a:r>
          </a:p>
          <a:p>
            <a:pPr marL="609600" indent="-609600">
              <a:lnSpc>
                <a:spcPct val="80000"/>
              </a:lnSpc>
            </a:pPr>
            <a:r>
              <a:rPr lang="ru-RU" altLang="ru-RU" sz="2000" b="1" dirty="0" err="1"/>
              <a:t>Поддьяков</a:t>
            </a:r>
            <a:r>
              <a:rPr lang="ru-RU" altLang="ru-RU" sz="2000" b="1" dirty="0"/>
              <a:t> А. Н. Исследовательское поведение. Стратегии познания, помощь, противодействие, конфликт. М., 2000. </a:t>
            </a:r>
          </a:p>
          <a:p>
            <a:pPr marL="609600" indent="-609600">
              <a:lnSpc>
                <a:spcPct val="80000"/>
              </a:lnSpc>
            </a:pPr>
            <a:r>
              <a:rPr lang="ru-RU" altLang="ru-RU" sz="2000" b="1" dirty="0" err="1"/>
              <a:t>Полат</a:t>
            </a:r>
            <a:r>
              <a:rPr lang="ru-RU" altLang="ru-RU" sz="2000" b="1" dirty="0"/>
              <a:t> Е.С. Новые педагогические и информационные технологии в системе образования М., 2000 </a:t>
            </a:r>
          </a:p>
          <a:p>
            <a:pPr marL="609600" indent="-609600">
              <a:lnSpc>
                <a:spcPct val="80000"/>
              </a:lnSpc>
            </a:pPr>
            <a:r>
              <a:rPr lang="ru-RU" altLang="ru-RU" sz="2000" b="1" dirty="0" err="1"/>
              <a:t>Ястребцева</a:t>
            </a:r>
            <a:r>
              <a:rPr lang="ru-RU" altLang="ru-RU" sz="2000" b="1" dirty="0"/>
              <a:t> Е.Н. «Как рождается проект: Из опыта внедрения методических и организационно-педагогических </a:t>
            </a:r>
            <a:r>
              <a:rPr lang="ru-RU" altLang="ru-RU" sz="2000" b="1" dirty="0" err="1"/>
              <a:t>новвоведений</a:t>
            </a:r>
            <a:r>
              <a:rPr lang="ru-RU" altLang="ru-RU" sz="2000" b="1" dirty="0"/>
              <a:t>». М., 1995 </a:t>
            </a:r>
          </a:p>
        </p:txBody>
      </p:sp>
      <p:pic>
        <p:nvPicPr>
          <p:cNvPr id="24580" name="Picture 4" descr="7996677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04925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598733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2.7|1.6|1.9"/>
</p:tagLst>
</file>

<file path=ppt/theme/theme1.xml><?xml version="1.0" encoding="utf-8"?>
<a:theme xmlns:a="http://schemas.openxmlformats.org/drawingml/2006/main" name="Шары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Тема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1106</TotalTime>
  <Words>592</Words>
  <Application>Microsoft Office PowerPoint</Application>
  <PresentationFormat>Экран (4:3)</PresentationFormat>
  <Paragraphs>166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Шары</vt:lpstr>
      <vt:lpstr>«Учебно-исследовательская работа по физической культуре, как средство повышения мотивации школьников»  Автор: Храбрунова Л.В. учитель физической культуры и ОБЖ  МБОУ «СОШ№5»  </vt:lpstr>
      <vt:lpstr> Современный  урок физической культуры в рамках ФГОС</vt:lpstr>
      <vt:lpstr>Современный урок – это: </vt:lpstr>
      <vt:lpstr>  Методы и формы современного урока: </vt:lpstr>
      <vt:lpstr> </vt:lpstr>
      <vt:lpstr>Виды проектов по физической культуре</vt:lpstr>
      <vt:lpstr> Проектно-исследовательская деятельность </vt:lpstr>
      <vt:lpstr>  «Спорьте, заблуждайтесь, ошибайтесь, но ради бога, размышляйте,   хотя и криво, да сами».  Г.Э. Лессинга </vt:lpstr>
      <vt:lpstr>Схема работы над проектами</vt:lpstr>
      <vt:lpstr> Компетенции учащихся</vt:lpstr>
      <vt:lpstr>"Единственный путь, ведущий к знаниям, - это деятельность" Бернард Шоу </vt:lpstr>
      <vt:lpstr>Почему необходимо внедрять метод проектов в преподавание физической культуры?</vt:lpstr>
      <vt:lpstr>Умения и навыки, формируемые проектной деятельностью</vt:lpstr>
      <vt:lpstr>ШКОЛА БУДУЩЕГО - ШКОЛА ПРОЕКТОВ </vt:lpstr>
      <vt:lpstr>  Проектная деятельность: роль учителя </vt:lpstr>
      <vt:lpstr> </vt:lpstr>
      <vt:lpstr>Вывод:</vt:lpstr>
      <vt:lpstr>Желаю удачи!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Проектная деятельность</dc:title>
  <dc:creator>эльдорадо</dc:creator>
  <cp:lastModifiedBy>днс</cp:lastModifiedBy>
  <cp:revision>116</cp:revision>
  <dcterms:created xsi:type="dcterms:W3CDTF">2010-09-28T05:17:31Z</dcterms:created>
  <dcterms:modified xsi:type="dcterms:W3CDTF">2021-03-10T17:36:13Z</dcterms:modified>
</cp:coreProperties>
</file>