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0"/>
  </p:notesMasterIdLst>
  <p:sldIdLst>
    <p:sldId id="258" r:id="rId2"/>
    <p:sldId id="266" r:id="rId3"/>
    <p:sldId id="259" r:id="rId4"/>
    <p:sldId id="294" r:id="rId5"/>
    <p:sldId id="354" r:id="rId6"/>
    <p:sldId id="306" r:id="rId7"/>
    <p:sldId id="312" r:id="rId8"/>
    <p:sldId id="335" r:id="rId9"/>
    <p:sldId id="336" r:id="rId10"/>
    <p:sldId id="337" r:id="rId11"/>
    <p:sldId id="361" r:id="rId12"/>
    <p:sldId id="338" r:id="rId13"/>
    <p:sldId id="339" r:id="rId14"/>
    <p:sldId id="362" r:id="rId15"/>
    <p:sldId id="340" r:id="rId16"/>
    <p:sldId id="341" r:id="rId17"/>
    <p:sldId id="343" r:id="rId18"/>
    <p:sldId id="344" r:id="rId19"/>
    <p:sldId id="360" r:id="rId20"/>
    <p:sldId id="345" r:id="rId21"/>
    <p:sldId id="321" r:id="rId22"/>
    <p:sldId id="363" r:id="rId23"/>
    <p:sldId id="350" r:id="rId24"/>
    <p:sldId id="356" r:id="rId25"/>
    <p:sldId id="349" r:id="rId26"/>
    <p:sldId id="323" r:id="rId27"/>
    <p:sldId id="297" r:id="rId28"/>
    <p:sldId id="29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70678" autoAdjust="0"/>
  </p:normalViewPr>
  <p:slideViewPr>
    <p:cSldViewPr>
      <p:cViewPr varScale="1">
        <p:scale>
          <a:sx n="78" d="100"/>
          <a:sy n="78" d="100"/>
        </p:scale>
        <p:origin x="27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390E6-D28E-4452-B021-92E7BBB800A4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B3EC67-BC7E-43B2-927D-C6E53C75F3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3EC67-BC7E-43B2-927D-C6E53C75F32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3EC67-BC7E-43B2-927D-C6E53C75F32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3EC67-BC7E-43B2-927D-C6E53C75F32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3EC67-BC7E-43B2-927D-C6E53C75F32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B3EC67-BC7E-43B2-927D-C6E53C75F32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EC1-06A6-40DE-BD83-433A70B2DF7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8A2F-B172-44C7-B5E7-CAC374A46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EC1-06A6-40DE-BD83-433A70B2DF7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8A2F-B172-44C7-B5E7-CAC374A46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EC1-06A6-40DE-BD83-433A70B2DF7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8A2F-B172-44C7-B5E7-CAC374A46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EC1-06A6-40DE-BD83-433A70B2DF7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8A2F-B172-44C7-B5E7-CAC374A46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EC1-06A6-40DE-BD83-433A70B2DF7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8A2F-B172-44C7-B5E7-CAC374A46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EC1-06A6-40DE-BD83-433A70B2DF7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8A2F-B172-44C7-B5E7-CAC374A46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EC1-06A6-40DE-BD83-433A70B2DF7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8A2F-B172-44C7-B5E7-CAC374A46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EC1-06A6-40DE-BD83-433A70B2DF7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8A2F-B172-44C7-B5E7-CAC374A46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EC1-06A6-40DE-BD83-433A70B2DF7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8A2F-B172-44C7-B5E7-CAC374A46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EC1-06A6-40DE-BD83-433A70B2DF7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8A2F-B172-44C7-B5E7-CAC374A46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EC1-06A6-40DE-BD83-433A70B2DF7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7A28A2F-B172-44C7-B5E7-CAC374A46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FE4DEC1-06A6-40DE-BD83-433A70B2DF7D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7A28A2F-B172-44C7-B5E7-CAC374A463B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«Сотрудничество ДОУ</a:t>
            </a:r>
            <a:br>
              <a:rPr lang="ru-RU" dirty="0" smtClean="0"/>
            </a:br>
            <a:r>
              <a:rPr lang="ru-RU" dirty="0" smtClean="0"/>
              <a:t> с родителями»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endParaRPr lang="ru-RU" sz="2000" dirty="0" smtClean="0">
              <a:solidFill>
                <a:schemeClr val="tx1"/>
              </a:solidFill>
            </a:endParaRPr>
          </a:p>
          <a:p>
            <a:pPr algn="r"/>
            <a:endParaRPr lang="ru-RU" sz="2000" dirty="0">
              <a:solidFill>
                <a:schemeClr val="tx1"/>
              </a:solidFill>
            </a:endParaRPr>
          </a:p>
          <a:p>
            <a:pPr algn="r"/>
            <a:endParaRPr lang="ru-RU" sz="2000" dirty="0" smtClean="0">
              <a:solidFill>
                <a:schemeClr val="tx1"/>
              </a:solidFill>
            </a:endParaRPr>
          </a:p>
          <a:p>
            <a:pPr algn="r"/>
            <a:r>
              <a:rPr lang="ru-RU" sz="2000" dirty="0" smtClean="0">
                <a:solidFill>
                  <a:srgbClr val="002060"/>
                </a:solidFill>
              </a:rPr>
              <a:t>Подготовил воспитатель: САМОЙЛОВА Н.С</a:t>
            </a:r>
          </a:p>
          <a:p>
            <a:pPr algn="r"/>
            <a:r>
              <a:rPr lang="ru-RU" sz="2000" dirty="0" smtClean="0">
                <a:solidFill>
                  <a:srgbClr val="002060"/>
                </a:solidFill>
              </a:rPr>
              <a:t>МБОУ «Образовательный цент «Вершина»»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305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Спортивный досуг «Папа и я»</a:t>
            </a:r>
            <a:endParaRPr lang="ru-RU" b="1" dirty="0"/>
          </a:p>
        </p:txBody>
      </p:sp>
      <p:pic>
        <p:nvPicPr>
          <p:cNvPr id="3" name="Picture 2" descr="C:\Users\Acer\AppData\Local\Temp\Rar$DI02.122\IMG_20180220_1649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340768"/>
            <a:ext cx="8712968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2687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Физкультурное развлечение с детьми и их родителями </a:t>
            </a:r>
            <a:endParaRPr lang="ru-RU" b="1" dirty="0"/>
          </a:p>
        </p:txBody>
      </p:sp>
      <p:pic>
        <p:nvPicPr>
          <p:cNvPr id="3" name="Picture 2" descr="C:\Users\Acer\AppData\Local\Temp\Rar$DI02.122\IMG_20180220_1649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5906713" cy="3168352"/>
          </a:xfrm>
          <a:prstGeom prst="rect">
            <a:avLst/>
          </a:prstGeom>
          <a:noFill/>
        </p:spPr>
      </p:pic>
      <p:pic>
        <p:nvPicPr>
          <p:cNvPr id="4" name="Picture 4" descr="C:\Users\Acer\Desktop\вотсаапп\IMG_20180220_1705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645024"/>
            <a:ext cx="5440925" cy="30461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058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КВН</a:t>
            </a:r>
            <a:endParaRPr lang="ru-RU" b="1" dirty="0"/>
          </a:p>
        </p:txBody>
      </p:sp>
      <p:pic>
        <p:nvPicPr>
          <p:cNvPr id="3" name="Picture 2" descr="C:\Users\Acer\Downloads\IMG_20181126_1048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8640960" cy="5616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Мастер-классы для родителей </a:t>
            </a:r>
            <a:endParaRPr lang="ru-RU" b="1" dirty="0"/>
          </a:p>
        </p:txBody>
      </p:sp>
      <p:pic>
        <p:nvPicPr>
          <p:cNvPr id="4098" name="Picture 2" descr="C:\Users\Acer\Desktop\вотсаапп\IMG-20181208-WA0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4608512" cy="3096344"/>
          </a:xfrm>
          <a:prstGeom prst="rect">
            <a:avLst/>
          </a:prstGeom>
          <a:noFill/>
        </p:spPr>
      </p:pic>
      <p:pic>
        <p:nvPicPr>
          <p:cNvPr id="4" name="Picture 2" descr="C:\Users\Acer\Downloads\IMG-20170425-WA00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3284984"/>
            <a:ext cx="4967550" cy="3573016"/>
          </a:xfrm>
          <a:prstGeom prst="rect">
            <a:avLst/>
          </a:prstGeom>
          <a:noFill/>
        </p:spPr>
      </p:pic>
      <p:pic>
        <p:nvPicPr>
          <p:cNvPr id="21506" name="Picture 2" descr="https://im0-tub-ru.yandex.net/i?id=93259d7e7f02ec18f344ab086eeb282f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1196752"/>
            <a:ext cx="3588959" cy="1606773"/>
          </a:xfrm>
          <a:prstGeom prst="rect">
            <a:avLst/>
          </a:prstGeom>
          <a:noFill/>
        </p:spPr>
      </p:pic>
      <p:pic>
        <p:nvPicPr>
          <p:cNvPr id="21508" name="Picture 4" descr="https://im0-tub-ru.yandex.net/i?id=93259d7e7f02ec18f344ab086eeb282f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869160"/>
            <a:ext cx="3377645" cy="1512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305800" cy="936104"/>
          </a:xfrm>
        </p:spPr>
        <p:txBody>
          <a:bodyPr/>
          <a:lstStyle/>
          <a:p>
            <a:r>
              <a:rPr lang="ru-RU" dirty="0" smtClean="0"/>
              <a:t>«Кормушка для пичужки»</a:t>
            </a:r>
            <a:endParaRPr lang="ru-RU" dirty="0"/>
          </a:p>
        </p:txBody>
      </p:sp>
      <p:pic>
        <p:nvPicPr>
          <p:cNvPr id="2050" name="Picture 2" descr="https://samoilova-krgora-ds51.edumsko.ru/uploads/37800/37705/section/815155/IMG-20190109-WA0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3096344" cy="2664296"/>
          </a:xfrm>
          <a:prstGeom prst="rect">
            <a:avLst/>
          </a:prstGeom>
          <a:noFill/>
        </p:spPr>
      </p:pic>
      <p:pic>
        <p:nvPicPr>
          <p:cNvPr id="2052" name="Picture 4" descr="https://samoilova-krgora-ds51.edumsko.ru/uploads/37800/37705/section/815155/20181114_1318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484784"/>
            <a:ext cx="3528392" cy="2358262"/>
          </a:xfrm>
          <a:prstGeom prst="rect">
            <a:avLst/>
          </a:prstGeom>
          <a:noFill/>
        </p:spPr>
      </p:pic>
      <p:pic>
        <p:nvPicPr>
          <p:cNvPr id="2054" name="Picture 6" descr="https://samoilova-krgora-ds51.edumsko.ru/uploads/37800/37705/section/815155/20181114_1137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77072"/>
            <a:ext cx="3648405" cy="2547664"/>
          </a:xfrm>
          <a:prstGeom prst="rect">
            <a:avLst/>
          </a:prstGeom>
          <a:noFill/>
        </p:spPr>
      </p:pic>
      <p:pic>
        <p:nvPicPr>
          <p:cNvPr id="2056" name="Picture 8" descr="https://tverlife.ru/upload/iblock/952/9523687eadc778f40f9091a353e349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4077072"/>
            <a:ext cx="4464496" cy="2376264"/>
          </a:xfrm>
          <a:prstGeom prst="rect">
            <a:avLst/>
          </a:prstGeom>
          <a:noFill/>
        </p:spPr>
      </p:pic>
      <p:pic>
        <p:nvPicPr>
          <p:cNvPr id="2058" name="Picture 10" descr="https://samoilova-krgora-ds51.edumsko.ru/uploads/37800/37705/section/815155/20181108_15102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2636912"/>
            <a:ext cx="2448272" cy="18362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305800" cy="936104"/>
          </a:xfrm>
        </p:spPr>
        <p:txBody>
          <a:bodyPr/>
          <a:lstStyle/>
          <a:p>
            <a:pPr algn="ctr"/>
            <a:r>
              <a:rPr lang="ru-RU" b="1" dirty="0" smtClean="0"/>
              <a:t>Наши субботники</a:t>
            </a:r>
            <a:endParaRPr lang="ru-RU" b="1" dirty="0"/>
          </a:p>
        </p:txBody>
      </p:sp>
      <p:pic>
        <p:nvPicPr>
          <p:cNvPr id="6146" name="Picture 2" descr="C:\Users\Acer\AppData\Local\Temp\Rar$DI01.517\IMG_20170411_103516_HD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221088"/>
            <a:ext cx="5558118" cy="2232248"/>
          </a:xfrm>
          <a:prstGeom prst="rect">
            <a:avLst/>
          </a:prstGeom>
          <a:noFill/>
        </p:spPr>
      </p:pic>
      <p:pic>
        <p:nvPicPr>
          <p:cNvPr id="6147" name="Picture 3" descr="C:\Users\Acer\AppData\Local\Temp\Rar$DI09.134\IMG_20170422_1009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56792"/>
            <a:ext cx="3419872" cy="2564904"/>
          </a:xfrm>
          <a:prstGeom prst="rect">
            <a:avLst/>
          </a:prstGeom>
          <a:noFill/>
        </p:spPr>
      </p:pic>
      <p:pic>
        <p:nvPicPr>
          <p:cNvPr id="6148" name="Picture 4" descr="C:\Users\Acer\AppData\Local\Temp\Rar$DI11.229\IMG_20170422_1014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484784"/>
            <a:ext cx="4320480" cy="41944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05800" cy="864096"/>
          </a:xfrm>
        </p:spPr>
        <p:txBody>
          <a:bodyPr/>
          <a:lstStyle/>
          <a:p>
            <a:pPr algn="ctr"/>
            <a:r>
              <a:rPr lang="ru-RU" b="1" dirty="0" smtClean="0"/>
              <a:t>«Снежный городок»</a:t>
            </a:r>
            <a:endParaRPr lang="ru-RU" b="1" dirty="0"/>
          </a:p>
        </p:txBody>
      </p:sp>
      <p:pic>
        <p:nvPicPr>
          <p:cNvPr id="11267" name="Picture 3" descr="C:\Users\Acer\Desktop\вотсаапп\IMG-20161224-WA0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3960440" cy="2304256"/>
          </a:xfrm>
          <a:prstGeom prst="rect">
            <a:avLst/>
          </a:prstGeom>
          <a:noFill/>
        </p:spPr>
      </p:pic>
      <p:pic>
        <p:nvPicPr>
          <p:cNvPr id="1026" name="Picture 2" descr="C:\Users\Acer\Desktop\вотсаапп\20190116_1333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124744"/>
            <a:ext cx="4248472" cy="1944216"/>
          </a:xfrm>
          <a:prstGeom prst="rect">
            <a:avLst/>
          </a:prstGeom>
          <a:noFill/>
        </p:spPr>
      </p:pic>
      <p:pic>
        <p:nvPicPr>
          <p:cNvPr id="1027" name="Picture 3" descr="C:\Users\Acer\Desktop\вотсаапп\IMG-20190117-WA00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293096"/>
            <a:ext cx="3816424" cy="2525407"/>
          </a:xfrm>
          <a:prstGeom prst="rect">
            <a:avLst/>
          </a:prstGeom>
          <a:noFill/>
        </p:spPr>
      </p:pic>
      <p:pic>
        <p:nvPicPr>
          <p:cNvPr id="3" name="Picture 2" descr="C:\Users\Acer\Desktop\вотсаапп\IMG-20190117-WA00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4365104"/>
            <a:ext cx="3960440" cy="2492896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2708920"/>
            <a:ext cx="3024336" cy="2268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39472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«Украшение группы к Новому году»</a:t>
            </a:r>
            <a:endParaRPr lang="ru-RU" b="1" dirty="0"/>
          </a:p>
        </p:txBody>
      </p:sp>
      <p:pic>
        <p:nvPicPr>
          <p:cNvPr id="7170" name="Picture 2" descr="C:\Users\Acer\Desktop\украшение н г\20181229_145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7"/>
            <a:ext cx="4104456" cy="3240360"/>
          </a:xfrm>
          <a:prstGeom prst="rect">
            <a:avLst/>
          </a:prstGeom>
          <a:noFill/>
        </p:spPr>
      </p:pic>
      <p:pic>
        <p:nvPicPr>
          <p:cNvPr id="7171" name="Picture 3" descr="C:\Users\Acer\Desktop\украшение н г\20181229_1448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56992"/>
            <a:ext cx="4392488" cy="3312368"/>
          </a:xfrm>
          <a:prstGeom prst="rect">
            <a:avLst/>
          </a:prstGeom>
          <a:noFill/>
        </p:spPr>
      </p:pic>
      <p:pic>
        <p:nvPicPr>
          <p:cNvPr id="16386" name="Picture 2" descr="https://hdgallery.ru/wp-content/uploads/2015/12/XbdfLJeTtN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268760"/>
            <a:ext cx="3375596" cy="1898773"/>
          </a:xfrm>
          <a:prstGeom prst="rect">
            <a:avLst/>
          </a:prstGeom>
          <a:noFill/>
        </p:spPr>
      </p:pic>
      <p:pic>
        <p:nvPicPr>
          <p:cNvPr id="6" name="Picture 2" descr="https://hdgallery.ru/wp-content/uploads/2015/12/XbdfLJeTtN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97152"/>
            <a:ext cx="3375596" cy="18987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864096"/>
          </a:xfrm>
        </p:spPr>
        <p:txBody>
          <a:bodyPr/>
          <a:lstStyle/>
          <a:p>
            <a:r>
              <a:rPr lang="ru-RU" dirty="0" smtClean="0"/>
              <a:t>Наши уголки </a:t>
            </a:r>
            <a:endParaRPr lang="ru-RU" dirty="0"/>
          </a:p>
        </p:txBody>
      </p:sp>
      <p:pic>
        <p:nvPicPr>
          <p:cNvPr id="2051" name="Picture 3" descr="C:\Users\Acer\Desktop\вотсаапп\20190118_162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3888432" cy="2660506"/>
          </a:xfrm>
          <a:prstGeom prst="rect">
            <a:avLst/>
          </a:prstGeom>
          <a:noFill/>
        </p:spPr>
      </p:pic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05064"/>
            <a:ext cx="3888432" cy="2681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113076"/>
            <a:ext cx="4032448" cy="259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1008112"/>
          </a:xfrm>
        </p:spPr>
        <p:txBody>
          <a:bodyPr/>
          <a:lstStyle/>
          <a:p>
            <a:r>
              <a:rPr lang="ru-RU" dirty="0" smtClean="0"/>
              <a:t>«Театральная ширма»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628800"/>
            <a:ext cx="381642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429000"/>
            <a:ext cx="4464496" cy="30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 descr="http://beauty.mypartnershop.ru/pictures/10171751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484784"/>
            <a:ext cx="2672462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fs00.infourok.ru/images/doc/310/309310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8280920" cy="56886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8820472" cy="115212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Украшение раздевалки</a:t>
            </a:r>
            <a:endParaRPr lang="ru-RU" dirty="0"/>
          </a:p>
        </p:txBody>
      </p:sp>
      <p:pic>
        <p:nvPicPr>
          <p:cNvPr id="8194" name="Picture 2" descr="C:\Users\Acer\Desktop\вотсаапп\IMG-20190109-WA0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2880320" cy="2932690"/>
          </a:xfrm>
          <a:prstGeom prst="rect">
            <a:avLst/>
          </a:prstGeom>
          <a:noFill/>
        </p:spPr>
      </p:pic>
      <p:pic>
        <p:nvPicPr>
          <p:cNvPr id="8195" name="Picture 3" descr="C:\Users\Acer\Desktop\украшение н г\20181229_145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204864"/>
            <a:ext cx="5400600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801744" cy="576064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Наши конкурсы</a:t>
            </a:r>
            <a:endParaRPr lang="ru-RU" sz="5400" b="1" dirty="0"/>
          </a:p>
        </p:txBody>
      </p:sp>
      <p:pic>
        <p:nvPicPr>
          <p:cNvPr id="1026" name="Picture 2" descr="C:\Users\Acer\AppData\Local\Temp\Rar$DI04.117\IMG_20170421_1704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2088232" cy="4968552"/>
          </a:xfrm>
          <a:prstGeom prst="rect">
            <a:avLst/>
          </a:prstGeom>
          <a:noFill/>
        </p:spPr>
      </p:pic>
      <p:pic>
        <p:nvPicPr>
          <p:cNvPr id="1027" name="Picture 3" descr="C:\Users\Acer\AppData\Local\Temp\Rar$DI19.5569\IMG_20161221_1247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412776"/>
            <a:ext cx="3312368" cy="4896544"/>
          </a:xfrm>
          <a:prstGeom prst="rect">
            <a:avLst/>
          </a:prstGeom>
          <a:noFill/>
        </p:spPr>
      </p:pic>
      <p:pic>
        <p:nvPicPr>
          <p:cNvPr id="1028" name="Picture 4" descr="C:\Users\Acer\AppData\Local\Temp\Rar$DI20.9833\IMG_20171020_1711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484784"/>
            <a:ext cx="3275856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305800" cy="9361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«Рисунки на осенних листочках»</a:t>
            </a:r>
            <a:endParaRPr lang="ru-RU" dirty="0"/>
          </a:p>
        </p:txBody>
      </p:sp>
      <p:pic>
        <p:nvPicPr>
          <p:cNvPr id="1042" name="Picture 18" descr="https://samoilova-krgora-ds51.edumsko.ru/uploads/37800/37705/section/815155/20181019_1538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3528392" cy="2538282"/>
          </a:xfrm>
          <a:prstGeom prst="rect">
            <a:avLst/>
          </a:prstGeom>
          <a:noFill/>
        </p:spPr>
      </p:pic>
      <p:pic>
        <p:nvPicPr>
          <p:cNvPr id="1044" name="Picture 20" descr="https://samoilova-krgora-ds51.edumsko.ru/uploads/37800/37705/section/815155/20181019_1538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196752"/>
            <a:ext cx="3768419" cy="2448272"/>
          </a:xfrm>
          <a:prstGeom prst="rect">
            <a:avLst/>
          </a:prstGeom>
          <a:noFill/>
        </p:spPr>
      </p:pic>
      <p:pic>
        <p:nvPicPr>
          <p:cNvPr id="1046" name="Picture 22" descr="https://samoilova-krgora-ds51.edumsko.ru/uploads/37800/37705/section/815155/20181015_1548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833664"/>
            <a:ext cx="3744416" cy="2808312"/>
          </a:xfrm>
          <a:prstGeom prst="rect">
            <a:avLst/>
          </a:prstGeom>
          <a:noFill/>
        </p:spPr>
      </p:pic>
      <p:pic>
        <p:nvPicPr>
          <p:cNvPr id="1048" name="Picture 24" descr="https://samoilova-krgora-ds51.edumsko.ru/uploads/37800/37705/section/815155/20181019_1539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861048"/>
            <a:ext cx="2159224" cy="1619418"/>
          </a:xfrm>
          <a:prstGeom prst="rect">
            <a:avLst/>
          </a:prstGeom>
          <a:noFill/>
        </p:spPr>
      </p:pic>
      <p:pic>
        <p:nvPicPr>
          <p:cNvPr id="1050" name="Picture 26" descr="https://samoilova-krgora-ds51.edumsko.ru/uploads/37800/37705/section/815155/20181019_1538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4941168"/>
            <a:ext cx="2112235" cy="1584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05800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Открытые занятия для родителей</a:t>
            </a:r>
            <a:endParaRPr lang="ru-RU" dirty="0"/>
          </a:p>
        </p:txBody>
      </p:sp>
      <p:pic>
        <p:nvPicPr>
          <p:cNvPr id="3" name="Picture 2" descr="C:\Users\Acer\Downloads\IMG-20170425-WA0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4248472" cy="2808312"/>
          </a:xfrm>
          <a:prstGeom prst="rect">
            <a:avLst/>
          </a:prstGeom>
          <a:noFill/>
        </p:spPr>
      </p:pic>
      <p:pic>
        <p:nvPicPr>
          <p:cNvPr id="1026" name="Picture 2" descr="C:\Users\Acer\Desktop\вотсаапп\IMG-20180214-WA0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80728"/>
            <a:ext cx="4032448" cy="2808312"/>
          </a:xfrm>
          <a:prstGeom prst="rect">
            <a:avLst/>
          </a:prstGeom>
          <a:noFill/>
        </p:spPr>
      </p:pic>
      <p:pic>
        <p:nvPicPr>
          <p:cNvPr id="1027" name="Picture 3" descr="C:\Users\Acer\Desktop\вотсаапп\IMG-20180214-WA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933056"/>
            <a:ext cx="3960440" cy="2736304"/>
          </a:xfrm>
          <a:prstGeom prst="rect">
            <a:avLst/>
          </a:prstGeom>
          <a:noFill/>
        </p:spPr>
      </p:pic>
      <p:pic>
        <p:nvPicPr>
          <p:cNvPr id="6" name="Picture 2" descr="C:\Users\Acer\Downloads\IMG-20170426-WA00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933056"/>
            <a:ext cx="4176464" cy="26961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Стенгазеты нашей группы : «</a:t>
            </a:r>
            <a:r>
              <a:rPr lang="ru-RU" sz="3600" dirty="0" smtClean="0"/>
              <a:t>Мамины помощники, наши именинники»</a:t>
            </a:r>
            <a:endParaRPr lang="ru-RU" dirty="0"/>
          </a:p>
        </p:txBody>
      </p:sp>
      <p:pic>
        <p:nvPicPr>
          <p:cNvPr id="3" name="Picture 2" descr="C:\Users\Acer\Desktop\20190111_150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904506"/>
            <a:ext cx="4248472" cy="454883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16832"/>
            <a:ext cx="4139952" cy="463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Наши будни</a:t>
            </a:r>
            <a:endParaRPr lang="ru-RU" dirty="0"/>
          </a:p>
        </p:txBody>
      </p:sp>
      <p:pic>
        <p:nvPicPr>
          <p:cNvPr id="5" name="Picture 3" descr="C:\Users\Acer\Desktop\Новая папка (2)\20181002_1617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268760"/>
            <a:ext cx="4176464" cy="2847238"/>
          </a:xfrm>
          <a:prstGeom prst="rect">
            <a:avLst/>
          </a:prstGeom>
          <a:noFill/>
        </p:spPr>
      </p:pic>
      <p:pic>
        <p:nvPicPr>
          <p:cNvPr id="2052" name="Picture 4" descr="C:\Users\Acer\Desktop\Новая папка (2)\20181016_1012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149080"/>
            <a:ext cx="4176464" cy="2448272"/>
          </a:xfrm>
          <a:prstGeom prst="rect">
            <a:avLst/>
          </a:prstGeom>
          <a:noFill/>
        </p:spPr>
      </p:pic>
      <p:pic>
        <p:nvPicPr>
          <p:cNvPr id="2053" name="Picture 5" descr="C:\Users\Acer\Desktop\Новая папка (2)\20181019_1618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221088"/>
            <a:ext cx="4104456" cy="2376264"/>
          </a:xfrm>
          <a:prstGeom prst="rect">
            <a:avLst/>
          </a:prstGeom>
          <a:noFill/>
        </p:spPr>
      </p:pic>
      <p:pic>
        <p:nvPicPr>
          <p:cNvPr id="2054" name="Picture 6" descr="C:\Users\Acer\Desktop\Новая папка (2)\20190110_1141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268760"/>
            <a:ext cx="4248472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05800" cy="11521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Оформление информационных стендов для родителей ДОУ</a:t>
            </a:r>
            <a:endParaRPr lang="ru-RU" b="1" dirty="0"/>
          </a:p>
        </p:txBody>
      </p:sp>
      <p:pic>
        <p:nvPicPr>
          <p:cNvPr id="10242" name="Picture 2" descr="C:\Users\Acer\Desktop\вотсаапп\IMG-20190111-WA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6146" y="1412777"/>
            <a:ext cx="4192318" cy="3816424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08920"/>
            <a:ext cx="410445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48680"/>
            <a:ext cx="7851648" cy="1008112"/>
          </a:xfrm>
        </p:spPr>
        <p:txBody>
          <a:bodyPr/>
          <a:lstStyle/>
          <a:p>
            <a:pPr algn="ctr"/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628800"/>
            <a:ext cx="7854696" cy="1728192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/>
              <a:t>Только равноправное творческое взаимодействие,</a:t>
            </a:r>
          </a:p>
          <a:p>
            <a:pPr algn="l"/>
            <a:r>
              <a:rPr lang="ru-RU" dirty="0" smtClean="0"/>
              <a:t>образовательного учреждения с семьями воспитанников,  является залогом полноценного развития ребенка</a:t>
            </a:r>
          </a:p>
          <a:p>
            <a:pPr algn="l"/>
            <a:endParaRPr lang="ru-RU" dirty="0" smtClean="0"/>
          </a:p>
          <a:p>
            <a:pPr algn="l"/>
            <a:endParaRPr lang="ru-RU" dirty="0"/>
          </a:p>
        </p:txBody>
      </p:sp>
      <p:pic>
        <p:nvPicPr>
          <p:cNvPr id="8194" name="Picture 2" descr="http://school25-din.ru/gallery_gen/dfb36e810a2129f88fbb7115495d8196_650x372.950819672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140968"/>
            <a:ext cx="6019800" cy="3543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25602" name="Picture 2" descr="http://xn--80ada4acwapfg6cxg.xn--p1ai/wp-content/uploads/2015/07/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348880"/>
            <a:ext cx="8784976" cy="3076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7sunday.ru/fksorriqof/11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8064896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3529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+mj-lt"/>
              </a:rPr>
              <a:t>«Семья для ребенка </a:t>
            </a:r>
            <a:r>
              <a:rPr lang="ru-RU" sz="3600" dirty="0" smtClean="0">
                <a:solidFill>
                  <a:srgbClr val="002060"/>
                </a:solidFill>
              </a:rPr>
              <a:t>– </a:t>
            </a:r>
            <a:r>
              <a:rPr lang="ru-RU" sz="2800" dirty="0" smtClean="0">
                <a:solidFill>
                  <a:srgbClr val="002060"/>
                </a:solidFill>
              </a:rPr>
              <a:t>это источник общественного опыта. Здесь он находит примеры для подражания и здесь происходит его социальное рождение. Если мы хотим вырастить нравственно здоровое поколение, то должны решать эту проблему «всем миром»: детский сад, семья, общественность».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1746" name="Picture 2" descr="https://im0-tub-ru.yandex.net/i?id=a49183a654891908313ec0209535eef9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809999"/>
            <a:ext cx="4032448" cy="2787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mds.yandex.net/get-pdb/1008348/5a1c170f-393c-4dea-9389-b76bbe9e850e/s12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820891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Взаимодействие детского сада с родителями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284984"/>
            <a:ext cx="79208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• Установить партнерские отношения с семьей каждого воспитанника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• Привлечение родителей к активному участию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в деятельности дошкольного учреждения;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• Объединить усилия для развития и воспитания детей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• Просвещение родителей в области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педагогики и детской психологии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29698" name="Picture 2" descr="http://gimn-6.ru/images/234534clip_image00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908720"/>
            <a:ext cx="5688632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Формы взаимодействия МБДОУ № 51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08720"/>
            <a:ext cx="8157592" cy="5949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3000" dirty="0" smtClean="0">
                <a:solidFill>
                  <a:srgbClr val="002060"/>
                </a:solidFill>
                <a:latin typeface="+mj-lt"/>
              </a:rPr>
              <a:t>Традиционные формы</a:t>
            </a:r>
            <a:r>
              <a:rPr lang="ru-RU" sz="3000" b="1" dirty="0" smtClean="0">
                <a:solidFill>
                  <a:srgbClr val="002060"/>
                </a:solidFill>
                <a:latin typeface="+mj-lt"/>
              </a:rPr>
              <a:t>: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sz="2400" b="1" dirty="0" err="1" smtClean="0">
                <a:latin typeface="+mj-lt"/>
              </a:rPr>
              <a:t>Коллективные</a:t>
            </a:r>
            <a:r>
              <a:rPr lang="ru-RU" sz="2400" dirty="0" err="1" smtClean="0">
                <a:latin typeface="+mj-lt"/>
              </a:rPr>
              <a:t>-родит.собрания</a:t>
            </a:r>
            <a:r>
              <a:rPr lang="ru-RU" sz="2400" dirty="0" smtClean="0">
                <a:latin typeface="+mj-lt"/>
              </a:rPr>
              <a:t>, групповые консультации, конференции</a:t>
            </a:r>
          </a:p>
          <a:p>
            <a:r>
              <a:rPr lang="ru-RU" sz="2400" b="1" dirty="0" smtClean="0">
                <a:latin typeface="+mj-lt"/>
              </a:rPr>
              <a:t>Индивидуальные</a:t>
            </a:r>
            <a:r>
              <a:rPr lang="ru-RU" sz="2400" dirty="0" smtClean="0">
                <a:latin typeface="+mj-lt"/>
              </a:rPr>
              <a:t>-индивидуальные консультации, беседы</a:t>
            </a:r>
          </a:p>
          <a:p>
            <a:r>
              <a:rPr lang="ru-RU" sz="2400" b="1" dirty="0" err="1" smtClean="0">
                <a:latin typeface="+mj-lt"/>
              </a:rPr>
              <a:t>Наглядные</a:t>
            </a:r>
            <a:r>
              <a:rPr lang="ru-RU" sz="2400" dirty="0" err="1" smtClean="0">
                <a:latin typeface="+mj-lt"/>
              </a:rPr>
              <a:t>-папки</a:t>
            </a:r>
            <a:r>
              <a:rPr lang="ru-RU" sz="2400" dirty="0" smtClean="0">
                <a:latin typeface="+mj-lt"/>
              </a:rPr>
              <a:t> передвижки, стенды, ширмы, выставки, фото,  выставки дет.работ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+mj-lt"/>
              </a:rPr>
              <a:t>Нетрадиционные формы:</a:t>
            </a:r>
          </a:p>
          <a:p>
            <a:r>
              <a:rPr lang="ru-RU" sz="2400" b="1" dirty="0" smtClean="0">
                <a:latin typeface="+mj-lt"/>
              </a:rPr>
              <a:t>Информационно-аналитические</a:t>
            </a:r>
            <a:r>
              <a:rPr lang="ru-RU" sz="2400" dirty="0" smtClean="0">
                <a:latin typeface="+mj-lt"/>
              </a:rPr>
              <a:t>                  -опрос, тесты, анкетирование</a:t>
            </a:r>
          </a:p>
          <a:p>
            <a:r>
              <a:rPr lang="ru-RU" sz="2400" b="1" dirty="0" err="1" smtClean="0">
                <a:latin typeface="+mj-lt"/>
              </a:rPr>
              <a:t>Досуговые</a:t>
            </a:r>
            <a:r>
              <a:rPr lang="ru-RU" sz="2400" dirty="0" smtClean="0">
                <a:latin typeface="+mj-lt"/>
              </a:rPr>
              <a:t>- совместные досуги, праздники, выставки</a:t>
            </a:r>
          </a:p>
          <a:p>
            <a:r>
              <a:rPr lang="ru-RU" sz="2400" b="1" dirty="0" smtClean="0">
                <a:latin typeface="+mj-lt"/>
              </a:rPr>
              <a:t>Познавательные</a:t>
            </a:r>
          </a:p>
          <a:p>
            <a:r>
              <a:rPr lang="ru-RU" sz="2400" b="1" dirty="0" err="1" smtClean="0">
                <a:latin typeface="+mj-lt"/>
              </a:rPr>
              <a:t>Наглядно-информациооные</a:t>
            </a:r>
            <a:r>
              <a:rPr lang="ru-RU" sz="2400" b="1" dirty="0" smtClean="0">
                <a:latin typeface="+mj-lt"/>
              </a:rPr>
              <a:t> формы </a:t>
            </a:r>
            <a:r>
              <a:rPr lang="ru-RU" sz="2400" dirty="0" smtClean="0">
                <a:latin typeface="+mj-lt"/>
              </a:rPr>
              <a:t>-Родительские уголки, папки </a:t>
            </a:r>
            <a:r>
              <a:rPr lang="ru-RU" sz="2400" dirty="0" err="1" smtClean="0">
                <a:latin typeface="+mj-lt"/>
              </a:rPr>
              <a:t>переджвижки</a:t>
            </a:r>
            <a:r>
              <a:rPr lang="ru-RU" sz="2400" dirty="0" smtClean="0">
                <a:latin typeface="+mj-lt"/>
              </a:rPr>
              <a:t>, выпуск газет</a:t>
            </a:r>
          </a:p>
          <a:p>
            <a:endParaRPr lang="ru-RU" sz="2400" dirty="0"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3448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Сказки , праздники, досуги  с участием родителей и детей</a:t>
            </a:r>
            <a:endParaRPr lang="ru-RU" b="1" dirty="0"/>
          </a:p>
        </p:txBody>
      </p:sp>
      <p:pic>
        <p:nvPicPr>
          <p:cNvPr id="3074" name="Picture 2" descr="C:\Users\Acer\Desktop\вотсаапп\IMG-20181126-WA00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3888432" cy="2664296"/>
          </a:xfrm>
          <a:prstGeom prst="rect">
            <a:avLst/>
          </a:prstGeom>
          <a:noFill/>
        </p:spPr>
      </p:pic>
      <p:pic>
        <p:nvPicPr>
          <p:cNvPr id="3075" name="Picture 3" descr="C:\Users\Acer\Desktop\Новая папка (2)\20181126_1626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9036" y="1340768"/>
            <a:ext cx="4200908" cy="2664296"/>
          </a:xfrm>
          <a:prstGeom prst="rect">
            <a:avLst/>
          </a:prstGeom>
          <a:noFill/>
        </p:spPr>
      </p:pic>
      <p:pic>
        <p:nvPicPr>
          <p:cNvPr id="3076" name="Picture 4" descr="C:\Users\Acer\Desktop\IMG_88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149079"/>
            <a:ext cx="4536505" cy="2520281"/>
          </a:xfrm>
          <a:prstGeom prst="rect">
            <a:avLst/>
          </a:prstGeom>
          <a:noFill/>
        </p:spPr>
      </p:pic>
      <p:pic>
        <p:nvPicPr>
          <p:cNvPr id="3078" name="Picture 6" descr="C:\Users\Acer\Desktop\IMG_88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149080"/>
            <a:ext cx="3888432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936104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b="1" dirty="0" smtClean="0"/>
              <a:t>Теремок на новый лад»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4032448" cy="246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861048"/>
            <a:ext cx="4176464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268760"/>
            <a:ext cx="403204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861048"/>
            <a:ext cx="39600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2030</TotalTime>
  <Words>281</Words>
  <Application>Microsoft Office PowerPoint</Application>
  <PresentationFormat>Экран (4:3)</PresentationFormat>
  <Paragraphs>53</Paragraphs>
  <Slides>28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Calibri</vt:lpstr>
      <vt:lpstr>Constantia</vt:lpstr>
      <vt:lpstr>Wingdings 2</vt:lpstr>
      <vt:lpstr>Поток</vt:lpstr>
      <vt:lpstr>«Сотрудничество ДОУ  с родителями»</vt:lpstr>
      <vt:lpstr>Презентация PowerPoint</vt:lpstr>
      <vt:lpstr>Презентация PowerPoint</vt:lpstr>
      <vt:lpstr>Презентация PowerPoint</vt:lpstr>
      <vt:lpstr>Презентация PowerPoint</vt:lpstr>
      <vt:lpstr>Взаимодействие детского сада с родителями </vt:lpstr>
      <vt:lpstr>Формы взаимодействия МБДОУ № 51</vt:lpstr>
      <vt:lpstr>Сказки , праздники, досуги  с участием родителей и детей</vt:lpstr>
      <vt:lpstr>«Теремок на новый лад»</vt:lpstr>
      <vt:lpstr>Спортивный досуг «Папа и я»</vt:lpstr>
      <vt:lpstr>Физкультурное развлечение с детьми и их родителями </vt:lpstr>
      <vt:lpstr>КВН</vt:lpstr>
      <vt:lpstr>Мастер-классы для родителей </vt:lpstr>
      <vt:lpstr>«Кормушка для пичужки»</vt:lpstr>
      <vt:lpstr>Наши субботники</vt:lpstr>
      <vt:lpstr>«Снежный городок»</vt:lpstr>
      <vt:lpstr>«Украшение группы к Новому году»</vt:lpstr>
      <vt:lpstr>Наши уголки </vt:lpstr>
      <vt:lpstr>«Театральная ширма»</vt:lpstr>
      <vt:lpstr>Украшение раздевалки</vt:lpstr>
      <vt:lpstr>Наши конкурсы</vt:lpstr>
      <vt:lpstr>«Рисунки на осенних листочках»</vt:lpstr>
      <vt:lpstr>Открытые занятия для родителей</vt:lpstr>
      <vt:lpstr>Стенгазеты нашей группы : «Мамины помощники, наши именинники»</vt:lpstr>
      <vt:lpstr>Наши будни</vt:lpstr>
      <vt:lpstr>Оформление информационных стендов для родителей ДОУ</vt:lpstr>
      <vt:lpstr>Вывод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Сотрудничество ДОУ с родителями</dc:title>
  <dc:creator>Acer</dc:creator>
  <cp:lastModifiedBy>Пользователь</cp:lastModifiedBy>
  <cp:revision>151</cp:revision>
  <dcterms:created xsi:type="dcterms:W3CDTF">2018-10-09T09:48:14Z</dcterms:created>
  <dcterms:modified xsi:type="dcterms:W3CDTF">2022-01-15T17:06:14Z</dcterms:modified>
</cp:coreProperties>
</file>