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media/image21.jpg" ContentType="image/jp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305" r:id="rId3"/>
    <p:sldId id="293" r:id="rId4"/>
    <p:sldId id="294" r:id="rId5"/>
    <p:sldId id="306" r:id="rId6"/>
    <p:sldId id="319" r:id="rId7"/>
    <p:sldId id="307" r:id="rId8"/>
    <p:sldId id="308" r:id="rId9"/>
    <p:sldId id="295" r:id="rId10"/>
    <p:sldId id="296" r:id="rId11"/>
    <p:sldId id="312" r:id="rId12"/>
    <p:sldId id="310" r:id="rId13"/>
    <p:sldId id="297" r:id="rId14"/>
    <p:sldId id="311" r:id="rId15"/>
    <p:sldId id="298" r:id="rId16"/>
    <p:sldId id="315" r:id="rId17"/>
    <p:sldId id="320" r:id="rId18"/>
    <p:sldId id="313" r:id="rId19"/>
    <p:sldId id="316" r:id="rId20"/>
    <p:sldId id="318" r:id="rId21"/>
    <p:sldId id="321" r:id="rId22"/>
    <p:sldId id="317" r:id="rId23"/>
    <p:sldId id="322" r:id="rId24"/>
    <p:sldId id="301" r:id="rId25"/>
    <p:sldId id="302" r:id="rId26"/>
    <p:sldId id="303" r:id="rId27"/>
    <p:sldId id="260" r:id="rId28"/>
    <p:sldId id="259" r:id="rId29"/>
    <p:sldId id="257" r:id="rId30"/>
    <p:sldId id="262" r:id="rId31"/>
    <p:sldId id="263" r:id="rId32"/>
    <p:sldId id="264" r:id="rId33"/>
    <p:sldId id="323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9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8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3E640-628F-4509-B7B6-35BB3469AADE}" type="datetimeFigureOut">
              <a:rPr lang="ru-RU" smtClean="0"/>
              <a:t>27.03.2026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E699EB-7530-4FB5-9043-3F2E9FAC7A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1447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pPr marL="0" marR="0" lvl="0" indent="0" algn="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/>
            </a:pPr>
            <a:fld id="{F8C8B72E-0A15-424B-A26E-AA6027C62B55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pPr marL="0" marR="0" lvl="0" indent="0" algn="r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449263" algn="l"/>
                  <a:tab pos="898525" algn="l"/>
                  <a:tab pos="1347788" algn="l"/>
                  <a:tab pos="1797050" algn="l"/>
                  <a:tab pos="2246313" algn="l"/>
                  <a:tab pos="2695575" algn="l"/>
                  <a:tab pos="3144838" algn="l"/>
                </a:tabLst>
                <a:defRPr/>
              </a:pPr>
              <a:t>6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</a:endParaRPr>
          </a:p>
        </p:txBody>
      </p:sp>
      <p:sp>
        <p:nvSpPr>
          <p:cNvPr id="184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816092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pPr marL="0" marR="0" lvl="0" indent="0" algn="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/>
            </a:pPr>
            <a:fld id="{AF3ECD55-8823-4D70-BB7C-8ACFAEEF05DA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pPr marL="0" marR="0" lvl="0" indent="0" algn="r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449263" algn="l"/>
                  <a:tab pos="898525" algn="l"/>
                  <a:tab pos="1347788" algn="l"/>
                  <a:tab pos="1797050" algn="l"/>
                  <a:tab pos="2246313" algn="l"/>
                  <a:tab pos="2695575" algn="l"/>
                  <a:tab pos="3144838" algn="l"/>
                </a:tabLst>
                <a:defRPr/>
              </a:pPr>
              <a:t>10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</a:endParaRPr>
          </a:p>
        </p:txBody>
      </p:sp>
      <p:sp>
        <p:nvSpPr>
          <p:cNvPr id="194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25940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pPr marL="0" marR="0" lvl="0" indent="0" algn="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/>
            </a:pPr>
            <a:fld id="{AF3ECD55-8823-4D70-BB7C-8ACFAEEF05DA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pPr marL="0" marR="0" lvl="0" indent="0" algn="r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449263" algn="l"/>
                  <a:tab pos="898525" algn="l"/>
                  <a:tab pos="1347788" algn="l"/>
                  <a:tab pos="1797050" algn="l"/>
                  <a:tab pos="2246313" algn="l"/>
                  <a:tab pos="2695575" algn="l"/>
                  <a:tab pos="3144838" algn="l"/>
                </a:tabLst>
                <a:defRPr/>
              </a:pPr>
              <a:t>13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</a:endParaRPr>
          </a:p>
        </p:txBody>
      </p:sp>
      <p:sp>
        <p:nvSpPr>
          <p:cNvPr id="194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47992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pPr marL="0" marR="0" lvl="0" indent="0" algn="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/>
            </a:pPr>
            <a:fld id="{23A28350-830A-4D97-BAC0-C916BC2FF0A3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pPr marL="0" marR="0" lvl="0" indent="0" algn="r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449263" algn="l"/>
                  <a:tab pos="898525" algn="l"/>
                  <a:tab pos="1347788" algn="l"/>
                  <a:tab pos="1797050" algn="l"/>
                  <a:tab pos="2246313" algn="l"/>
                  <a:tab pos="2695575" algn="l"/>
                  <a:tab pos="3144838" algn="l"/>
                </a:tabLst>
                <a:defRPr/>
              </a:pPr>
              <a:t>15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</a:endParaRPr>
          </a:p>
        </p:txBody>
      </p:sp>
      <p:sp>
        <p:nvSpPr>
          <p:cNvPr id="204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793381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pPr marL="0" marR="0" lvl="0" indent="0" algn="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/>
            </a:pPr>
            <a:fld id="{DE3CD4C2-6308-4CA5-A84A-889D674F427B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pPr marL="0" marR="0" lvl="0" indent="0" algn="r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449263" algn="l"/>
                  <a:tab pos="898525" algn="l"/>
                  <a:tab pos="1347788" algn="l"/>
                  <a:tab pos="1797050" algn="l"/>
                  <a:tab pos="2246313" algn="l"/>
                  <a:tab pos="2695575" algn="l"/>
                  <a:tab pos="3144838" algn="l"/>
                </a:tabLst>
                <a:defRPr/>
              </a:pPr>
              <a:t>18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</a:endParaRPr>
          </a:p>
        </p:txBody>
      </p:sp>
      <p:sp>
        <p:nvSpPr>
          <p:cNvPr id="225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78846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pPr marL="0" marR="0" lvl="0" indent="0" algn="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/>
            </a:pPr>
            <a:fld id="{98EAE5A2-0D57-4CD1-AD0E-D7F60A7170AF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pPr marL="0" marR="0" lvl="0" indent="0" algn="r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449263" algn="l"/>
                  <a:tab pos="898525" algn="l"/>
                  <a:tab pos="1347788" algn="l"/>
                  <a:tab pos="1797050" algn="l"/>
                  <a:tab pos="2246313" algn="l"/>
                  <a:tab pos="2695575" algn="l"/>
                  <a:tab pos="3144838" algn="l"/>
                </a:tabLst>
                <a:defRPr/>
              </a:pPr>
              <a:t>19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</a:endParaRPr>
          </a:p>
        </p:txBody>
      </p:sp>
      <p:sp>
        <p:nvSpPr>
          <p:cNvPr id="174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35430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pPr marL="0" marR="0" lvl="0" indent="0" algn="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/>
            </a:pPr>
            <a:fld id="{CCB4158A-B13D-4D14-BA1F-099EDCF3A2A2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pPr marL="0" marR="0" lvl="0" indent="0" algn="r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449263" algn="l"/>
                  <a:tab pos="898525" algn="l"/>
                  <a:tab pos="1347788" algn="l"/>
                  <a:tab pos="1797050" algn="l"/>
                  <a:tab pos="2246313" algn="l"/>
                  <a:tab pos="2695575" algn="l"/>
                  <a:tab pos="3144838" algn="l"/>
                </a:tabLst>
                <a:defRPr/>
              </a:pPr>
              <a:t>21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</a:endParaRPr>
          </a:p>
        </p:txBody>
      </p:sp>
      <p:sp>
        <p:nvSpPr>
          <p:cNvPr id="235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55645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jpe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80E2-EF58-470C-8BCA-BE6BFFBB4B2B}" type="datetimeFigureOut">
              <a:rPr lang="ru-RU" smtClean="0"/>
              <a:t>27.03.2026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8EC15-E888-40C4-A25E-E01100EB213E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0628" y="-139123"/>
            <a:ext cx="6189867" cy="37799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37130" y="1474201"/>
            <a:ext cx="7315199" cy="4302668"/>
          </a:xfrm>
          <a:prstGeom prst="rect">
            <a:avLst/>
          </a:prstGeom>
        </p:spPr>
      </p:pic>
      <p:sp>
        <p:nvSpPr>
          <p:cNvPr id="9" name="Прямоугольник 8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3430218" y="6209731"/>
            <a:ext cx="53499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b="1" dirty="0">
                <a:solidFill>
                  <a:srgbClr val="0070C0"/>
                </a:solidFill>
                <a:ea typeface="Playfair Display"/>
                <a:cs typeface="Playfair Display"/>
                <a:sym typeface="Playfair Display"/>
              </a:rPr>
              <a:t>Автор: Колышкина Елена </a:t>
            </a:r>
            <a:r>
              <a:rPr lang="ru-RU" sz="1400" b="1" dirty="0" smtClean="0">
                <a:solidFill>
                  <a:srgbClr val="0070C0"/>
                </a:solidFill>
                <a:ea typeface="Playfair Display"/>
                <a:cs typeface="Playfair Display"/>
                <a:sym typeface="Playfair Display"/>
              </a:rPr>
              <a:t>Владимировна</a:t>
            </a:r>
            <a:endParaRPr lang="ru-RU" sz="1400" b="1" dirty="0">
              <a:solidFill>
                <a:srgbClr val="0070C0"/>
              </a:solidFill>
              <a:ea typeface="Playfair Display"/>
              <a:cs typeface="Playfair Display"/>
              <a:sym typeface="Playfair Display"/>
            </a:endParaRPr>
          </a:p>
          <a:p>
            <a:pPr lvl="0" algn="ctr"/>
            <a:r>
              <a:rPr lang="ru-RU" sz="1400" b="1" dirty="0">
                <a:solidFill>
                  <a:srgbClr val="0070C0"/>
                </a:solidFill>
                <a:ea typeface="Playfair Display"/>
                <a:cs typeface="Playfair Display"/>
                <a:sym typeface="Playfair Display"/>
              </a:rPr>
              <a:t>учитель географии высшей категории, г. </a:t>
            </a:r>
            <a:r>
              <a:rPr lang="ru-RU" sz="1400" b="1" dirty="0" smtClean="0">
                <a:solidFill>
                  <a:srgbClr val="0070C0"/>
                </a:solidFill>
                <a:ea typeface="Playfair Display"/>
                <a:cs typeface="Playfair Display"/>
                <a:sym typeface="Playfair Display"/>
              </a:rPr>
              <a:t>Новосибирск, 2024</a:t>
            </a:r>
            <a:endParaRPr lang="ru-RU" sz="1400" b="1" dirty="0">
              <a:solidFill>
                <a:srgbClr val="0070C0"/>
              </a:solidFill>
              <a:ea typeface="Playfair Display"/>
              <a:cs typeface="Playfair Display"/>
              <a:sym typeface="Playfair Display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9633" y="2109404"/>
            <a:ext cx="1670585" cy="1670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39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Административная карта РФ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128" y="107452"/>
            <a:ext cx="12005287" cy="6723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80E2-EF58-470C-8BCA-BE6BFFBB4B2B}" type="datetimeFigureOut">
              <a:rPr lang="ru-RU" smtClean="0"/>
              <a:t>27.03.2026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8EC15-E888-40C4-A25E-E01100EB213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9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80E2-EF58-470C-8BCA-BE6BFFBB4B2B}" type="datetimeFigureOut">
              <a:rPr lang="ru-RU" smtClean="0"/>
              <a:t>27.03.2026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8EC15-E888-40C4-A25E-E01100EB21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08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80E2-EF58-470C-8BCA-BE6BFFBB4B2B}" type="datetimeFigureOut">
              <a:rPr lang="ru-RU" smtClean="0"/>
              <a:t>27.03.2026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8EC15-E888-40C4-A25E-E01100EB21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80E2-EF58-470C-8BCA-BE6BFFBB4B2B}" type="datetimeFigureOut">
              <a:rPr lang="ru-RU" smtClean="0"/>
              <a:t>27.03.2026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8EC15-E888-40C4-A25E-E01100EB21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57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80E2-EF58-470C-8BCA-BE6BFFBB4B2B}" type="datetimeFigureOut">
              <a:rPr lang="ru-RU" smtClean="0"/>
              <a:t>27.03.2026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8EC15-E888-40C4-A25E-E01100EB213E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58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80E2-EF58-470C-8BCA-BE6BFFBB4B2B}" type="datetimeFigureOut">
              <a:rPr lang="ru-RU" smtClean="0"/>
              <a:t>27.03.2026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8EC15-E888-40C4-A25E-E01100EB213E}" type="slidenum">
              <a:rPr lang="ru-RU" smtClean="0"/>
              <a:t>‹#›</a:t>
            </a:fld>
            <a:endParaRPr lang="ru-RU"/>
          </a:p>
        </p:txBody>
      </p:sp>
      <p:pic>
        <p:nvPicPr>
          <p:cNvPr id="5" name="Picture 8" descr="Магнит в форме якоря «Крым. Ласточкино гнездо» - Фото 1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43" b="100000" l="0" r="100000">
                        <a14:backgroundMark x1="50714" y1="8000" x2="53143" y2="88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3031" y="2452915"/>
            <a:ext cx="4020456" cy="4020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12" descr="Крымский мост: новогоднее поздравление - YouTube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43886" y="-133575"/>
            <a:ext cx="3755555" cy="2112500"/>
          </a:xfrm>
          <a:prstGeom prst="rect">
            <a:avLst/>
          </a:prstGeom>
          <a:noFill/>
          <a:effectLst>
            <a:softEdge rad="571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01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80E2-EF58-470C-8BCA-BE6BFFBB4B2B}" type="datetimeFigureOut">
              <a:rPr lang="ru-RU" smtClean="0"/>
              <a:t>27.03.2026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8EC15-E888-40C4-A25E-E01100EB21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323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80E2-EF58-470C-8BCA-BE6BFFBB4B2B}" type="datetimeFigureOut">
              <a:rPr lang="ru-RU" smtClean="0"/>
              <a:t>27.03.2026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8EC15-E888-40C4-A25E-E01100EB21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44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80E2-EF58-470C-8BCA-BE6BFFBB4B2B}" type="datetimeFigureOut">
              <a:rPr lang="ru-RU" smtClean="0"/>
              <a:t>27.03.2026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8EC15-E888-40C4-A25E-E01100EB21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001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80E2-EF58-470C-8BCA-BE6BFFBB4B2B}" type="datetimeFigureOut">
              <a:rPr lang="ru-RU" smtClean="0"/>
              <a:t>27.03.2026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8EC15-E888-40C4-A25E-E01100EB21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10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997113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FF0000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45788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FF0000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3/27/2026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658784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FF0000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3/27/2026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848240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3/27/2026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75835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577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C80E2-EF58-470C-8BCA-BE6BFFBB4B2B}" type="datetimeFigureOut">
              <a:rPr lang="ru-RU" smtClean="0"/>
              <a:t>27.03.2026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8EC15-E888-40C4-A25E-E01100EB21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888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195967" y="284430"/>
            <a:ext cx="9800064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FF0000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8643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slide" Target="slide8.xml"/><Relationship Id="rId7" Type="http://schemas.openxmlformats.org/officeDocument/2006/relationships/slide" Target="slide2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4.xml"/><Relationship Id="rId5" Type="http://schemas.openxmlformats.org/officeDocument/2006/relationships/slide" Target="slide12.xml"/><Relationship Id="rId10" Type="http://schemas.openxmlformats.org/officeDocument/2006/relationships/slide" Target="slide25.xml"/><Relationship Id="rId4" Type="http://schemas.openxmlformats.org/officeDocument/2006/relationships/slide" Target="slide9.xml"/><Relationship Id="rId9" Type="http://schemas.openxmlformats.org/officeDocument/2006/relationships/slide" Target="slide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агетная рамка 2"/>
          <p:cNvSpPr/>
          <p:nvPr/>
        </p:nvSpPr>
        <p:spPr>
          <a:xfrm flipH="1" flipV="1">
            <a:off x="-100669" y="-1"/>
            <a:ext cx="12292668" cy="6858000"/>
          </a:xfrm>
          <a:prstGeom prst="bevel">
            <a:avLst>
              <a:gd name="adj" fmla="val 2102"/>
            </a:avLst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132" y="165905"/>
            <a:ext cx="8777680" cy="6526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56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>
            <a:hlinkClick r:id="rId2" action="ppaction://hlinksldjump"/>
          </p:cNvPr>
          <p:cNvSpPr/>
          <p:nvPr/>
        </p:nvSpPr>
        <p:spPr>
          <a:xfrm>
            <a:off x="450376" y="4135269"/>
            <a:ext cx="218364" cy="218365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1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7" name="Овал 6">
            <a:hlinkClick r:id="rId3" action="ppaction://hlinksldjump"/>
          </p:cNvPr>
          <p:cNvSpPr/>
          <p:nvPr/>
        </p:nvSpPr>
        <p:spPr>
          <a:xfrm>
            <a:off x="780197" y="4026088"/>
            <a:ext cx="218364" cy="218365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2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8" name="Овал 7">
            <a:hlinkClick r:id="rId4" action="ppaction://hlinksldjump"/>
          </p:cNvPr>
          <p:cNvSpPr/>
          <p:nvPr/>
        </p:nvSpPr>
        <p:spPr>
          <a:xfrm>
            <a:off x="11236656" y="548184"/>
            <a:ext cx="218364" cy="218365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3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9" name="Овал 8">
            <a:hlinkClick r:id="rId5" action="ppaction://hlinksldjump"/>
          </p:cNvPr>
          <p:cNvSpPr/>
          <p:nvPr/>
        </p:nvSpPr>
        <p:spPr>
          <a:xfrm>
            <a:off x="6462214" y="5136107"/>
            <a:ext cx="218364" cy="218365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4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0" name="Овал 9">
            <a:hlinkClick r:id="rId6" action="ppaction://hlinksldjump"/>
          </p:cNvPr>
          <p:cNvSpPr/>
          <p:nvPr/>
        </p:nvSpPr>
        <p:spPr>
          <a:xfrm>
            <a:off x="4062482" y="2954740"/>
            <a:ext cx="218364" cy="218365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5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1" name="Овал 10">
            <a:hlinkClick r:id="rId7" action="ppaction://hlinksldjump"/>
          </p:cNvPr>
          <p:cNvSpPr/>
          <p:nvPr/>
        </p:nvSpPr>
        <p:spPr>
          <a:xfrm>
            <a:off x="11775742" y="336643"/>
            <a:ext cx="218364" cy="218365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6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47442"/>
            <a:ext cx="2265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accent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Крым</a:t>
            </a:r>
            <a:endParaRPr lang="ru-RU" sz="5400" b="1" dirty="0">
              <a:ln w="19050">
                <a:solidFill>
                  <a:schemeClr val="accent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Овал 11">
            <a:hlinkClick r:id="rId8" action="ppaction://hlinksldjump"/>
          </p:cNvPr>
          <p:cNvSpPr/>
          <p:nvPr/>
        </p:nvSpPr>
        <p:spPr>
          <a:xfrm>
            <a:off x="3844118" y="5889009"/>
            <a:ext cx="218364" cy="218365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7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5" name="Овал 14">
            <a:hlinkClick r:id="rId9" action="ppaction://hlinksldjump"/>
          </p:cNvPr>
          <p:cNvSpPr/>
          <p:nvPr/>
        </p:nvSpPr>
        <p:spPr>
          <a:xfrm>
            <a:off x="8268268" y="4005615"/>
            <a:ext cx="218364" cy="218365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8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6" name="Овал 15">
            <a:hlinkClick r:id="rId10" action="ppaction://hlinksldjump"/>
          </p:cNvPr>
          <p:cNvSpPr/>
          <p:nvPr/>
        </p:nvSpPr>
        <p:spPr>
          <a:xfrm>
            <a:off x="1941306" y="3448332"/>
            <a:ext cx="218364" cy="218365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9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96788" y="6095383"/>
            <a:ext cx="89938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9050">
                  <a:solidFill>
                    <a:schemeClr val="accent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Виртуальное путешествие</a:t>
            </a:r>
            <a:endParaRPr lang="ru-RU" sz="4400" b="1" dirty="0">
              <a:ln w="19050">
                <a:solidFill>
                  <a:schemeClr val="accent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949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9433" y="191068"/>
            <a:ext cx="85434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Херсонес Таврический  </a:t>
            </a:r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36" y="2381110"/>
            <a:ext cx="6521511" cy="4336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7055893" y="2381110"/>
            <a:ext cx="4973850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остатки </a:t>
            </a:r>
            <a:r>
              <a:rPr lang="ru-RU" sz="25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античного города, </a:t>
            </a:r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основанного </a:t>
            </a:r>
            <a:r>
              <a:rPr lang="ru-RU" sz="25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колониальное поселение </a:t>
            </a:r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древних греков</a:t>
            </a:r>
            <a:r>
              <a:rPr lang="ru-RU" sz="25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500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Херсонес </a:t>
            </a:r>
            <a:r>
              <a:rPr lang="ru-RU" sz="25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исторический предшественник </a:t>
            </a:r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Севастополя.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5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Какую </a:t>
            </a:r>
            <a:r>
              <a:rPr lang="ru-RU" sz="25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</a:t>
            </a:r>
            <a:r>
              <a:rPr lang="ru-RU" sz="25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Херсонес </a:t>
            </a:r>
            <a:r>
              <a:rPr lang="ru-RU" sz="25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сыграл в истории Руси? </a:t>
            </a:r>
          </a:p>
        </p:txBody>
      </p:sp>
    </p:spTree>
    <p:extLst>
      <p:ext uri="{BB962C8B-B14F-4D97-AF65-F5344CB8AC3E}">
        <p14:creationId xmlns:p14="http://schemas.microsoft.com/office/powerpoint/2010/main" val="143518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76892" y="946324"/>
            <a:ext cx="7202316" cy="23363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Первые русские владения в восточном Крыму появились в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веке и вошли в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княжество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Тмутараканское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созданное при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Святославе.</a:t>
            </a:r>
            <a:endPara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древнем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Херсонесе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(сейчас - часть Севастополя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988 году крестился великий князь Владимир 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892" y="3380271"/>
            <a:ext cx="4789391" cy="3304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79208" y="946324"/>
            <a:ext cx="4635868" cy="57386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Скругленный прямоугольник 6"/>
          <p:cNvSpPr/>
          <p:nvPr/>
        </p:nvSpPr>
        <p:spPr>
          <a:xfrm>
            <a:off x="298138" y="143565"/>
            <a:ext cx="6583680" cy="54425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Немного </a:t>
            </a:r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истории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1858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519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09" y="1077052"/>
            <a:ext cx="6988029" cy="55460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7644384" y="792278"/>
            <a:ext cx="42245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1441 по 1783 годы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период существования </a:t>
            </a:r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Крымского ханства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государства в Крыму, Северном Причерноморье и на прилегающих территориях, возникшего в результате распада Золотой Орды. 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15583" y="297902"/>
            <a:ext cx="6583680" cy="54425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Немного </a:t>
            </a:r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истории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Рамка 1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494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convex"/>
            </a:sp3d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83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5599177" y="220211"/>
            <a:ext cx="6279853" cy="1426369"/>
          </a:xfrm>
          <a:ln/>
        </p:spPr>
        <p:txBody>
          <a:bodyPr vert="horz" wrap="square" lIns="0" tIns="35485" rIns="0" bIns="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marR="54610" lvl="0" algn="ctr">
              <a:lnSpc>
                <a:spcPct val="100000"/>
              </a:lnSpc>
              <a:spcBef>
                <a:spcPts val="100"/>
              </a:spcBef>
            </a:pPr>
            <a:r>
              <a:rPr lang="ru-RU" altLang="ru-RU" sz="54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sz="3100" b="1" spc="-5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Век</a:t>
            </a:r>
            <a:r>
              <a:rPr lang="ru-RU" sz="3100" b="1" spc="-1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3100" b="1" spc="-5" dirty="0" err="1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осьмнадцатый</a:t>
            </a:r>
            <a:r>
              <a:rPr lang="ru-RU" sz="3100" b="1" spc="-5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lang="ru-RU" sz="31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от Крымского ханства к </a:t>
            </a:r>
            <a:r>
              <a:rPr lang="ru-RU" sz="3100" b="1" spc="-5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Таврической</a:t>
            </a:r>
            <a:r>
              <a:rPr lang="ru-RU" sz="3100" b="1" spc="-9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3100" b="1" spc="-5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области</a:t>
            </a:r>
            <a:r>
              <a:rPr lang="ru-RU" sz="31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altLang="ru-RU" sz="31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947" y="220210"/>
            <a:ext cx="5186026" cy="64514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5599177" y="1426369"/>
            <a:ext cx="6096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</a:rPr>
              <a:t>Из Манифеста Екатерины </a:t>
            </a:r>
            <a:r>
              <a:rPr lang="en-US" sz="2000" b="1" dirty="0">
                <a:latin typeface="Times New Roman" panose="02020603050405020304" pitchFamily="18" charset="0"/>
              </a:rPr>
              <a:t>II  </a:t>
            </a:r>
            <a:r>
              <a:rPr lang="ru-RU" sz="2000" b="1" dirty="0">
                <a:latin typeface="Times New Roman" panose="02020603050405020304" pitchFamily="18" charset="0"/>
              </a:rPr>
              <a:t>о присоединении Крыма.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</a:rPr>
              <a:t>«…вечный мир между Империями Всероссийскою и Оттоманскою заключенный, который Мы навсегда сохранить искренно желаем, не меньше же и в замену и удовлетворение убытков Наших </a:t>
            </a:r>
            <a:r>
              <a:rPr lang="ru-RU" sz="2000" b="1" dirty="0">
                <a:latin typeface="Times New Roman" panose="02020603050405020304" pitchFamily="18" charset="0"/>
              </a:rPr>
              <a:t>решились Мы взять под державу Нашу полуостров Крымский</a:t>
            </a:r>
            <a:r>
              <a:rPr lang="ru-RU" sz="2000" dirty="0">
                <a:latin typeface="Times New Roman" panose="02020603050405020304" pitchFamily="18" charset="0"/>
              </a:rPr>
              <a:t>, остров Тамань и всю Кубанскую сторону…[…]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</a:rPr>
              <a:t>…Возвещая жителям тех мест … обещаем свято и непоколебимо за Себя и Преемников Престола Нашего содержать их наравне с природными нашими подданными, охранять и защищать их лица, имущество, храмы и природную веру…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</a:rPr>
              <a:t>Дан в </a:t>
            </a:r>
            <a:r>
              <a:rPr lang="ru-RU" sz="2000" dirty="0" err="1">
                <a:latin typeface="Times New Roman" panose="02020603050405020304" pitchFamily="18" charset="0"/>
              </a:rPr>
              <a:t>престольномъ</a:t>
            </a:r>
            <a:r>
              <a:rPr lang="ru-RU" sz="2000" dirty="0">
                <a:latin typeface="Times New Roman" panose="02020603050405020304" pitchFamily="18" charset="0"/>
              </a:rPr>
              <a:t> Нашем граде Святого Петра, 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Times New Roman" panose="02020603050405020304" pitchFamily="18" charset="0"/>
              </a:rPr>
              <a:t>апреля 8</a:t>
            </a:r>
            <a:r>
              <a:rPr lang="ru-RU" sz="2000" dirty="0">
                <a:latin typeface="Times New Roman" panose="02020603050405020304" pitchFamily="18" charset="0"/>
              </a:rPr>
              <a:t> ДНЯ </a:t>
            </a:r>
            <a:r>
              <a:rPr lang="ru-RU" sz="2000" dirty="0" err="1">
                <a:latin typeface="Times New Roman" panose="02020603050405020304" pitchFamily="18" charset="0"/>
              </a:rPr>
              <a:t>отъ</a:t>
            </a:r>
            <a:r>
              <a:rPr lang="ru-RU" sz="2000" dirty="0">
                <a:latin typeface="Times New Roman" panose="02020603050405020304" pitchFamily="18" charset="0"/>
              </a:rPr>
              <a:t> Рождества Христова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Times New Roman" panose="02020603050405020304" pitchFamily="18" charset="0"/>
              </a:rPr>
              <a:t>1783</a:t>
            </a:r>
            <a:r>
              <a:rPr lang="ru-RU" sz="2000" b="1" dirty="0">
                <a:latin typeface="Times New Roman" panose="02020603050405020304" pitchFamily="18" charset="0"/>
              </a:rPr>
              <a:t>, </a:t>
            </a:r>
            <a:r>
              <a:rPr lang="ru-RU" sz="2000" dirty="0">
                <a:latin typeface="Times New Roman" panose="02020603050405020304" pitchFamily="18" charset="0"/>
              </a:rPr>
              <a:t>а </a:t>
            </a:r>
            <a:r>
              <a:rPr lang="ru-RU" sz="2000" dirty="0" err="1">
                <a:latin typeface="Times New Roman" panose="02020603050405020304" pitchFamily="18" charset="0"/>
              </a:rPr>
              <a:t>государствованiя</a:t>
            </a:r>
            <a:r>
              <a:rPr lang="ru-RU" sz="2000" dirty="0">
                <a:latin typeface="Times New Roman" panose="02020603050405020304" pitchFamily="18" charset="0"/>
              </a:rPr>
              <a:t> Нашего </a:t>
            </a:r>
            <a:r>
              <a:rPr lang="ru-RU" sz="2000" dirty="0" err="1">
                <a:latin typeface="Times New Roman" panose="02020603050405020304" pitchFamily="18" charset="0"/>
              </a:rPr>
              <a:t>въ</a:t>
            </a:r>
            <a:r>
              <a:rPr lang="ru-RU" sz="2000" dirty="0">
                <a:latin typeface="Times New Roman" panose="02020603050405020304" pitchFamily="18" charset="0"/>
              </a:rPr>
              <a:t> двадцать первое лето. 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</a:rPr>
              <a:t>Екатерина Вторая</a:t>
            </a:r>
            <a:r>
              <a:rPr lang="ru-RU" sz="2000" dirty="0">
                <a:latin typeface="Times New Roman" panose="02020603050405020304" pitchFamily="18" charset="0"/>
              </a:rPr>
              <a:t>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1980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convex"/>
            </a:sp3d>
          </a:bodyPr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514843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8814308" y="308528"/>
            <a:ext cx="2926588" cy="189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1853-1856: </a:t>
            </a:r>
            <a:r>
              <a:rPr sz="2400" b="1" spc="-5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Крымская</a:t>
            </a:r>
            <a:r>
              <a:rPr sz="2400" b="1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spc="-5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algn="ctr">
              <a:spcBef>
                <a:spcPts val="100"/>
              </a:spcBef>
            </a:pPr>
            <a:r>
              <a:rPr sz="2400" b="1" spc="-5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война</a:t>
            </a:r>
            <a:r>
              <a:rPr sz="2400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spc="-5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algn="ctr">
              <a:spcBef>
                <a:spcPts val="100"/>
              </a:spcBef>
            </a:pPr>
            <a:r>
              <a:rPr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оборона</a:t>
            </a:r>
            <a:r>
              <a:rPr sz="2400" b="1" spc="-7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spc="-7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algn="ctr">
              <a:spcBef>
                <a:spcPts val="100"/>
              </a:spcBef>
            </a:pPr>
            <a:r>
              <a:rPr sz="2400" b="1" spc="-5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Севастополя</a:t>
            </a:r>
            <a:endParaRPr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avatars.mds.yandex.net/get-entity_search/2102351/1243897993/S600xU_2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90" y="261470"/>
            <a:ext cx="1944177" cy="2740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488824" y="2984463"/>
            <a:ext cx="13768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П.С. Нахимов</a:t>
            </a:r>
            <a:r>
              <a:rPr lang="ru-RU" dirty="0">
                <a:solidFill>
                  <a:srgbClr val="333333"/>
                </a:solidFill>
                <a:latin typeface="YS Text"/>
              </a:rPr>
              <a:t> </a:t>
            </a:r>
            <a:endParaRPr lang="ru-RU" dirty="0"/>
          </a:p>
        </p:txBody>
      </p:sp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696" y="184935"/>
            <a:ext cx="2035923" cy="27647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3378472" y="3067853"/>
            <a:ext cx="14151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В.А. Корнилов</a:t>
            </a:r>
            <a:r>
              <a:rPr lang="ru-RU" sz="1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862" y="239407"/>
            <a:ext cx="1993155" cy="26652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6550492" y="3001544"/>
            <a:ext cx="13651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В.И. Истомин</a:t>
            </a:r>
            <a:r>
              <a:rPr lang="ru-RU" dirty="0">
                <a:solidFill>
                  <a:srgbClr val="333333"/>
                </a:solidFill>
                <a:latin typeface="YS Text"/>
              </a:rPr>
              <a:t> </a:t>
            </a:r>
            <a:endParaRPr lang="ru-RU" dirty="0"/>
          </a:p>
        </p:txBody>
      </p:sp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50" y="3437185"/>
            <a:ext cx="4813678" cy="31972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4" name="Picture 10" descr="https://avatars.mds.yandex.net/get-entity_search/11017462/1242273202/S600xU_2x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8017" y="3067853"/>
            <a:ext cx="3565839" cy="35658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Рамка 6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347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convex"/>
            </a:sp3d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729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8537" y="200055"/>
            <a:ext cx="40254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Севастополь </a:t>
            </a:r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70337" y="0"/>
            <a:ext cx="752166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Героическая оборона города стала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самых ожесточенных сражений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Великой Отечественной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войны. 250 дней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Севастополь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сдавался, отбивая яростные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атаки немецких войск.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Какую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в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Великой Отечественной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войне сыграла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оборона Севастополя?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bject 3"/>
          <p:cNvSpPr/>
          <p:nvPr/>
        </p:nvSpPr>
        <p:spPr>
          <a:xfrm>
            <a:off x="98537" y="2411089"/>
            <a:ext cx="8480933" cy="42875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object 5"/>
          <p:cNvSpPr/>
          <p:nvPr/>
        </p:nvSpPr>
        <p:spPr>
          <a:xfrm>
            <a:off x="9349728" y="2706497"/>
            <a:ext cx="2391029" cy="34159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Рамка 1"/>
          <p:cNvSpPr/>
          <p:nvPr/>
        </p:nvSpPr>
        <p:spPr>
          <a:xfrm>
            <a:off x="-1" y="0"/>
            <a:ext cx="12192001" cy="6858000"/>
          </a:xfrm>
          <a:prstGeom prst="frame">
            <a:avLst>
              <a:gd name="adj1" fmla="val 2225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convex"/>
            </a:sp3d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97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9433" y="191068"/>
            <a:ext cx="38333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Керчь 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72211" y="340667"/>
            <a:ext cx="431978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По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итогам Русско-турецкой войны 1768—1774 годов 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Керчь была передана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империи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годы Великой Отечественной войны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Керчь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стала ареной жестоких сражений между советскими и немецкими войсками.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Линия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фронта четырежды проходила через Керчь. </a:t>
            </a:r>
          </a:p>
        </p:txBody>
      </p:sp>
      <p:pic>
        <p:nvPicPr>
          <p:cNvPr id="3074" name="Picture 2" descr="Керчь достопримечательности и развлече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669" y="2385342"/>
            <a:ext cx="7516368" cy="42206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Рамка 1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836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54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7223760" y="1028619"/>
            <a:ext cx="4663186" cy="959739"/>
          </a:xfrm>
          <a:ln/>
        </p:spPr>
        <p:txBody>
          <a:bodyPr>
            <a:normAutofit fontScale="90000"/>
          </a:bodyPr>
          <a:lstStyle/>
          <a:p>
            <a:pPr>
              <a:lnSpc>
                <a:spcPct val="120000"/>
              </a:lnSpc>
              <a:tabLst>
                <a:tab pos="407571" algn="l"/>
                <a:tab pos="815142" algn="l"/>
                <a:tab pos="1222713" algn="l"/>
                <a:tab pos="1630284" algn="l"/>
                <a:tab pos="2037855" algn="l"/>
                <a:tab pos="2445426" algn="l"/>
                <a:tab pos="2852997" algn="l"/>
                <a:tab pos="3260568" algn="l"/>
                <a:tab pos="3668139" algn="l"/>
                <a:tab pos="4075709" algn="l"/>
                <a:tab pos="4483281" algn="l"/>
                <a:tab pos="4890851" algn="l"/>
                <a:tab pos="5298423" algn="l"/>
                <a:tab pos="5705993" algn="l"/>
                <a:tab pos="6113565" algn="l"/>
                <a:tab pos="6521135" algn="l"/>
                <a:tab pos="6928706" algn="l"/>
                <a:tab pos="7336277" algn="l"/>
                <a:tab pos="7743848" algn="l"/>
                <a:tab pos="8151419" algn="l"/>
              </a:tabLst>
            </a:pPr>
            <a:r>
              <a:rPr lang="ru-RU" alt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Исторические факты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79208" y="2284604"/>
            <a:ext cx="4352290" cy="2909188"/>
          </a:xfrm>
          <a:ln/>
        </p:spPr>
        <p:txBody>
          <a:bodyPr vert="horz" wrap="square" lIns="0" tIns="20969" rIns="0" bIns="0" numCol="1" anchor="t" anchorCtr="0" compatLnSpc="1">
            <a:prstTxWarp prst="textNoShape">
              <a:avLst/>
            </a:prstTxWarp>
            <a:normAutofit/>
          </a:bodyPr>
          <a:lstStyle/>
          <a:p>
            <a:pPr marL="391729" indent="-293797">
              <a:buSzPct val="45000"/>
              <a:tabLst>
                <a:tab pos="407571" algn="l"/>
                <a:tab pos="815142" algn="l"/>
                <a:tab pos="1222713" algn="l"/>
                <a:tab pos="1630284" algn="l"/>
                <a:tab pos="2037855" algn="l"/>
                <a:tab pos="2445426" algn="l"/>
                <a:tab pos="2852997" algn="l"/>
                <a:tab pos="3260568" algn="l"/>
              </a:tabLst>
            </a:pPr>
            <a:r>
              <a:rPr lang="ru-RU" altLang="ru-RU" sz="2359" b="1" dirty="0">
                <a:solidFill>
                  <a:schemeClr val="tx1"/>
                </a:solidFill>
                <a:latin typeface="Times New Roman" panose="02020603050405020304" pitchFamily="18" charset="0"/>
              </a:rPr>
              <a:t>В 1921 году Крымская АССР была сформирована в составе РСФСР. </a:t>
            </a:r>
            <a:endParaRPr lang="ru-RU" altLang="ru-RU" sz="2359" b="1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marL="391729" indent="-293797">
              <a:buSzPct val="45000"/>
              <a:tabLst>
                <a:tab pos="407571" algn="l"/>
                <a:tab pos="815142" algn="l"/>
                <a:tab pos="1222713" algn="l"/>
                <a:tab pos="1630284" algn="l"/>
                <a:tab pos="2037855" algn="l"/>
                <a:tab pos="2445426" algn="l"/>
                <a:tab pos="2852997" algn="l"/>
                <a:tab pos="3260568" algn="l"/>
              </a:tabLst>
            </a:pPr>
            <a:r>
              <a:rPr lang="ru-RU" altLang="ru-RU" sz="2359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В </a:t>
            </a:r>
            <a:r>
              <a:rPr lang="ru-RU" altLang="ru-RU" sz="2359" b="1" dirty="0">
                <a:solidFill>
                  <a:schemeClr val="tx1"/>
                </a:solidFill>
                <a:latin typeface="Times New Roman" panose="02020603050405020304" pitchFamily="18" charset="0"/>
              </a:rPr>
              <a:t>1946-м ей на смену пришла Крымская область. </a:t>
            </a:r>
            <a:endParaRPr lang="ru-RU" altLang="ru-RU" sz="2359" b="1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marL="391729" indent="-293797">
              <a:buSzPct val="45000"/>
              <a:tabLst>
                <a:tab pos="407571" algn="l"/>
                <a:tab pos="815142" algn="l"/>
                <a:tab pos="1222713" algn="l"/>
                <a:tab pos="1630284" algn="l"/>
                <a:tab pos="2037855" algn="l"/>
                <a:tab pos="2445426" algn="l"/>
                <a:tab pos="2852997" algn="l"/>
                <a:tab pos="3260568" algn="l"/>
              </a:tabLst>
            </a:pPr>
            <a:r>
              <a:rPr lang="ru-RU" altLang="ru-RU" sz="2359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В </a:t>
            </a:r>
            <a:r>
              <a:rPr lang="ru-RU" altLang="ru-RU" sz="2359" b="1" dirty="0">
                <a:solidFill>
                  <a:schemeClr val="tx1"/>
                </a:solidFill>
                <a:latin typeface="Times New Roman" panose="02020603050405020304" pitchFamily="18" charset="0"/>
              </a:rPr>
              <a:t>1954-м область сделали частью Украинской АССР. </a:t>
            </a:r>
            <a:endParaRPr lang="ru-RU" altLang="ru-RU" sz="2359" b="1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56" y="1268555"/>
            <a:ext cx="7004304" cy="53495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Рамка 1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714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61002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21" y="223716"/>
            <a:ext cx="11401158" cy="64105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Рамка 1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714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82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9433" y="191068"/>
            <a:ext cx="45100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Ялта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248292" y="323790"/>
            <a:ext cx="549246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Ялта — известный город-курорт на южном берегу 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Крыма.</a:t>
            </a:r>
          </a:p>
          <a:p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фотографии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дворец-замок «Ласточкино гнездо», расположенный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отвесной 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скале.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получилось, что на протяжении более чем 20 лет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Ялта и вся Крымская область не входили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 Российской Федерации?</a:t>
            </a:r>
          </a:p>
        </p:txBody>
      </p:sp>
      <p:pic>
        <p:nvPicPr>
          <p:cNvPr id="2050" name="Picture 2" descr="Что посмотреть в Ялте: достопримечательности, маршрут самостоятельной  прогулки, где поесть и как отдохнуть, как добраться и где остановиться —  Яндекс Путешествия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7780" y="2447050"/>
            <a:ext cx="5691116" cy="42683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Рамка 1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592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450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4416552" y="128017"/>
            <a:ext cx="7470394" cy="822959"/>
          </a:xfrm>
          <a:ln/>
        </p:spPr>
        <p:txBody>
          <a:bodyPr>
            <a:normAutofit fontScale="90000"/>
          </a:bodyPr>
          <a:lstStyle/>
          <a:p>
            <a:pPr>
              <a:lnSpc>
                <a:spcPct val="120000"/>
              </a:lnSpc>
              <a:tabLst>
                <a:tab pos="407571" algn="l"/>
                <a:tab pos="815142" algn="l"/>
                <a:tab pos="1222713" algn="l"/>
                <a:tab pos="1630284" algn="l"/>
                <a:tab pos="2037855" algn="l"/>
                <a:tab pos="2445426" algn="l"/>
                <a:tab pos="2852997" algn="l"/>
                <a:tab pos="3260568" algn="l"/>
                <a:tab pos="3668139" algn="l"/>
                <a:tab pos="4075709" algn="l"/>
                <a:tab pos="4483281" algn="l"/>
                <a:tab pos="4890851" algn="l"/>
                <a:tab pos="5298423" algn="l"/>
                <a:tab pos="5705993" algn="l"/>
                <a:tab pos="6113565" algn="l"/>
                <a:tab pos="6521135" algn="l"/>
                <a:tab pos="6928706" algn="l"/>
                <a:tab pos="7336277" algn="l"/>
                <a:tab pos="7743848" algn="l"/>
                <a:tab pos="8151419" algn="l"/>
              </a:tabLst>
            </a:pPr>
            <a:r>
              <a:rPr lang="ru-RU" alt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Исторические факты</a:t>
            </a:r>
            <a:endParaRPr lang="ru-RU" altLang="ru-RU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88" y="269748"/>
            <a:ext cx="4075377" cy="63055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4208838" y="784710"/>
            <a:ext cx="7754112" cy="5590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Некоторые положения Конституции</a:t>
            </a:r>
            <a:r>
              <a:rPr lang="ru-RU" sz="2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2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Согласно статье 1,</a:t>
            </a:r>
            <a:r>
              <a:rPr lang="ru-RU" sz="2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Республика Крым — правовое, демократическое государство. На своей территории республика обладает верховным правом в отношении природных богатств, материальных, культурных и духовных ценностей.  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2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Согласно статье 3,</a:t>
            </a:r>
            <a:r>
              <a:rPr lang="ru-RU" sz="2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частью Республики Крым является также город Севастополь, отношения с которым строятся на договорной основе.  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2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Согласно статье 6,</a:t>
            </a:r>
            <a:r>
              <a:rPr lang="ru-RU" sz="2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официальным языком и языком делопроизводства является русский язык. Государственными языками в Республике Крым являются </a:t>
            </a:r>
            <a:r>
              <a:rPr lang="ru-RU" sz="2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крымскотатарский</a:t>
            </a:r>
            <a:r>
              <a:rPr lang="ru-RU" sz="2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русский и украинский языки.  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2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Согласно статье 9,</a:t>
            </a:r>
            <a:r>
              <a:rPr lang="ru-RU" sz="2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Республика Крым входит в государство Украина и определяет с ней свои отношения на основе договора и соглашений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Рамка 1"/>
          <p:cNvSpPr/>
          <p:nvPr/>
        </p:nvSpPr>
        <p:spPr>
          <a:xfrm>
            <a:off x="0" y="0"/>
            <a:ext cx="12192000" cy="6845046"/>
          </a:xfrm>
          <a:prstGeom prst="frame">
            <a:avLst>
              <a:gd name="adj1" fmla="val 2573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37138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Пешеходные экскурсии по Симферополю, прогулки с гидом по интересным местам  города 2023, цены, отзыв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392" y="1819657"/>
            <a:ext cx="6545749" cy="4909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409433" y="191068"/>
            <a:ext cx="85434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Симферополь 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28346" y="2517586"/>
            <a:ext cx="5301398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Симферополь расположен в </a:t>
            </a:r>
            <a:r>
              <a:rPr lang="ru-RU" sz="25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центре Крымского </a:t>
            </a:r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полуострова на </a:t>
            </a:r>
            <a:r>
              <a:rPr lang="ru-RU" sz="25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реке Салгир. </a:t>
            </a:r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переводе </a:t>
            </a:r>
            <a:r>
              <a:rPr lang="ru-RU" sz="25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греческого </a:t>
            </a:r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означает «город </a:t>
            </a:r>
            <a:r>
              <a:rPr lang="ru-RU" sz="25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пользы».</a:t>
            </a:r>
            <a:endParaRPr lang="ru-RU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5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Столицей какой российской республики является город Симферополь? </a:t>
            </a:r>
            <a:endParaRPr lang="ru-RU" sz="25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49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384048" y="155259"/>
            <a:ext cx="6601968" cy="960310"/>
          </a:xfrm>
          <a:ln/>
        </p:spPr>
        <p:txBody>
          <a:bodyPr vert="horz" wrap="square" lIns="0" tIns="35485" rIns="0" bIns="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tabLst>
                <a:tab pos="407571" algn="l"/>
                <a:tab pos="815142" algn="l"/>
                <a:tab pos="1222713" algn="l"/>
                <a:tab pos="1630284" algn="l"/>
                <a:tab pos="2037855" algn="l"/>
                <a:tab pos="2445426" algn="l"/>
                <a:tab pos="2852997" algn="l"/>
                <a:tab pos="3260568" algn="l"/>
                <a:tab pos="3668139" algn="l"/>
                <a:tab pos="4075709" algn="l"/>
                <a:tab pos="4483281" algn="l"/>
                <a:tab pos="4890851" algn="l"/>
                <a:tab pos="5298423" algn="l"/>
                <a:tab pos="5705993" algn="l"/>
                <a:tab pos="6113565" algn="l"/>
                <a:tab pos="6521135" algn="l"/>
                <a:tab pos="6928706" algn="l"/>
                <a:tab pos="7336277" algn="l"/>
                <a:tab pos="7743848" algn="l"/>
                <a:tab pos="8151419" algn="l"/>
              </a:tabLst>
            </a:pPr>
            <a:r>
              <a:rPr lang="ru-RU" altLang="ru-RU" sz="5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Исторические факты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665976" y="155259"/>
            <a:ext cx="5339842" cy="2305113"/>
          </a:xfrm>
          <a:ln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391729" indent="-293797" algn="ctr">
              <a:lnSpc>
                <a:spcPct val="120000"/>
              </a:lnSpc>
              <a:buSzPct val="45000"/>
              <a:tabLst>
                <a:tab pos="407571" algn="l"/>
                <a:tab pos="815142" algn="l"/>
                <a:tab pos="1222713" algn="l"/>
                <a:tab pos="1630284" algn="l"/>
                <a:tab pos="2037855" algn="l"/>
                <a:tab pos="2445426" algn="l"/>
                <a:tab pos="2852997" algn="l"/>
                <a:tab pos="3260568" algn="l"/>
                <a:tab pos="3668139" algn="l"/>
                <a:tab pos="4075709" algn="l"/>
                <a:tab pos="4483281" algn="l"/>
                <a:tab pos="4890851" algn="l"/>
                <a:tab pos="5298423" algn="l"/>
                <a:tab pos="5705993" algn="l"/>
                <a:tab pos="6113565" algn="l"/>
                <a:tab pos="6521135" algn="l"/>
                <a:tab pos="6928706" algn="l"/>
                <a:tab pos="7336277" algn="l"/>
                <a:tab pos="7743848" algn="l"/>
                <a:tab pos="8151419" algn="l"/>
                <a:tab pos="8558990" algn="l"/>
                <a:tab pos="8966561" algn="l"/>
              </a:tabLst>
            </a:pP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Новая история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крымских отношений началась в 2013 году</a:t>
            </a:r>
            <a:r>
              <a:rPr lang="ru-RU" alt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91729" indent="-293797" algn="ctr">
              <a:lnSpc>
                <a:spcPct val="120000"/>
              </a:lnSpc>
              <a:buSzPct val="45000"/>
              <a:tabLst>
                <a:tab pos="407571" algn="l"/>
                <a:tab pos="815142" algn="l"/>
                <a:tab pos="1222713" algn="l"/>
                <a:tab pos="1630284" algn="l"/>
                <a:tab pos="2037855" algn="l"/>
                <a:tab pos="2445426" algn="l"/>
                <a:tab pos="2852997" algn="l"/>
                <a:tab pos="3260568" algn="l"/>
                <a:tab pos="3668139" algn="l"/>
                <a:tab pos="4075709" algn="l"/>
                <a:tab pos="4483281" algn="l"/>
                <a:tab pos="4890851" algn="l"/>
                <a:tab pos="5298423" algn="l"/>
                <a:tab pos="5705993" algn="l"/>
                <a:tab pos="6113565" algn="l"/>
                <a:tab pos="6521135" algn="l"/>
                <a:tab pos="6928706" algn="l"/>
                <a:tab pos="7336277" algn="l"/>
                <a:tab pos="7743848" algn="l"/>
                <a:tab pos="8151419" algn="l"/>
                <a:tab pos="8558990" algn="l"/>
                <a:tab pos="8966561" algn="l"/>
              </a:tabLst>
            </a:pPr>
            <a:r>
              <a:rPr lang="ru-RU" alt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Украине прокатились волнения и протестные акции против неугодной власти. И уже в феврале 2014-го президент Виктор  Янукович покинул свой пост.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18" y="2400950"/>
            <a:ext cx="8066874" cy="41927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convex"/>
            <a:contourClr>
              <a:srgbClr val="FFFFFF"/>
            </a:contourClr>
          </a:sp3d>
          <a:extLst/>
        </p:spPr>
      </p:pic>
      <p:sp>
        <p:nvSpPr>
          <p:cNvPr id="2" name="Рамка 1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992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69314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Украина, Автономная Республика Крым, Ялта&#10;Референдум о статусе Автономной республики Крым (АРК). Голосование на избирательном участке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694" y="1929339"/>
            <a:ext cx="6719173" cy="46937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7410" name="Picture 2" descr="Участники митинга у здания Верховного совета Крыма в Симферополе.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947" y="234891"/>
            <a:ext cx="6904140" cy="4676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Рамка 1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347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03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582547" y="1892715"/>
            <a:ext cx="9089136" cy="47091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3911" y="207694"/>
            <a:ext cx="116464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020C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 между Российской Федерацией и Республикой Крым о принятии в Российскую Федерацию Республики Крым и образовании в составе Российской Федерации новых субъектов подписан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 марта 2014 года в Кремле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2" name="Рамка 1"/>
          <p:cNvSpPr/>
          <p:nvPr/>
        </p:nvSpPr>
        <p:spPr>
          <a:xfrm>
            <a:off x="0" y="1"/>
            <a:ext cx="12192000" cy="6858000"/>
          </a:xfrm>
          <a:prstGeom prst="frame">
            <a:avLst>
              <a:gd name="adj1" fmla="val 2259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951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body" idx="4294967295"/>
          </p:nvPr>
        </p:nvSpPr>
        <p:spPr>
          <a:xfrm>
            <a:off x="1712193" y="4543584"/>
            <a:ext cx="10259568" cy="2370392"/>
          </a:xfrm>
          <a:ln/>
        </p:spPr>
        <p:txBody>
          <a:bodyPr vert="horz" wrap="square" lIns="0" tIns="17743" rIns="0" bIns="0" numCol="1" anchor="t" anchorCtr="0" compatLnSpc="1">
            <a:prstTxWarp prst="textNoShape">
              <a:avLst/>
            </a:prstTxWarp>
            <a:normAutofit/>
          </a:bodyPr>
          <a:lstStyle/>
          <a:p>
            <a:pPr marL="97932" indent="0">
              <a:spcBef>
                <a:spcPts val="1293"/>
              </a:spcBef>
              <a:buSzPct val="45000"/>
              <a:buNone/>
              <a:tabLst>
                <a:tab pos="407571" algn="l"/>
                <a:tab pos="815142" algn="l"/>
                <a:tab pos="1222713" algn="l"/>
                <a:tab pos="1630284" algn="l"/>
                <a:tab pos="2037855" algn="l"/>
                <a:tab pos="2445426" algn="l"/>
                <a:tab pos="2852997" algn="l"/>
                <a:tab pos="3260568" algn="l"/>
                <a:tab pos="3668139" algn="l"/>
                <a:tab pos="4075709" algn="l"/>
                <a:tab pos="4483281" algn="l"/>
                <a:tab pos="4890851" algn="l"/>
                <a:tab pos="5298423" algn="l"/>
                <a:tab pos="5705993" algn="l"/>
                <a:tab pos="6113565" algn="l"/>
                <a:tab pos="6521135" algn="l"/>
                <a:tab pos="6928706" algn="l"/>
                <a:tab pos="7336277" algn="l"/>
                <a:tab pos="7743848" algn="l"/>
                <a:tab pos="8151419" algn="l"/>
                <a:tab pos="8558990" algn="l"/>
                <a:tab pos="8966561" algn="l"/>
              </a:tabLst>
            </a:pPr>
            <a:r>
              <a:rPr lang="ru-RU" altLang="ru-RU" sz="2000" dirty="0">
                <a:latin typeface="Times New Roman" panose="02020603050405020304" pitchFamily="18" charset="0"/>
              </a:rPr>
              <a:t>Украина по-прежнему считает Крым своей, но временно оккупированной территорией. Также волеизъявление </a:t>
            </a:r>
            <a:r>
              <a:rPr lang="ru-RU" altLang="ru-RU" sz="2000" dirty="0" err="1">
                <a:latin typeface="Times New Roman" panose="02020603050405020304" pitchFamily="18" charset="0"/>
              </a:rPr>
              <a:t>крымчан</a:t>
            </a:r>
            <a:r>
              <a:rPr lang="ru-RU" altLang="ru-RU" sz="2000" dirty="0">
                <a:latin typeface="Times New Roman" panose="02020603050405020304" pitchFamily="18" charset="0"/>
              </a:rPr>
              <a:t> не признали и западные страны, которые ввели санкции против России и крымского региона. </a:t>
            </a:r>
            <a:endParaRPr lang="ru-RU" altLang="ru-RU" sz="2000" dirty="0" smtClean="0">
              <a:latin typeface="Times New Roman" panose="02020603050405020304" pitchFamily="18" charset="0"/>
            </a:endParaRPr>
          </a:p>
          <a:p>
            <a:pPr marL="97932" indent="0">
              <a:spcBef>
                <a:spcPts val="1293"/>
              </a:spcBef>
              <a:buSzPct val="45000"/>
              <a:buNone/>
              <a:tabLst>
                <a:tab pos="407571" algn="l"/>
                <a:tab pos="815142" algn="l"/>
                <a:tab pos="1222713" algn="l"/>
                <a:tab pos="1630284" algn="l"/>
                <a:tab pos="2037855" algn="l"/>
                <a:tab pos="2445426" algn="l"/>
                <a:tab pos="2852997" algn="l"/>
                <a:tab pos="3260568" algn="l"/>
                <a:tab pos="3668139" algn="l"/>
                <a:tab pos="4075709" algn="l"/>
                <a:tab pos="4483281" algn="l"/>
                <a:tab pos="4890851" algn="l"/>
                <a:tab pos="5298423" algn="l"/>
                <a:tab pos="5705993" algn="l"/>
                <a:tab pos="6113565" algn="l"/>
                <a:tab pos="6521135" algn="l"/>
                <a:tab pos="6928706" algn="l"/>
                <a:tab pos="7336277" algn="l"/>
                <a:tab pos="7743848" algn="l"/>
                <a:tab pos="8151419" algn="l"/>
                <a:tab pos="8558990" algn="l"/>
                <a:tab pos="8966561" algn="l"/>
              </a:tabLst>
            </a:pPr>
            <a:r>
              <a:rPr lang="ru-RU" altLang="ru-RU" sz="2000" dirty="0" smtClean="0">
                <a:latin typeface="Times New Roman" panose="02020603050405020304" pitchFamily="18" charset="0"/>
              </a:rPr>
              <a:t>«</a:t>
            </a:r>
            <a:r>
              <a:rPr lang="ru-RU" altLang="ru-RU" sz="2000" dirty="0">
                <a:latin typeface="Times New Roman" panose="02020603050405020304" pitchFamily="18" charset="0"/>
              </a:rPr>
              <a:t>Будущее Крыма определили люди. Они проголосовали за воссоединение с Россией. Всё. Точка» — ответ президента России В.В. Путина на критику вхождения Крыма в </a:t>
            </a:r>
            <a:r>
              <a:rPr lang="ru-RU" altLang="ru-RU" sz="2000" dirty="0" smtClean="0">
                <a:latin typeface="Times New Roman" panose="02020603050405020304" pitchFamily="18" charset="0"/>
              </a:rPr>
              <a:t>состав Российской Федерации.</a:t>
            </a:r>
            <a:endParaRPr lang="ru-RU" altLang="ru-RU" sz="2000" dirty="0">
              <a:latin typeface="Times New Roman" panose="02020603050405020304" pitchFamily="18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1712193" y="373673"/>
            <a:ext cx="8229600" cy="579438"/>
          </a:xfrm>
          <a:ln/>
        </p:spPr>
        <p:txBody>
          <a:bodyPr vert="horz" wrap="square" lIns="0" tIns="35485" rIns="0" bIns="0" numCol="1" anchor="ctr" anchorCtr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ct val="0"/>
              </a:spcBef>
              <a:tabLst>
                <a:tab pos="407571" algn="l"/>
                <a:tab pos="815142" algn="l"/>
                <a:tab pos="1222713" algn="l"/>
                <a:tab pos="1630284" algn="l"/>
                <a:tab pos="2037855" algn="l"/>
                <a:tab pos="2445426" algn="l"/>
                <a:tab pos="2852997" algn="l"/>
                <a:tab pos="3260568" algn="l"/>
                <a:tab pos="3668139" algn="l"/>
                <a:tab pos="4075709" algn="l"/>
                <a:tab pos="4483281" algn="l"/>
                <a:tab pos="4890851" algn="l"/>
                <a:tab pos="5298423" algn="l"/>
                <a:tab pos="5705993" algn="l"/>
                <a:tab pos="6113565" algn="l"/>
                <a:tab pos="6521135" algn="l"/>
                <a:tab pos="6928706" algn="l"/>
                <a:tab pos="7336277" algn="l"/>
                <a:tab pos="7743848" algn="l"/>
                <a:tab pos="8151419" algn="l"/>
              </a:tabLst>
            </a:pPr>
            <a:r>
              <a:rPr lang="ru-RU" altLang="ru-RU" sz="4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Исторические факты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597" y="1072642"/>
            <a:ext cx="5549907" cy="34149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Рамка 1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3937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31243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18" y="1236960"/>
            <a:ext cx="5355041" cy="53550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12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6666865" y="676656"/>
            <a:ext cx="5330063" cy="5616575"/>
          </a:xfrm>
          <a:ln/>
        </p:spPr>
        <p:txBody>
          <a:bodyPr vert="horz" wrap="square" lIns="0" tIns="17743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marL="97932" indent="0" algn="l">
              <a:spcBef>
                <a:spcPts val="1293"/>
              </a:spcBef>
              <a:buSzPct val="45000"/>
              <a:buNone/>
              <a:tabLst>
                <a:tab pos="407571" algn="l"/>
                <a:tab pos="815142" algn="l"/>
                <a:tab pos="1222713" algn="l"/>
                <a:tab pos="1630284" algn="l"/>
                <a:tab pos="2037855" algn="l"/>
                <a:tab pos="2445426" algn="l"/>
                <a:tab pos="2852997" algn="l"/>
                <a:tab pos="3260568" algn="l"/>
                <a:tab pos="3668139" algn="l"/>
                <a:tab pos="4075709" algn="l"/>
                <a:tab pos="4483281" algn="l"/>
              </a:tabLst>
            </a:pPr>
            <a:r>
              <a:rPr lang="ru-RU" altLang="ru-RU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18 марта </a:t>
            </a:r>
            <a:r>
              <a:rPr lang="ru-RU" altLang="ru-RU" sz="2400" dirty="0">
                <a:latin typeface="Times New Roman" panose="02020603050405020304" pitchFamily="18" charset="0"/>
              </a:rPr>
              <a:t>в нашей стране отмечается важный праздник – День воссоединения Крыма с Россией. Именно в этот день в 2014 году Крым официально вошёл в состав Российской Федерации. Возвращение этих территорий было зафиксировано межгосударственным договором, подписанным как раз 18 марта 2014 года в Георгиевском зале Большого Кремлевского дворца в Москве главами России и Республики Крым. Причем, согласно данному документу Республика Крым и город Севастополь были не просто приняты в состав РФ, но и стали ее новыми субъектами.</a:t>
            </a:r>
          </a:p>
        </p:txBody>
      </p:sp>
      <p:sp>
        <p:nvSpPr>
          <p:cNvPr id="2" name="Рамка 1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959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49306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1547" y="319113"/>
            <a:ext cx="4396083" cy="62197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convex"/>
            <a:contourClr>
              <a:srgbClr val="FFFFFF"/>
            </a:contourClr>
          </a:sp3d>
          <a:extLst/>
        </p:spPr>
      </p:pic>
      <p:sp>
        <p:nvSpPr>
          <p:cNvPr id="2" name="Рамка 1"/>
          <p:cNvSpPr/>
          <p:nvPr/>
        </p:nvSpPr>
        <p:spPr>
          <a:xfrm>
            <a:off x="0" y="-1"/>
            <a:ext cx="12192000" cy="6858001"/>
          </a:xfrm>
          <a:prstGeom prst="frame">
            <a:avLst>
              <a:gd name="adj1" fmla="val 2994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convex"/>
            </a:sp3d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18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248097" y="155259"/>
            <a:ext cx="4507992" cy="777430"/>
          </a:xfrm>
          <a:ln/>
        </p:spPr>
        <p:txBody>
          <a:bodyPr>
            <a:normAutofit fontScale="90000"/>
          </a:bodyPr>
          <a:lstStyle/>
          <a:p>
            <a:pPr>
              <a:lnSpc>
                <a:spcPct val="120000"/>
              </a:lnSpc>
              <a:tabLst>
                <a:tab pos="407571" algn="l"/>
                <a:tab pos="815142" algn="l"/>
                <a:tab pos="1222713" algn="l"/>
                <a:tab pos="1630284" algn="l"/>
                <a:tab pos="2037855" algn="l"/>
                <a:tab pos="2445426" algn="l"/>
                <a:tab pos="2852997" algn="l"/>
                <a:tab pos="3260568" algn="l"/>
                <a:tab pos="3668139" algn="l"/>
                <a:tab pos="4075709" algn="l"/>
                <a:tab pos="4483281" algn="l"/>
                <a:tab pos="4890851" algn="l"/>
                <a:tab pos="5298423" algn="l"/>
                <a:tab pos="5705993" algn="l"/>
                <a:tab pos="6113565" algn="l"/>
                <a:tab pos="6521135" algn="l"/>
                <a:tab pos="6928706" algn="l"/>
                <a:tab pos="7336277" algn="l"/>
                <a:tab pos="7743848" algn="l"/>
                <a:tab pos="8151419" algn="l"/>
              </a:tabLst>
            </a:pPr>
            <a:r>
              <a:rPr lang="ru-RU" altLang="ru-RU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Крымский мост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77899" y="713093"/>
            <a:ext cx="10515600" cy="1500187"/>
          </a:xfrm>
          <a:ln/>
        </p:spPr>
        <p:txBody>
          <a:bodyPr vert="horz" wrap="square" lIns="0" tIns="19356" rIns="0" bIns="0" numCol="1" anchor="t" anchorCtr="0" compatLnSpc="1">
            <a:prstTxWarp prst="textNoShape">
              <a:avLst/>
            </a:prstTxWarp>
          </a:bodyPr>
          <a:lstStyle/>
          <a:p>
            <a:pPr marL="391729" indent="-293797" algn="ctr">
              <a:buSzPct val="45000"/>
              <a:tabLst>
                <a:tab pos="407571" algn="l"/>
                <a:tab pos="815142" algn="l"/>
                <a:tab pos="1222713" algn="l"/>
                <a:tab pos="1630284" algn="l"/>
                <a:tab pos="2037855" algn="l"/>
                <a:tab pos="2445426" algn="l"/>
                <a:tab pos="2852997" algn="l"/>
                <a:tab pos="3260568" algn="l"/>
                <a:tab pos="3668139" algn="l"/>
                <a:tab pos="4075709" algn="l"/>
                <a:tab pos="4483281" algn="l"/>
                <a:tab pos="4890851" algn="l"/>
                <a:tab pos="5298423" algn="l"/>
                <a:tab pos="5705993" algn="l"/>
                <a:tab pos="6113565" algn="l"/>
                <a:tab pos="6521135" algn="l"/>
                <a:tab pos="6928706" algn="l"/>
                <a:tab pos="7336277" algn="l"/>
                <a:tab pos="7743848" algn="l"/>
                <a:tab pos="8151419" algn="l"/>
                <a:tab pos="8558990" algn="l"/>
              </a:tabLst>
            </a:pPr>
            <a:r>
              <a:rPr lang="ru-RU" altLang="ru-RU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Символом воссоединения стал Крымский мост - транспортный переход через Керченский пролив, соединяющий Керченский и Таманский полуострова через остров </a:t>
            </a:r>
            <a:r>
              <a:rPr lang="ru-RU" altLang="ru-RU" sz="24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Тузла</a:t>
            </a:r>
            <a:r>
              <a:rPr lang="ru-RU" altLang="ru-RU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 и </a:t>
            </a:r>
            <a:r>
              <a:rPr lang="ru-RU" altLang="ru-RU" sz="24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Тузлинскую</a:t>
            </a:r>
            <a:r>
              <a:rPr lang="ru-RU" altLang="ru-RU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 косу. Его торжественное открытие состоялось 15 мая 2018 года.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551" y="2082816"/>
            <a:ext cx="9504668" cy="44899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Рамка 1"/>
          <p:cNvSpPr/>
          <p:nvPr/>
        </p:nvSpPr>
        <p:spPr>
          <a:xfrm>
            <a:off x="0" y="0"/>
            <a:ext cx="12264705" cy="6858000"/>
          </a:xfrm>
          <a:prstGeom prst="frame">
            <a:avLst>
              <a:gd name="adj1" fmla="val 2959"/>
            </a:avLst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70077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9433" y="191068"/>
            <a:ext cx="85434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Крымский мост 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452360" y="2373382"/>
            <a:ext cx="457738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Мост имеет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общую протяжённость 19 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км. Является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самым длинным 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мостом в России и Европе.</a:t>
            </a:r>
          </a:p>
          <a:p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Автодорожный мост был открыт в 2018 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году,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железнодорожный — в 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году.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Крымский мост был построен в рекордно короткие сроки? </a:t>
            </a:r>
          </a:p>
        </p:txBody>
      </p:sp>
      <p:pic>
        <p:nvPicPr>
          <p:cNvPr id="5122" name="Picture 2" descr="Дорога перемен: как Крымский мост изменил туриндустрию Крыма и  Краснодарского края — Национальный исследовательский университет «Высшая  школа экономики»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8971" y="1975953"/>
            <a:ext cx="7125223" cy="47501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72911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9433" y="191068"/>
            <a:ext cx="85434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Алупка 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346209" y="2564451"/>
            <a:ext cx="5683534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фотографии показан Воронцовский дворец. </a:t>
            </a:r>
            <a:r>
              <a:rPr lang="ru-RU" sz="25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Расположенное у подножия горы Ай-Петри здание </a:t>
            </a:r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было </a:t>
            </a:r>
            <a:r>
              <a:rPr lang="ru-RU" sz="25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возведено в 1848 году как летняя резиденция графа Михаила Воронцова. Он был генерал-губернатором Новороссийского края.</a:t>
            </a:r>
            <a:endParaRPr lang="ru-RU" sz="2500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0109" y="2564451"/>
            <a:ext cx="5463389" cy="39268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67002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zovsky.ru/uploads/images/articles/dolina-privideniy-krym-2-n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7503" y="2579389"/>
            <a:ext cx="5558328" cy="37084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3877055" y="191068"/>
            <a:ext cx="50758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Алушта 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346209" y="2579389"/>
            <a:ext cx="5683534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фотографии запечатлена </a:t>
            </a:r>
            <a:r>
              <a:rPr lang="ru-RU" sz="25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Долина Приведений – это </a:t>
            </a:r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скопление скал (более 100) </a:t>
            </a:r>
            <a:r>
              <a:rPr lang="ru-RU" sz="25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причудливой формы высотой до 20 метров. Из-за выветривания, солнца, осадков, землетрясений каменные изваяния напоминают фигуры людей, животных, предметы. </a:t>
            </a:r>
            <a:endParaRPr lang="ru-RU" sz="2500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38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9433" y="191068"/>
            <a:ext cx="85434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Бахчисарай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87184" y="2834329"/>
            <a:ext cx="5004816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5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фотографии </a:t>
            </a:r>
            <a:r>
              <a:rPr lang="ru-RU" sz="25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 Ханский дворец - единственный </a:t>
            </a:r>
            <a:r>
              <a:rPr lang="ru-RU" sz="25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мире образец крымско-татарской дворцовой архитектуры был возведен в XVI веке в Бахчисарае, который с 1532 по 1783 год был столицей Крымского ханства. </a:t>
            </a:r>
            <a:endParaRPr lang="ru-RU" sz="2500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Бахчисарайский дворец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446" y="2645635"/>
            <a:ext cx="6831778" cy="37954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15862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знак завершения 4"/>
          <p:cNvSpPr/>
          <p:nvPr/>
        </p:nvSpPr>
        <p:spPr>
          <a:xfrm>
            <a:off x="3220872" y="1978925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Ров 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9433" y="191068"/>
            <a:ext cx="89119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в переводе с крымско-татарского означает слово «Крым»? </a:t>
            </a:r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6107372" y="4817659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Жемчужина 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4660710" y="3398291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Крепость 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220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лок-схема: знак завершения 5"/>
          <p:cNvSpPr/>
          <p:nvPr/>
        </p:nvSpPr>
        <p:spPr>
          <a:xfrm>
            <a:off x="4660710" y="3398291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Таврида 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Блок-схема: знак завершения 4"/>
          <p:cNvSpPr/>
          <p:nvPr/>
        </p:nvSpPr>
        <p:spPr>
          <a:xfrm>
            <a:off x="6107372" y="4817658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Таврия 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9433" y="191068"/>
            <a:ext cx="89119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назывался Крымский полуостров до присоединения к России в 1783 году?</a:t>
            </a: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220872" y="1978925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Скифия 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672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9433" y="191068"/>
            <a:ext cx="89119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наша страна отмечает День воссоединения Крыма с Россией?</a:t>
            </a: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220872" y="1978925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февраля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Блок-схема: знак завершения 4"/>
          <p:cNvSpPr/>
          <p:nvPr/>
        </p:nvSpPr>
        <p:spPr>
          <a:xfrm>
            <a:off x="4660710" y="3398292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 марта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6107372" y="4817659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апреля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7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лок-схема: знак завершения 5"/>
          <p:cNvSpPr/>
          <p:nvPr/>
        </p:nvSpPr>
        <p:spPr>
          <a:xfrm>
            <a:off x="4660710" y="3398291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Екатерина </a:t>
            </a: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Блок-схема: знак завершения 4"/>
          <p:cNvSpPr/>
          <p:nvPr/>
        </p:nvSpPr>
        <p:spPr>
          <a:xfrm>
            <a:off x="6107372" y="4817658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Екатерина </a:t>
            </a: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09433" y="191068"/>
            <a:ext cx="89119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каком правителе Крым </a:t>
            </a:r>
            <a:r>
              <a:rPr lang="ru-RU" sz="3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вошёл </a:t>
            </a:r>
            <a:r>
              <a:rPr lang="ru-RU" sz="3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 России?</a:t>
            </a: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220872" y="1978925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Петр </a:t>
            </a: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116964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9433" y="191068"/>
            <a:ext cx="89119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Киевский князь Владимир 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принял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христианство из рук Византийской церкви в крымском городе Херсонес. </a:t>
            </a:r>
            <a:endParaRPr lang="ru-RU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месте какого современного города находился Херсонес?</a:t>
            </a: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4512777" y="2475525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Керчь 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Блок-схема: знак завершения 4"/>
          <p:cNvSpPr/>
          <p:nvPr/>
        </p:nvSpPr>
        <p:spPr>
          <a:xfrm>
            <a:off x="6858626" y="3540905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Севастополь 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7701210" y="5136441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Феодосия 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487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9433" y="191068"/>
            <a:ext cx="89119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Какой город является столицей Республики Крым?</a:t>
            </a: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220872" y="1978925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Ялта 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Блок-схема: знак завершения 4"/>
          <p:cNvSpPr/>
          <p:nvPr/>
        </p:nvSpPr>
        <p:spPr>
          <a:xfrm>
            <a:off x="4660710" y="3398292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Симферополь 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6107372" y="4817659"/>
            <a:ext cx="4312692" cy="723331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Севастополь 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14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829886" y="1209707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Всем большое спасибо за работу.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034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809</TotalTime>
  <Words>913</Words>
  <Application>Microsoft Office PowerPoint</Application>
  <PresentationFormat>Широкоэкранный</PresentationFormat>
  <Paragraphs>111</Paragraphs>
  <Slides>32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32</vt:i4>
      </vt:variant>
    </vt:vector>
  </HeadingPairs>
  <TitlesOfParts>
    <vt:vector size="43" baseType="lpstr">
      <vt:lpstr>Arial</vt:lpstr>
      <vt:lpstr>Calibri</vt:lpstr>
      <vt:lpstr>Calibri Light</vt:lpstr>
      <vt:lpstr>Georgia</vt:lpstr>
      <vt:lpstr>Playfair Display</vt:lpstr>
      <vt:lpstr>Symbol</vt:lpstr>
      <vt:lpstr>Times New Roman</vt:lpstr>
      <vt:lpstr>Wingdings</vt:lpstr>
      <vt:lpstr>YS Text</vt:lpstr>
      <vt:lpstr>Тема Office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Век осьмнадцатый: от Крымского ханства к Таврической области </vt:lpstr>
      <vt:lpstr>Презентация PowerPoint</vt:lpstr>
      <vt:lpstr>Презентация PowerPoint</vt:lpstr>
      <vt:lpstr>Презентация PowerPoint</vt:lpstr>
      <vt:lpstr>Исторические факты</vt:lpstr>
      <vt:lpstr>Презентация PowerPoint</vt:lpstr>
      <vt:lpstr>Презентация PowerPoint</vt:lpstr>
      <vt:lpstr>Исторические факты</vt:lpstr>
      <vt:lpstr>Презентация PowerPoint</vt:lpstr>
      <vt:lpstr>Исторические факты</vt:lpstr>
      <vt:lpstr>Презентация PowerPoint</vt:lpstr>
      <vt:lpstr>Презентация PowerPoint</vt:lpstr>
      <vt:lpstr>Исторические факты</vt:lpstr>
      <vt:lpstr>Презентация PowerPoint</vt:lpstr>
      <vt:lpstr>Презентация PowerPoint</vt:lpstr>
      <vt:lpstr>Крымский мост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КЕВ</dc:creator>
  <cp:lastModifiedBy>Данилова Ирина Анатольевна</cp:lastModifiedBy>
  <cp:revision>74</cp:revision>
  <dcterms:created xsi:type="dcterms:W3CDTF">2023-12-24T09:59:41Z</dcterms:created>
  <dcterms:modified xsi:type="dcterms:W3CDTF">2026-03-27T05:58:23Z</dcterms:modified>
</cp:coreProperties>
</file>