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9" r:id="rId11"/>
    <p:sldId id="264" r:id="rId12"/>
    <p:sldId id="265" r:id="rId13"/>
    <p:sldId id="270" r:id="rId14"/>
    <p:sldId id="266" r:id="rId15"/>
    <p:sldId id="271" r:id="rId16"/>
    <p:sldId id="267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DE0A2-AD48-47F3-8263-E846EDD08357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52A09-B76A-47AE-8C52-28C18BBD3DE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4.gif"/><Relationship Id="rId7" Type="http://schemas.openxmlformats.org/officeDocument/2006/relationships/image" Target="../media/image2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10" Type="http://schemas.openxmlformats.org/officeDocument/2006/relationships/image" Target="../media/image19.gif"/><Relationship Id="rId4" Type="http://schemas.openxmlformats.org/officeDocument/2006/relationships/image" Target="../media/image14.gif"/><Relationship Id="rId9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4.gif"/><Relationship Id="rId7" Type="http://schemas.openxmlformats.org/officeDocument/2006/relationships/image" Target="../media/image19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0.gif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350898">
            <a:off x="175019" y="658980"/>
            <a:ext cx="4572000" cy="5000660"/>
          </a:xfrm>
        </p:spPr>
        <p:txBody>
          <a:bodyPr>
            <a:normAutofit/>
          </a:bodyPr>
          <a:lstStyle/>
          <a:p>
            <a:r>
              <a:rPr lang="ru-RU" dirty="0" smtClean="0"/>
              <a:t>Мастер-класс «Разнообразие способов изготовления книжек-малышек»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42140">
            <a:off x="5010103" y="2322783"/>
            <a:ext cx="3571900" cy="17526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Подготовила: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воспитатель подготовительной группы «Радуга»,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Пивоварова Е. 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14744" y="5929330"/>
            <a:ext cx="19217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Санкт-Петербург, </a:t>
            </a:r>
          </a:p>
          <a:p>
            <a:pPr algn="ctr"/>
            <a:r>
              <a:rPr lang="ru-RU" dirty="0" smtClean="0"/>
              <a:t>2021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47850">
            <a:off x="424063" y="725351"/>
            <a:ext cx="393423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/>
              <a:t>Книга</a:t>
            </a:r>
            <a:r>
              <a:rPr lang="ru-RU" sz="2200" dirty="0"/>
              <a:t> – верный спутник малыша с первых месяцев жизни. </a:t>
            </a:r>
            <a:r>
              <a:rPr lang="ru-RU" sz="2200" dirty="0" err="1"/>
              <a:t>Книжки-шуршалки</a:t>
            </a:r>
            <a:r>
              <a:rPr lang="ru-RU" sz="2200" dirty="0"/>
              <a:t>, книжки с окошками, </a:t>
            </a:r>
            <a:r>
              <a:rPr lang="ru-RU" sz="2200" dirty="0" err="1"/>
              <a:t>книжки-панорамки</a:t>
            </a:r>
            <a:r>
              <a:rPr lang="ru-RU" sz="2200" dirty="0"/>
              <a:t> – выбор велик. Книги дают малышу новые знания, а красочные картинки развивают наблюдательность и воображение. </a:t>
            </a:r>
          </a:p>
        </p:txBody>
      </p:sp>
      <p:sp>
        <p:nvSpPr>
          <p:cNvPr id="3" name="Прямоугольник 2"/>
          <p:cNvSpPr/>
          <p:nvPr/>
        </p:nvSpPr>
        <p:spPr>
          <a:xfrm rot="281599">
            <a:off x="4875848" y="580228"/>
            <a:ext cx="387394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/>
              <a:t>Книжка-малышка </a:t>
            </a:r>
            <a:r>
              <a:rPr lang="ru-RU" sz="2000" dirty="0" smtClean="0"/>
              <a:t>своими руками – это бюджетная альтернатива покупной книге. К процессу изготовления такой поделки можно привлечь детей: попросить их наклеивать картинки, раскрашивать, помогать делать надписи. Совместная деятельность развивает творческое начало, </a:t>
            </a:r>
            <a:r>
              <a:rPr lang="ru-RU" sz="2000" dirty="0" err="1" smtClean="0"/>
              <a:t>креативность</a:t>
            </a:r>
            <a:r>
              <a:rPr lang="ru-RU" sz="2000" dirty="0" smtClean="0"/>
              <a:t>. Кроме того, это очень весело, интересно и увлекательно.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33662">
            <a:off x="494390" y="708501"/>
            <a:ext cx="379697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  <a:p>
            <a:pPr algn="just"/>
            <a:r>
              <a:rPr lang="ru-RU" b="1" dirty="0" smtClean="0"/>
              <a:t>Простота </a:t>
            </a:r>
            <a:r>
              <a:rPr lang="ru-RU" b="1" dirty="0"/>
              <a:t>изготовления</a:t>
            </a:r>
            <a:r>
              <a:rPr lang="ru-RU" dirty="0"/>
              <a:t>. </a:t>
            </a:r>
            <a:r>
              <a:rPr lang="ru-RU" dirty="0" smtClean="0"/>
              <a:t>Всегда </a:t>
            </a:r>
            <a:r>
              <a:rPr lang="ru-RU" dirty="0"/>
              <a:t>найдутся подручные материалы, которые можно пустить в ход: картинки из журналов, наклейки, цветная бумага, фетр…</a:t>
            </a:r>
          </a:p>
          <a:p>
            <a:pPr algn="just"/>
            <a:r>
              <a:rPr lang="ru-RU" b="1" dirty="0"/>
              <a:t>Компактность.</a:t>
            </a:r>
            <a:r>
              <a:rPr lang="ru-RU" dirty="0"/>
              <a:t> Маленькую книжечку можно взять с собой куда угодно: в поездку, на прогулку, и она не утомит непоседу, ведь ее прочтение займет совсем немного времени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 rot="243912">
            <a:off x="5000628" y="1928802"/>
            <a:ext cx="36433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Многофункциональность.</a:t>
            </a:r>
            <a:r>
              <a:rPr lang="ru-RU" dirty="0" smtClean="0"/>
              <a:t> Такая книжечка всесторонне развивает малыша, способствует развитию мышления, речи, фантазии, мелкой моторики, раскрывает творческий потенциал.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43174" y="0"/>
            <a:ext cx="3880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000" u="sng" dirty="0" smtClean="0"/>
              <a:t>Преимущества книжки-малышки: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53857">
            <a:off x="420920" y="419730"/>
            <a:ext cx="389288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/>
              <a:t>Тематика</a:t>
            </a:r>
            <a:r>
              <a:rPr lang="ru-RU" sz="2000" dirty="0"/>
              <a:t> книг может быть самой разной: </a:t>
            </a:r>
            <a:r>
              <a:rPr lang="ru-RU" sz="2000" i="1" dirty="0"/>
              <a:t>животные, мир природы, времена года, окружающие предметы (мой дом, одежда, игрушки), звукоподражания, простые слова, стихи, сказки. </a:t>
            </a:r>
            <a:r>
              <a:rPr lang="ru-RU" sz="2000" dirty="0"/>
              <a:t>Картинки можно нарисовать, найти в журналах, заранее подготовить и распечатать или же вклеить картинки, </a:t>
            </a:r>
            <a:r>
              <a:rPr lang="ru-RU" sz="2000" dirty="0" smtClean="0"/>
              <a:t>которые </a:t>
            </a:r>
            <a:r>
              <a:rPr lang="ru-RU" sz="2000" dirty="0"/>
              <a:t>нужно будет </a:t>
            </a:r>
            <a:r>
              <a:rPr lang="ru-RU" sz="2000" dirty="0" smtClean="0"/>
              <a:t>ребенку раскрасить </a:t>
            </a:r>
            <a:r>
              <a:rPr lang="ru-RU" sz="2000" dirty="0"/>
              <a:t>самостоятельно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 rot="216469">
            <a:off x="4882247" y="1403651"/>
            <a:ext cx="384358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При помощи такой книжечки дети могут учить буквы и цифры, геометрические фигуры, разучивать стихи, разгадывать загадки.</a:t>
            </a:r>
          </a:p>
          <a:p>
            <a:pPr algn="just"/>
            <a:r>
              <a:rPr lang="ru-RU" sz="2000" dirty="0" smtClean="0"/>
              <a:t>Книжки-малышки, сделанные своими руками, универсальны и подойдут детям разного возраста: от раннего до старшего дошкольного.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8926" y="0"/>
            <a:ext cx="3251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u="sng" dirty="0" smtClean="0"/>
              <a:t>Книжка-малышка из бумаги</a:t>
            </a:r>
            <a:endParaRPr lang="ru-RU" sz="2000" u="sng" dirty="0"/>
          </a:p>
        </p:txBody>
      </p:sp>
      <p:sp>
        <p:nvSpPr>
          <p:cNvPr id="3" name="TextBox 2"/>
          <p:cNvSpPr txBox="1"/>
          <p:nvPr/>
        </p:nvSpPr>
        <p:spPr>
          <a:xfrm rot="21348948">
            <a:off x="395858" y="553479"/>
            <a:ext cx="381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Для работы понадобятся: </a:t>
            </a:r>
            <a:r>
              <a:rPr lang="ru-RU" dirty="0" smtClean="0"/>
              <a:t>цветная бумага </a:t>
            </a:r>
            <a:r>
              <a:rPr lang="ru-RU" dirty="0"/>
              <a:t>А4, </a:t>
            </a:r>
            <a:r>
              <a:rPr lang="ru-RU" dirty="0" smtClean="0"/>
              <a:t>ножницы, </a:t>
            </a:r>
            <a:r>
              <a:rPr lang="ru-RU" dirty="0"/>
              <a:t>клей, цветные карандаши, фломастеры, ручки и мелки.</a:t>
            </a:r>
          </a:p>
        </p:txBody>
      </p:sp>
      <p:pic>
        <p:nvPicPr>
          <p:cNvPr id="4" name="Рисунок 3" descr="1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91793">
            <a:off x="2214546" y="3786190"/>
            <a:ext cx="476250" cy="1895475"/>
          </a:xfrm>
          <a:prstGeom prst="rect">
            <a:avLst/>
          </a:prstGeom>
        </p:spPr>
      </p:pic>
      <p:pic>
        <p:nvPicPr>
          <p:cNvPr id="5" name="Рисунок 4" descr="Без-имени-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1643050"/>
            <a:ext cx="2071702" cy="1905966"/>
          </a:xfrm>
          <a:prstGeom prst="rect">
            <a:avLst/>
          </a:prstGeom>
        </p:spPr>
      </p:pic>
      <p:pic>
        <p:nvPicPr>
          <p:cNvPr id="6" name="Рисунок 5" descr="1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2357430"/>
            <a:ext cx="1214446" cy="2930862"/>
          </a:xfrm>
          <a:prstGeom prst="rect">
            <a:avLst/>
          </a:prstGeom>
        </p:spPr>
      </p:pic>
      <p:pic>
        <p:nvPicPr>
          <p:cNvPr id="7" name="Рисунок 6" descr="1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51217">
            <a:off x="6858016" y="1571612"/>
            <a:ext cx="1688840" cy="2319340"/>
          </a:xfrm>
          <a:prstGeom prst="rect">
            <a:avLst/>
          </a:prstGeom>
        </p:spPr>
      </p:pic>
      <p:pic>
        <p:nvPicPr>
          <p:cNvPr id="10" name="Рисунок 9" descr="Без-имени-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197">
            <a:off x="5164001" y="897451"/>
            <a:ext cx="1428750" cy="3095625"/>
          </a:xfrm>
          <a:prstGeom prst="rect">
            <a:avLst/>
          </a:prstGeom>
        </p:spPr>
      </p:pic>
      <p:pic>
        <p:nvPicPr>
          <p:cNvPr id="11" name="Рисунок 10" descr="Без-имени-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91691">
            <a:off x="5353574" y="4414642"/>
            <a:ext cx="1839644" cy="1201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97522">
            <a:off x="447067" y="823390"/>
            <a:ext cx="391443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1. Лист А4 складываем пополам.</a:t>
            </a:r>
          </a:p>
          <a:p>
            <a:r>
              <a:rPr lang="ru-RU" sz="2000" dirty="0"/>
              <a:t>2. Складываем еще раз пополам.</a:t>
            </a:r>
          </a:p>
          <a:p>
            <a:r>
              <a:rPr lang="ru-RU" sz="2000" dirty="0"/>
              <a:t>3. Складываем еще раз пополам.</a:t>
            </a:r>
          </a:p>
          <a:p>
            <a:r>
              <a:rPr lang="ru-RU" sz="2000" dirty="0"/>
              <a:t>4. Разворачиваем 2 раза.</a:t>
            </a:r>
          </a:p>
          <a:p>
            <a:r>
              <a:rPr lang="ru-RU" sz="2000" dirty="0"/>
              <a:t>5. Разрезаем от сгиба до </a:t>
            </a:r>
            <a:r>
              <a:rPr lang="ru-RU" sz="2000" dirty="0" smtClean="0"/>
              <a:t>центра</a:t>
            </a:r>
            <a:r>
              <a:rPr lang="ru-RU" sz="2000" dirty="0"/>
              <a:t>.</a:t>
            </a:r>
          </a:p>
          <a:p>
            <a:r>
              <a:rPr lang="ru-RU" sz="2000" dirty="0"/>
              <a:t>6. Разворачиваем полностью.</a:t>
            </a:r>
          </a:p>
          <a:p>
            <a:r>
              <a:rPr lang="ru-RU" sz="2000" dirty="0"/>
              <a:t>7. Намазываем весь лист клеем.</a:t>
            </a:r>
          </a:p>
          <a:p>
            <a:r>
              <a:rPr lang="ru-RU" sz="2000" dirty="0"/>
              <a:t>8. Складываем таким образом, </a:t>
            </a:r>
            <a:r>
              <a:rPr lang="ru-RU" sz="2000" dirty="0" smtClean="0"/>
              <a:t>      чтобы </a:t>
            </a:r>
            <a:r>
              <a:rPr lang="ru-RU" sz="2000" dirty="0"/>
              <a:t>получилась книжечка из 4-х страниц</a:t>
            </a:r>
          </a:p>
        </p:txBody>
      </p:sp>
      <p:pic>
        <p:nvPicPr>
          <p:cNvPr id="3" name="Рисунок 2" descr="Skhema-izgotovleniya-mini-knigi-iz-bumagi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20754">
            <a:off x="4958319" y="761530"/>
            <a:ext cx="3801332" cy="32564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33333">
            <a:off x="5422871" y="946719"/>
            <a:ext cx="2700000" cy="1800000"/>
          </a:xfrm>
          <a:prstGeom prst="rect">
            <a:avLst/>
          </a:prstGeom>
        </p:spPr>
      </p:pic>
      <p:pic>
        <p:nvPicPr>
          <p:cNvPr id="3" name="Рисунок 2" descr="knizhka_svoimi_rukami_bolshaya_1_3117403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30960">
            <a:off x="1209666" y="948294"/>
            <a:ext cx="2400000" cy="1800000"/>
          </a:xfrm>
          <a:prstGeom prst="rect">
            <a:avLst/>
          </a:prstGeom>
        </p:spPr>
      </p:pic>
      <p:pic>
        <p:nvPicPr>
          <p:cNvPr id="5" name="Рисунок 4" descr="1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68187">
            <a:off x="1151329" y="3068503"/>
            <a:ext cx="2983426" cy="1800000"/>
          </a:xfrm>
          <a:prstGeom prst="rect">
            <a:avLst/>
          </a:prstGeom>
        </p:spPr>
      </p:pic>
      <p:pic>
        <p:nvPicPr>
          <p:cNvPr id="6" name="Рисунок 5" descr="malenki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9006">
            <a:off x="5202619" y="3230062"/>
            <a:ext cx="2400000" cy="18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71802" y="0"/>
            <a:ext cx="33641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u="sng" dirty="0" smtClean="0"/>
              <a:t>Книжка-малышка на кольцах</a:t>
            </a:r>
            <a:endParaRPr lang="ru-RU" sz="2000" u="sng" dirty="0"/>
          </a:p>
        </p:txBody>
      </p:sp>
      <p:sp>
        <p:nvSpPr>
          <p:cNvPr id="7" name="Прямоугольник 6"/>
          <p:cNvSpPr/>
          <p:nvPr/>
        </p:nvSpPr>
        <p:spPr>
          <a:xfrm rot="21326160">
            <a:off x="327247" y="583024"/>
            <a:ext cx="39290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Для работы понадобятся: </a:t>
            </a:r>
            <a:r>
              <a:rPr lang="ru-RU" dirty="0" smtClean="0"/>
              <a:t>цветной картон, ножницы, дырокол, кольца, клей, </a:t>
            </a:r>
            <a:r>
              <a:rPr lang="ru-RU" dirty="0" err="1" smtClean="0"/>
              <a:t>степлер</a:t>
            </a:r>
            <a:r>
              <a:rPr lang="ru-RU" dirty="0" smtClean="0"/>
              <a:t>, цветная ткань, всевозможные наполнители и скотч.</a:t>
            </a:r>
            <a:endParaRPr lang="ru-RU" dirty="0"/>
          </a:p>
        </p:txBody>
      </p:sp>
      <p:pic>
        <p:nvPicPr>
          <p:cNvPr id="4" name="Рисунок 3" descr="1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785926"/>
            <a:ext cx="1795726" cy="1747840"/>
          </a:xfrm>
          <a:prstGeom prst="rect">
            <a:avLst/>
          </a:prstGeom>
        </p:spPr>
      </p:pic>
      <p:pic>
        <p:nvPicPr>
          <p:cNvPr id="5" name="Рисунок 4" descr="1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37563">
            <a:off x="579059" y="1959007"/>
            <a:ext cx="872513" cy="2105665"/>
          </a:xfrm>
          <a:prstGeom prst="rect">
            <a:avLst/>
          </a:prstGeom>
        </p:spPr>
      </p:pic>
      <p:pic>
        <p:nvPicPr>
          <p:cNvPr id="6" name="Рисунок 5" descr="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4929198"/>
            <a:ext cx="1428750" cy="838200"/>
          </a:xfrm>
          <a:prstGeom prst="rect">
            <a:avLst/>
          </a:prstGeom>
        </p:spPr>
      </p:pic>
      <p:pic>
        <p:nvPicPr>
          <p:cNvPr id="8" name="Рисунок 7" descr="2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4000504"/>
            <a:ext cx="1428750" cy="1304925"/>
          </a:xfrm>
          <a:prstGeom prst="rect">
            <a:avLst/>
          </a:prstGeom>
        </p:spPr>
      </p:pic>
      <p:pic>
        <p:nvPicPr>
          <p:cNvPr id="9" name="Рисунок 8" descr="Без-имени-2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4714884"/>
            <a:ext cx="1428750" cy="1114425"/>
          </a:xfrm>
          <a:prstGeom prst="rect">
            <a:avLst/>
          </a:prstGeom>
        </p:spPr>
      </p:pic>
      <p:pic>
        <p:nvPicPr>
          <p:cNvPr id="10" name="Рисунок 9" descr="1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39399">
            <a:off x="3571522" y="1801239"/>
            <a:ext cx="476250" cy="1895475"/>
          </a:xfrm>
          <a:prstGeom prst="rect">
            <a:avLst/>
          </a:prstGeom>
        </p:spPr>
      </p:pic>
      <p:pic>
        <p:nvPicPr>
          <p:cNvPr id="11" name="Рисунок 10" descr="10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88014">
            <a:off x="5649769" y="763713"/>
            <a:ext cx="2970000" cy="1980000"/>
          </a:xfrm>
          <a:prstGeom prst="rect">
            <a:avLst/>
          </a:prstGeom>
        </p:spPr>
      </p:pic>
      <p:pic>
        <p:nvPicPr>
          <p:cNvPr id="12" name="Рисунок 11" descr="17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65357">
            <a:off x="5001602" y="2884899"/>
            <a:ext cx="2640000" cy="1980000"/>
          </a:xfrm>
          <a:prstGeom prst="rect">
            <a:avLst/>
          </a:prstGeom>
        </p:spPr>
      </p:pic>
      <p:pic>
        <p:nvPicPr>
          <p:cNvPr id="13" name="Рисунок 12" descr="Без-имени-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71604" y="3643314"/>
            <a:ext cx="1428750" cy="962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83269">
            <a:off x="391370" y="549083"/>
            <a:ext cx="393419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Складываем лист картона пополам, склеиваем и дыроколом делаем посередине отверстия для сшивки – это будут  страницы книжки. В дальнейшем можно будет собрать их на разъемные кольца. Так книжку-малышку будет удобно хранить, ничего не потеряется, но ребенок сможет изучать каждый лист по отдельности.</a:t>
            </a:r>
          </a:p>
        </p:txBody>
      </p:sp>
      <p:sp>
        <p:nvSpPr>
          <p:cNvPr id="3" name="Прямоугольник 2"/>
          <p:cNvSpPr/>
          <p:nvPr/>
        </p:nvSpPr>
        <p:spPr>
          <a:xfrm rot="237789">
            <a:off x="4927642" y="707740"/>
            <a:ext cx="386817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На двухсторонний скотч приклеиваем пупырчатую пленку, кружево, гофрированную бумагу или какой-то другой материал с необычной фактурой. Можно использовать кисточки, бахрому, мелкие вязаные игрушки и украшения, воздушные шарики, ленты, помпоны, перья – все, что найдется!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52803">
            <a:off x="5694821" y="2516994"/>
            <a:ext cx="2685088" cy="1620000"/>
          </a:xfrm>
          <a:prstGeom prst="rect">
            <a:avLst/>
          </a:prstGeom>
        </p:spPr>
      </p:pic>
      <p:pic>
        <p:nvPicPr>
          <p:cNvPr id="3" name="Рисунок 2" descr="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3129">
            <a:off x="4996759" y="4082613"/>
            <a:ext cx="1936255" cy="1620000"/>
          </a:xfrm>
          <a:prstGeom prst="rect">
            <a:avLst/>
          </a:prstGeom>
        </p:spPr>
      </p:pic>
      <p:pic>
        <p:nvPicPr>
          <p:cNvPr id="6" name="Рисунок 5" descr="e947b85ba6a9f4b2ac6c478ed453e7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89794">
            <a:off x="5136466" y="730175"/>
            <a:ext cx="2140969" cy="1620000"/>
          </a:xfrm>
          <a:prstGeom prst="rect">
            <a:avLst/>
          </a:prstGeom>
        </p:spPr>
      </p:pic>
      <p:pic>
        <p:nvPicPr>
          <p:cNvPr id="7" name="Рисунок 6" descr="fullsiz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46269">
            <a:off x="1985647" y="4076206"/>
            <a:ext cx="2113045" cy="1620000"/>
          </a:xfrm>
          <a:prstGeom prst="rect">
            <a:avLst/>
          </a:prstGeom>
        </p:spPr>
      </p:pic>
      <p:pic>
        <p:nvPicPr>
          <p:cNvPr id="8" name="Рисунок 7" descr="knizhka-malyshka-svoimi-rukami-585-250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338697">
            <a:off x="641634" y="2434480"/>
            <a:ext cx="2429999" cy="1620000"/>
          </a:xfrm>
          <a:prstGeom prst="rect">
            <a:avLst/>
          </a:prstGeom>
        </p:spPr>
      </p:pic>
      <p:pic>
        <p:nvPicPr>
          <p:cNvPr id="9" name="Рисунок 8" descr="Без-имени-2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32603">
            <a:off x="1845810" y="647381"/>
            <a:ext cx="2016596" cy="162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43240" y="0"/>
            <a:ext cx="3093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u="sng" dirty="0" smtClean="0"/>
              <a:t>Книжка-малышка из ткани</a:t>
            </a:r>
            <a:endParaRPr lang="ru-RU" sz="2000" u="sng" dirty="0"/>
          </a:p>
        </p:txBody>
      </p:sp>
      <p:sp>
        <p:nvSpPr>
          <p:cNvPr id="3" name="Прямоугольник 2"/>
          <p:cNvSpPr/>
          <p:nvPr/>
        </p:nvSpPr>
        <p:spPr>
          <a:xfrm rot="21355806">
            <a:off x="385940" y="600296"/>
            <a:ext cx="38601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Для работы понадобятся: </a:t>
            </a:r>
            <a:r>
              <a:rPr lang="ru-RU" dirty="0" smtClean="0"/>
              <a:t>разноцветная ткань, ленты, кружева, фетр, крупные фактурные детали, нитки и иголки.</a:t>
            </a:r>
            <a:endParaRPr lang="ru-RU" dirty="0"/>
          </a:p>
        </p:txBody>
      </p:sp>
      <p:pic>
        <p:nvPicPr>
          <p:cNvPr id="5" name="Рисунок 4" descr="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50572">
            <a:off x="790267" y="1949069"/>
            <a:ext cx="2430001" cy="1620000"/>
          </a:xfrm>
          <a:prstGeom prst="rect">
            <a:avLst/>
          </a:prstGeom>
        </p:spPr>
      </p:pic>
      <p:pic>
        <p:nvPicPr>
          <p:cNvPr id="6" name="Рисунок 5" descr="2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4781">
            <a:off x="5623140" y="2390389"/>
            <a:ext cx="2430001" cy="1620000"/>
          </a:xfrm>
          <a:prstGeom prst="rect">
            <a:avLst/>
          </a:prstGeom>
        </p:spPr>
      </p:pic>
      <p:pic>
        <p:nvPicPr>
          <p:cNvPr id="7" name="Рисунок 6" descr="depositphotos_100903168-stock-photo-sewing-background-cotton-fabrics-spool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77774">
            <a:off x="6286742" y="684218"/>
            <a:ext cx="2442207" cy="1620000"/>
          </a:xfrm>
          <a:prstGeom prst="rect">
            <a:avLst/>
          </a:prstGeom>
        </p:spPr>
      </p:pic>
      <p:pic>
        <p:nvPicPr>
          <p:cNvPr id="8" name="Рисунок 7" descr="fabric-flower-garland-supplie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74209">
            <a:off x="4976322" y="4074762"/>
            <a:ext cx="1928571" cy="1620000"/>
          </a:xfrm>
          <a:prstGeom prst="rect">
            <a:avLst/>
          </a:prstGeom>
        </p:spPr>
      </p:pic>
      <p:pic>
        <p:nvPicPr>
          <p:cNvPr id="4" name="Рисунок 3" descr="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276608">
            <a:off x="2071544" y="3718635"/>
            <a:ext cx="2160000" cy="162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30021">
            <a:off x="416152" y="647203"/>
            <a:ext cx="388820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/>
              <a:t>Вырезаем несколько отрезов разноцветной ткани 20х40 см (либо того размера, какими будут  страницы). Украшаем их буквами или деталями из фетра, фигурками на липучках, молниями, кнопками, мехом, перьями, кисточками, шнурками, бахромой и вязаными игрушками. </a:t>
            </a:r>
          </a:p>
        </p:txBody>
      </p:sp>
      <p:sp>
        <p:nvSpPr>
          <p:cNvPr id="4" name="Прямоугольник 3"/>
          <p:cNvSpPr/>
          <p:nvPr/>
        </p:nvSpPr>
        <p:spPr>
          <a:xfrm rot="269249">
            <a:off x="4928499" y="573715"/>
            <a:ext cx="38576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Чтобы соединить страницы, складываем две из них лицом к лицу, прошиваем по периметру и оставляем только небольшое отверстие с одной стороны. Через него аккуратно выворачиваем заготовку и вкладываем внутрь отрез тонкого </a:t>
            </a:r>
            <a:r>
              <a:rPr lang="ru-RU" sz="2000" dirty="0" err="1" smtClean="0"/>
              <a:t>синтепона</a:t>
            </a:r>
            <a:r>
              <a:rPr lang="ru-RU" sz="2000" dirty="0" smtClean="0"/>
              <a:t> для объема, а потом зашиваем отверстие. Это будет обложка, первая и последняя страницы соответственно.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62888">
            <a:off x="390353" y="558330"/>
            <a:ext cx="387398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Все внутренние страницы   складываем пополам, сшиваем, выворачиваем и  так же наполняем </a:t>
            </a:r>
            <a:r>
              <a:rPr lang="ru-RU" sz="2000" dirty="0" err="1" smtClean="0"/>
              <a:t>синтепоном</a:t>
            </a:r>
            <a:r>
              <a:rPr lang="ru-RU" sz="2000" dirty="0" smtClean="0"/>
              <a:t>. Внутренние страницы просто вшиваем внутрь крупными стежками или прикрепляем на ленту. Делаем на обложке завязки или застежки, чтобы ребенку было интереснее.</a:t>
            </a:r>
            <a:endParaRPr lang="ru-RU" sz="2000" dirty="0"/>
          </a:p>
        </p:txBody>
      </p:sp>
      <p:pic>
        <p:nvPicPr>
          <p:cNvPr id="3" name="Рисунок 2" descr="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6792">
            <a:off x="5109883" y="4118181"/>
            <a:ext cx="1741939" cy="1440000"/>
          </a:xfrm>
          <a:prstGeom prst="rect">
            <a:avLst/>
          </a:prstGeom>
        </p:spPr>
      </p:pic>
      <p:pic>
        <p:nvPicPr>
          <p:cNvPr id="4" name="Рисунок 3" descr="1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0776">
            <a:off x="1763908" y="3945911"/>
            <a:ext cx="2592000" cy="1512000"/>
          </a:xfrm>
          <a:prstGeom prst="rect">
            <a:avLst/>
          </a:prstGeom>
        </p:spPr>
      </p:pic>
      <p:pic>
        <p:nvPicPr>
          <p:cNvPr id="7" name="Рисунок 6" descr="ffyvkoeshl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46451">
            <a:off x="6621303" y="2854856"/>
            <a:ext cx="1972602" cy="1440000"/>
          </a:xfrm>
          <a:prstGeom prst="rect">
            <a:avLst/>
          </a:prstGeom>
        </p:spPr>
      </p:pic>
      <p:pic>
        <p:nvPicPr>
          <p:cNvPr id="6" name="Рисунок 5" descr="cb1606d5ed2962b43d9ead9e4428c32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6461">
            <a:off x="4997329" y="1656565"/>
            <a:ext cx="1920000" cy="1440000"/>
          </a:xfrm>
          <a:prstGeom prst="rect">
            <a:avLst/>
          </a:prstGeom>
        </p:spPr>
      </p:pic>
      <p:pic>
        <p:nvPicPr>
          <p:cNvPr id="8" name="Рисунок 7" descr="razvivayushchie-knizhki-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90156">
            <a:off x="6767782" y="723521"/>
            <a:ext cx="1968473" cy="13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1736" y="0"/>
            <a:ext cx="43641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u="sng" dirty="0" smtClean="0"/>
              <a:t>Книжка-малышка из старых журналов</a:t>
            </a:r>
            <a:endParaRPr lang="ru-RU" sz="2000" u="sng" dirty="0"/>
          </a:p>
        </p:txBody>
      </p:sp>
      <p:sp>
        <p:nvSpPr>
          <p:cNvPr id="4" name="Прямоугольник 3"/>
          <p:cNvSpPr/>
          <p:nvPr/>
        </p:nvSpPr>
        <p:spPr>
          <a:xfrm rot="21330143">
            <a:off x="495681" y="571573"/>
            <a:ext cx="377082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Это очень простая и интересная идея книжки-малышки, которую можно воплотить в жизнь вместе с ребенком. Дети могут  самостоятельно выбирать тему, вырезать картинки и размещать их на страницах. Такую книгу весело не только читать, но и делать, а потом – меняться с друзьями!</a:t>
            </a:r>
            <a:endParaRPr lang="ru-RU" sz="2000" dirty="0"/>
          </a:p>
        </p:txBody>
      </p:sp>
      <p:pic>
        <p:nvPicPr>
          <p:cNvPr id="5" name="Рисунок 4" descr="1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46389">
            <a:off x="5842196" y="1453994"/>
            <a:ext cx="2760000" cy="1656000"/>
          </a:xfrm>
          <a:prstGeom prst="rect">
            <a:avLst/>
          </a:prstGeom>
        </p:spPr>
      </p:pic>
      <p:pic>
        <p:nvPicPr>
          <p:cNvPr id="6" name="Рисунок 5" descr="2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19894">
            <a:off x="4927111" y="3195156"/>
            <a:ext cx="2730337" cy="1620000"/>
          </a:xfrm>
          <a:prstGeom prst="rect">
            <a:avLst/>
          </a:prstGeom>
        </p:spPr>
      </p:pic>
      <p:pic>
        <p:nvPicPr>
          <p:cNvPr id="7" name="Рисунок 6" descr="2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70838">
            <a:off x="1765737" y="3793885"/>
            <a:ext cx="2430000" cy="162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13527">
            <a:off x="400466" y="585969"/>
            <a:ext cx="38312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Для работы понадобятся:</a:t>
            </a:r>
            <a:r>
              <a:rPr lang="ru-RU" dirty="0" smtClean="0"/>
              <a:t> старые разноцветные книги и журналы, ножницы, бумага, клей, карандаши, нитка и иголка, скотч.</a:t>
            </a:r>
            <a:endParaRPr lang="ru-RU" dirty="0"/>
          </a:p>
        </p:txBody>
      </p:sp>
      <p:pic>
        <p:nvPicPr>
          <p:cNvPr id="3" name="Рисунок 2" descr="CgAAAgLWfOA-192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81873">
            <a:off x="862116" y="1929707"/>
            <a:ext cx="3195265" cy="1800000"/>
          </a:xfrm>
          <a:prstGeom prst="rect">
            <a:avLst/>
          </a:prstGeom>
        </p:spPr>
      </p:pic>
      <p:pic>
        <p:nvPicPr>
          <p:cNvPr id="4" name="Рисунок 3" descr="1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816189">
            <a:off x="2471717" y="2954363"/>
            <a:ext cx="1070898" cy="2584434"/>
          </a:xfrm>
          <a:prstGeom prst="rect">
            <a:avLst/>
          </a:prstGeom>
        </p:spPr>
      </p:pic>
      <p:pic>
        <p:nvPicPr>
          <p:cNvPr id="5" name="Рисунок 4" descr="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127014">
            <a:off x="2873711" y="4397679"/>
            <a:ext cx="476250" cy="1895475"/>
          </a:xfrm>
          <a:prstGeom prst="rect">
            <a:avLst/>
          </a:prstGeom>
        </p:spPr>
      </p:pic>
      <p:pic>
        <p:nvPicPr>
          <p:cNvPr id="6" name="Рисунок 5" descr="2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628460">
            <a:off x="5273143" y="2729634"/>
            <a:ext cx="1118061" cy="1162783"/>
          </a:xfrm>
          <a:prstGeom prst="rect">
            <a:avLst/>
          </a:prstGeom>
        </p:spPr>
      </p:pic>
      <p:pic>
        <p:nvPicPr>
          <p:cNvPr id="7" name="Рисунок 6" descr="Без-имени-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618447">
            <a:off x="5634484" y="3824514"/>
            <a:ext cx="1034196" cy="2240759"/>
          </a:xfrm>
          <a:prstGeom prst="rect">
            <a:avLst/>
          </a:prstGeom>
        </p:spPr>
      </p:pic>
      <p:pic>
        <p:nvPicPr>
          <p:cNvPr id="9" name="Рисунок 8" descr="Без-имени-3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9454" y="2928934"/>
            <a:ext cx="1428750" cy="962025"/>
          </a:xfrm>
          <a:prstGeom prst="rect">
            <a:avLst/>
          </a:prstGeom>
        </p:spPr>
      </p:pic>
      <p:pic>
        <p:nvPicPr>
          <p:cNvPr id="11" name="Рисунок 10" descr="knizhka-malyshka-svoimi-rukami_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66095">
            <a:off x="5351205" y="906274"/>
            <a:ext cx="3185844" cy="18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323368">
            <a:off x="419247" y="578306"/>
            <a:ext cx="386477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/>
              <a:t>Определитесь с размерами будущей книжки-малышки, количеством страниц и темой – например, это могут быть животные и растения. Разделите вырезанные иллюстрации на группы: дикие животные, домашние животные, рыбы, птицы и так далее.</a:t>
            </a:r>
          </a:p>
        </p:txBody>
      </p:sp>
      <p:sp>
        <p:nvSpPr>
          <p:cNvPr id="4" name="Прямоугольник 3"/>
          <p:cNvSpPr/>
          <p:nvPr/>
        </p:nvSpPr>
        <p:spPr>
          <a:xfrm rot="259597">
            <a:off x="4853221" y="571799"/>
            <a:ext cx="394033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/>
              <a:t>Для обложки возьмите плотные листы картона, страницы сделайте из бумаги и прошейте их толстой крепкой ниткой. Внутри можно оставить вкладыши из целых журнальных страниц с познавательной информацией. Так дети смогут больше узнать о тех животных, которых до этого вырезали и клеили.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knizhka-malyshka-svoimi-rukami-585-2507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69498">
            <a:off x="645919" y="1682690"/>
            <a:ext cx="3510000" cy="2340000"/>
          </a:xfrm>
          <a:prstGeom prst="rect">
            <a:avLst/>
          </a:prstGeom>
        </p:spPr>
      </p:pic>
      <p:pic>
        <p:nvPicPr>
          <p:cNvPr id="4" name="Рисунок 3" descr="detsad-292953-145806146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77399">
            <a:off x="5776783" y="655898"/>
            <a:ext cx="2160000" cy="1620000"/>
          </a:xfrm>
          <a:prstGeom prst="rect">
            <a:avLst/>
          </a:prstGeom>
        </p:spPr>
      </p:pic>
      <p:pic>
        <p:nvPicPr>
          <p:cNvPr id="5" name="Рисунок 4" descr="Без-имени-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4415">
            <a:off x="5212899" y="2357729"/>
            <a:ext cx="3115389" cy="1620000"/>
          </a:xfrm>
          <a:prstGeom prst="rect">
            <a:avLst/>
          </a:prstGeom>
        </p:spPr>
      </p:pic>
      <p:pic>
        <p:nvPicPr>
          <p:cNvPr id="6" name="Рисунок 5" descr="2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61113">
            <a:off x="4987203" y="4017565"/>
            <a:ext cx="2394088" cy="162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1443575">
            <a:off x="724527" y="2790019"/>
            <a:ext cx="33271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Творческих успехов!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 rot="160362">
            <a:off x="4947464" y="2870759"/>
            <a:ext cx="3677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Спасибо за внимание!</a:t>
            </a:r>
            <a:endParaRPr lang="ru-RU" sz="2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631</Words>
  <Application>Microsoft Office PowerPoint</Application>
  <PresentationFormat>Экран (4:3)</PresentationFormat>
  <Paragraphs>42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Мастер-класс «Разнообразие способов изготовления книжек-малышек»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«Разнообразие способов изготовления книжек-малышек»</dc:title>
  <dc:creator>Елена</dc:creator>
  <cp:lastModifiedBy>Елена</cp:lastModifiedBy>
  <cp:revision>53</cp:revision>
  <dcterms:created xsi:type="dcterms:W3CDTF">2021-06-11T11:11:05Z</dcterms:created>
  <dcterms:modified xsi:type="dcterms:W3CDTF">2021-06-21T15:48:05Z</dcterms:modified>
</cp:coreProperties>
</file>