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sldIdLst>
    <p:sldId id="256" r:id="rId2"/>
    <p:sldId id="271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70" r:id="rId13"/>
    <p:sldId id="269" r:id="rId14"/>
    <p:sldId id="267" r:id="rId15"/>
    <p:sldId id="268" r:id="rId16"/>
    <p:sldId id="26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236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8982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932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020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372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028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4144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1756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775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91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0590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4725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2988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249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2561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07017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0833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24264-87E6-473B-B5BC-F4CB25F85E75}" type="datetimeFigureOut">
              <a:rPr lang="ru-RU" smtClean="0"/>
              <a:t>28.06.2021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71B9B-51E8-4FAC-A7DF-269FE83BD72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083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  <p:sldLayoutId id="2147483868" r:id="rId14"/>
    <p:sldLayoutId id="2147483869" r:id="rId15"/>
    <p:sldLayoutId id="2147483870" r:id="rId16"/>
    <p:sldLayoutId id="21474838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069" y="463051"/>
            <a:ext cx="11778018" cy="682387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СПб </a:t>
            </a: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ГБПОУ  «Акушерский колледж»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8676" y="5172501"/>
            <a:ext cx="8611736" cy="504967"/>
          </a:xfrm>
        </p:spPr>
        <p:txBody>
          <a:bodyPr>
            <a:noAutofit/>
          </a:bodyPr>
          <a:lstStyle/>
          <a:p>
            <a:pPr algn="ctr"/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Савельева Вера Вячеславовна, 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 algn="ctr"/>
            <a:r>
              <a:rPr lang="ru-RU" alt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Барагина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Фёдоровна, преподаватель</a:t>
            </a:r>
          </a:p>
          <a:p>
            <a:pPr algn="ctr"/>
            <a:r>
              <a:rPr lang="ru-RU" alt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Лутошкина</a:t>
            </a:r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Алексеевна, преподаватель</a:t>
            </a:r>
          </a:p>
          <a:p>
            <a:pPr algn="ctr"/>
            <a:endParaRPr lang="ru-RU" alt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470245" y="132276"/>
            <a:ext cx="7006595" cy="55011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1194" y="1810648"/>
            <a:ext cx="119008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 ПРОБЫ </a:t>
            </a:r>
          </a:p>
          <a:p>
            <a:pPr algn="ctr"/>
            <a:r>
              <a:rPr lang="ru-RU" altLang="ru-RU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СРЕДСТВО РАСШИРЕНИЯ ОБРАЗОВАТЕЛЬНЫХ ВОЗМОЖНОСТЕЙ ШКОЛЬНИКОВ И МОЛОДЁЖИ</a:t>
            </a:r>
            <a:endParaRPr lang="ru-RU" sz="35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60310" y="3698543"/>
            <a:ext cx="9130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Международная научно-практическая конференция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«Среднее профессиональное образование: практика и управление - 2020»</a:t>
            </a:r>
            <a:r>
              <a:rPr lang="ru-RU" alt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540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3" y="1842449"/>
            <a:ext cx="10158934" cy="3753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Профориентация обучающихся – приоритетная государственная задача, закрепленная в национальном проекте «Образование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профориентации и построения молодым человеком своего профессионального пути связаны не только с его успешной самореализацией, но и с его вкладом в экономическое развитие субъекта Российской Федерации, страны в целом.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проблемы: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228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9116" y="1580748"/>
            <a:ext cx="6428096" cy="15309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профориентационной деятельности, СПБ </a:t>
            </a:r>
            <a:r>
              <a:rPr lang="ru-RU" alt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ГБПОУ  «Акушерский колледж» 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2019 года </a:t>
            </a:r>
            <a:b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 проведение дня  открытых дверей с применением профессиональных проб для школьников и молодежи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sun9-11.userapi.com/impf/aWiWRVfya0kFQ1QnFtMAlHpyz3XAQEUx-u9Q_w/k5QrG2rpxXc.jpg?size=1066x1066&amp;quality=96&amp;proxy=1&amp;sign=30599403f49d7ebecfe5b4c4815c047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67509" y="1580748"/>
            <a:ext cx="3541712" cy="35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20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71728" y="117693"/>
            <a:ext cx="505616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мире существует огромное количество профессий и с развитием общества постоянно появляются новые. Найти подходящую для себя –  нелёгкая задача, подчас требующая умения разобраться в себе: знать свои слабые и сильные стороны, адекватно оценивать физические и умственные возможности, быть готовым постоянно учиться и усваивать большие объемы знаний.</a:t>
            </a:r>
          </a:p>
          <a:p>
            <a:pPr algn="just"/>
            <a:r>
              <a:rPr lang="ru-RU" sz="2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успешен в своей карьере тот человек, который с радостью ходит на работу как на праздник, а это возможно только при грамотно проведённой профориентационной работе.</a:t>
            </a:r>
            <a:endParaRPr lang="ru-RU" sz="24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img11.postila.ru/data/38/a7/86/bc/38a786bc3843e35159b0d8446f6f3036e6d4d3203554f506b43822a1c27eb1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458" y="2183643"/>
            <a:ext cx="4297656" cy="297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95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3962" y="1060912"/>
            <a:ext cx="9758150" cy="658707"/>
          </a:xfrm>
        </p:spPr>
        <p:txBody>
          <a:bodyPr>
            <a:noAutofit/>
          </a:bodyPr>
          <a:lstStyle/>
          <a:p>
            <a:pPr lvl="0" algn="ctr"/>
            <a:r>
              <a:rPr lang="ru-RU" altLang="ru-RU" sz="4000" b="1" u="sng" cap="none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 причины выбора профессии</a:t>
            </a:r>
            <a:r>
              <a:rPr lang="ru-RU" altLang="ru-RU" sz="4000" cap="none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000" cap="none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459" y="2101754"/>
            <a:ext cx="11641541" cy="1364776"/>
          </a:xfrm>
        </p:spPr>
        <p:txBody>
          <a:bodyPr>
            <a:no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altLang="ru-RU" sz="3200" cap="none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Мнение </a:t>
            </a:r>
            <a:r>
              <a:rPr lang="ru-RU" altLang="ru-RU" sz="3200" cap="none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окружающих о профессии и её </a:t>
            </a:r>
            <a:r>
              <a:rPr lang="ru-RU" altLang="ru-RU" sz="3200" cap="none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престижности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altLang="ru-RU" sz="3200" cap="none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 родителей </a:t>
            </a:r>
            <a:endParaRPr lang="ru-RU" altLang="ru-RU" sz="3200" cap="none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ru-RU" altLang="ru-RU" sz="3200" cap="none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заработной </a:t>
            </a:r>
            <a:r>
              <a:rPr lang="ru-RU" altLang="ru-RU" sz="3200" cap="none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платы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altLang="ru-RU" sz="3200" cap="none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обучения </a:t>
            </a:r>
            <a:endParaRPr lang="ru-RU" altLang="ru-RU" sz="3200" cap="none" dirty="0">
              <a:solidFill>
                <a:srgbClr val="4DB2E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altLang="ru-RU" sz="2800" cap="none" dirty="0">
              <a:solidFill>
                <a:srgbClr val="222222"/>
              </a:solidFill>
              <a:latin typeface="Verdana" panose="020B0604030504040204" pitchFamily="34" charset="0"/>
            </a:endParaRPr>
          </a:p>
          <a:p>
            <a:pPr algn="ctr"/>
            <a:r>
              <a:rPr lang="ru-RU" altLang="ru-RU" sz="2800" cap="none" dirty="0">
                <a:solidFill>
                  <a:srgbClr val="222222"/>
                </a:solidFill>
                <a:latin typeface="Verdana" panose="020B0604030504040204" pitchFamily="34" charset="0"/>
              </a:rPr>
              <a:t> </a:t>
            </a: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40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375" y="4954138"/>
            <a:ext cx="11641541" cy="1364776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6746" y="479415"/>
            <a:ext cx="1054517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0" u="sng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Внутренние причины выбора профессии:</a:t>
            </a:r>
          </a:p>
          <a:p>
            <a:endParaRPr lang="ru-RU" sz="2800" b="0" i="0" u="sng" dirty="0" smtClean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Интерес</a:t>
            </a:r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наличие интереса может компенсировать недостатки в других областях, таких как: склонности, таланты, знания и тому подобных.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Физические возможности</a:t>
            </a:r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исключения, конечно же, бывают, но они редки и больше подтверждают правило.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Наличие склонностей, талантов, способностей.</a:t>
            </a:r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2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Возможность самореализации</a:t>
            </a:r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естественное желание быть мастером своего дела, расти и развиваться как профессионал.</a:t>
            </a:r>
          </a:p>
        </p:txBody>
      </p:sp>
    </p:spTree>
    <p:extLst>
      <p:ext uri="{BB962C8B-B14F-4D97-AF65-F5344CB8AC3E}">
        <p14:creationId xmlns:p14="http://schemas.microsoft.com/office/powerpoint/2010/main" val="379397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375" y="4954138"/>
            <a:ext cx="11641541" cy="1364776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fsd.multiurok.ru/html/2017/03/06/s_58bd02b777212/img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564" y="735275"/>
            <a:ext cx="7299276" cy="547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51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3581" y="1883389"/>
            <a:ext cx="6100549" cy="3142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cap="none" dirty="0" smtClean="0"/>
              <a:t>Цель профессиональной пробы – </a:t>
            </a:r>
            <a:br>
              <a:rPr lang="ru-RU" sz="3000" cap="none" dirty="0" smtClean="0"/>
            </a:br>
            <a:r>
              <a:rPr lang="ru-RU" sz="3000" cap="none" dirty="0" smtClean="0"/>
              <a:t>актуализация процесса профессионального самоопределения учащихся , формирование мотивов выбора профессии. </a:t>
            </a:r>
            <a:br>
              <a:rPr lang="ru-RU" sz="3000" cap="none" dirty="0" smtClean="0"/>
            </a:br>
            <a:r>
              <a:rPr lang="ru-RU" sz="3000" cap="none" dirty="0" smtClean="0"/>
              <a:t/>
            </a:r>
            <a:br>
              <a:rPr lang="ru-RU" sz="3000" cap="none" dirty="0" smtClean="0"/>
            </a:br>
            <a:r>
              <a:rPr lang="ru-RU" sz="3000" cap="none" dirty="0" smtClean="0"/>
              <a:t>Формирование будущего мотивированного студенчества.</a:t>
            </a:r>
            <a:endParaRPr lang="ru-RU" sz="3000" cap="none" dirty="0"/>
          </a:p>
        </p:txBody>
      </p:sp>
      <p:pic>
        <p:nvPicPr>
          <p:cNvPr id="3074" name="Picture 2" descr="https://avatars.mds.yandex.net/get-altay/2022045/2a0000016c46b18ce5eee102e9f345661d6d/X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764" y="1883389"/>
            <a:ext cx="4662752" cy="314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29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375" y="4954138"/>
            <a:ext cx="11641541" cy="1364776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10734" y="1225689"/>
            <a:ext cx="4572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Задачи профессиональных проб: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ознакомление с особенностями профессий непосредственно в кабинетах доклинической практике;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получение теоретическо-практической информации о специфике работы;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ознакомление с типичными для данной профессии видами деятельности и социальными аспектами будущего трудоустройства (освоение практических приёмов и операций);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/>
              <a:t>ознакомление с личностными и профессиональными требованиями, необходимыми для успешной работы по выбранной профессии.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610" y="1992574"/>
            <a:ext cx="5492894" cy="32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67961"/>
          </a:xfrm>
        </p:spPr>
        <p:txBody>
          <a:bodyPr>
            <a:normAutofit/>
          </a:bodyPr>
          <a:lstStyle/>
          <a:p>
            <a:r>
              <a:rPr lang="ru-RU" dirty="0" smtClean="0"/>
              <a:t>Достоинства данного формата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/>
        </p:nvSpPr>
        <p:spPr bwMode="auto">
          <a:xfrm>
            <a:off x="1109493" y="882036"/>
            <a:ext cx="7851834" cy="6020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fontAlgn="base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anose="05020102010507070707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fontAlgn="base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anose="05020102010507070707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fontAlgn="base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anose="05020102010507070707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fontAlgn="base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anose="05020102010507070707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fontAlgn="base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anose="05020102010507070707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Aft>
                <a:spcPct val="0"/>
              </a:spcAft>
              <a:buFont typeface="Verdana" panose="020B0604030504040204" pitchFamily="34" charset="0"/>
              <a:buAutoNum type="arabicPeriod"/>
              <a:tabLst>
                <a:tab pos="457200" algn="l"/>
              </a:tabLst>
            </a:pP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ct val="0"/>
              </a:spcAft>
              <a:buFont typeface="Verdana" panose="020B0604030504040204" pitchFamily="34" charset="0"/>
              <a:buAutoNum type="arabicPeriod"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Школьники и молодежь являются активными участниками, а не пассивными слушателями;</a:t>
            </a:r>
            <a:endParaRPr lang="ru-RU" alt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Знания имеют практическую</a:t>
            </a: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направленность;</a:t>
            </a:r>
            <a:endParaRPr lang="ru-RU" alt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Дифференцированность заданий </a:t>
            </a: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уровню сложности;</a:t>
            </a:r>
            <a:endParaRPr lang="ru-RU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4.  Приобретаются первые </a:t>
            </a: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навыки и компетенции в профессии;</a:t>
            </a: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5.Целостное представление</a:t>
            </a:r>
          </a:p>
          <a:p>
            <a:pPr marL="457200" indent="-457200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 специальности и смежных с ней.</a:t>
            </a:r>
          </a:p>
          <a:p>
            <a:pPr marL="457200" indent="-457200" algn="just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endParaRPr lang="ru-RU" altLang="ru-RU" dirty="0" smtClean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spcAft>
                <a:spcPct val="0"/>
              </a:spcAft>
              <a:buFont typeface="Wingdings 2" panose="05020102010507070707" pitchFamily="18" charset="2"/>
              <a:buNone/>
              <a:tabLst>
                <a:tab pos="457200" algn="l"/>
              </a:tabLst>
            </a:pPr>
            <a:endParaRPr lang="ru-RU" altLang="ru-RU" dirty="0" smtClean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712" y="1649997"/>
            <a:ext cx="3193125" cy="457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389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un9-41.userapi.com/impf/hvpgbPZIXUclRGDG7xF18ORPx0YrMzHh5IBNMw/MQa3J16FgoA.jpg?size=805x805&amp;quality=96&amp;proxy=1&amp;sign=564d0d719763c5c27a41db266ae78e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40" y="300251"/>
            <a:ext cx="6264322" cy="626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830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811154" y="192111"/>
            <a:ext cx="7124700" cy="720725"/>
          </a:xfrm>
        </p:spPr>
        <p:txBody>
          <a:bodyPr>
            <a:normAutofit/>
          </a:bodyPr>
          <a:lstStyle/>
          <a:p>
            <a:pPr algn="ctr"/>
            <a:r>
              <a:rPr lang="ru-RU" alt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мастер-классы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0543346"/>
              </p:ext>
            </p:extLst>
          </p:nvPr>
        </p:nvGraphicFramePr>
        <p:xfrm>
          <a:off x="2674961" y="1016563"/>
          <a:ext cx="7622101" cy="5406510"/>
        </p:xfrm>
        <a:graphic>
          <a:graphicData uri="http://schemas.openxmlformats.org/drawingml/2006/table">
            <a:tbl>
              <a:tblPr/>
              <a:tblGrid>
                <a:gridCol w="3601376">
                  <a:extLst>
                    <a:ext uri="{9D8B030D-6E8A-4147-A177-3AD203B41FA5}">
                      <a16:colId xmlns:a16="http://schemas.microsoft.com/office/drawing/2014/main" val="4243169665"/>
                    </a:ext>
                  </a:extLst>
                </a:gridCol>
                <a:gridCol w="4020725">
                  <a:extLst>
                    <a:ext uri="{9D8B030D-6E8A-4147-A177-3AD203B41FA5}">
                      <a16:colId xmlns:a16="http://schemas.microsoft.com/office/drawing/2014/main" val="349063273"/>
                    </a:ext>
                  </a:extLst>
                </a:gridCol>
              </a:tblGrid>
              <a:tr h="31029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                   </a:t>
                      </a: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Направление 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Название мастер-класса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374547"/>
                  </a:ext>
                </a:extLst>
              </a:tr>
              <a:tr h="620581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«Медицинский массаж»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«Здоровье на кончиках пальцев и наши волшебные точки»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4553646"/>
                  </a:ext>
                </a:extLst>
              </a:tr>
              <a:tr h="494979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«Безопасность жизнедеятельности»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« Помоги пострадавшему выжить! 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9625618"/>
                  </a:ext>
                </a:extLst>
              </a:tr>
              <a:tr h="310290">
                <a:tc rowSpan="2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«Выполнение работ по одной или нескольким профессиям»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(«Младшая медсестра»)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«Знаешь ли ты своё давление?»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5378266"/>
                  </a:ext>
                </a:extLst>
              </a:tr>
              <a:tr h="6205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«Попробуй пересадить пациента»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286886"/>
                  </a:ext>
                </a:extLst>
              </a:tr>
              <a:tr h="31029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«Акушерство»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«Я слышу тебя, малыш!»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1436338"/>
                  </a:ext>
                </a:extLst>
              </a:tr>
              <a:tr h="310290">
                <a:tc rowSpan="2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«Терапия»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«А я крови не боюсь! 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705220"/>
                  </a:ext>
                </a:extLst>
              </a:tr>
              <a:tr h="310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«Я уколов не боюсь!»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40837"/>
                  </a:ext>
                </a:extLst>
              </a:tr>
              <a:tr h="494979">
                <a:tc rowSpan="2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«Педиатрия»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«Научись пеленать ребёнка для дома»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564814"/>
                  </a:ext>
                </a:extLst>
              </a:tr>
              <a:tr h="4949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«Запеленай ребёнка после купания»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185177"/>
                  </a:ext>
                </a:extLst>
              </a:tr>
              <a:tr h="310290">
                <a:tc rowSpan="2"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«Хирургия»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«Чистые руки-чистая совесть!»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3785790"/>
                  </a:ext>
                </a:extLst>
              </a:tr>
              <a:tr h="3102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«Что ты знаешь о повязках?»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5284079"/>
                  </a:ext>
                </a:extLst>
              </a:tr>
              <a:tr h="310290"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tabLst>
                          <a:tab pos="630238" algn="l"/>
                        </a:tabLst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630238" algn="l"/>
                        </a:tabLst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«Анатомия»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6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1pPr>
                      <a:lvl2pPr marL="742950" indent="-28575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4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2pPr>
                      <a:lvl3pPr marL="11430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2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3pPr>
                      <a:lvl4pPr marL="16002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4pPr>
                      <a:lvl5pPr marL="2057400" indent="-228600" defTabSz="457200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5pPr>
                      <a:lvl6pPr marL="25146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6pPr>
                      <a:lvl7pPr marL="29718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7pPr>
                      <a:lvl8pPr marL="34290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8pPr>
                      <a:lvl9pPr marL="3886200" indent="-228600" defTabSz="457200" fontAlgn="base"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rgbClr val="404040"/>
                        </a:buClr>
                        <a:buFont typeface="Wingdings 2" pitchFamily="18" charset="2"/>
                        <a:defRPr sz="1000">
                          <a:solidFill>
                            <a:srgbClr val="404040"/>
                          </a:solidFill>
                          <a:latin typeface="Verdana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«Анатомические загадки»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2933" marR="6293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319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767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un9-5.userapi.com/impf/c854324/v854324772/1340be/hnSH5RSLw48.jpg?size=1280x960&amp;quality=96&amp;sign=f2adaff910aad232e3ecfb93aca9fbe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018" y="753997"/>
            <a:ext cx="7178723" cy="538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32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688" y="563927"/>
            <a:ext cx="9367363" cy="1478570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данного формата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Не всегда удается уложиться в хронометраж мастер-класса;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Большая доля работы достается сильно мотивируемым учащимся;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Преподаватель должен быть готов к неожиданным вопросам;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Хронометраж времени меняется и  корректируется в процессе проведения мероприятия и зависит от количества мастер-классов и участников.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85565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2481" y="202322"/>
            <a:ext cx="9905999" cy="354171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alt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alt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использования нашего опыта  внедрения и проведения 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проб, преподаватели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средних профессиональных учебных заведений, занимающиеся вопросами профориентации, смогут освоить 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опыт реализовать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в проведении </a:t>
            </a:r>
            <a:r>
              <a:rPr lang="ru-RU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Дня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открытых дверей.</a:t>
            </a:r>
            <a:b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открытых дверей по новому!!!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88855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898" y="3128061"/>
            <a:ext cx="11778018" cy="682387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b="1" dirty="0"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375" y="4954138"/>
            <a:ext cx="11641541" cy="1364776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45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287</TotalTime>
  <Words>380</Words>
  <Application>Microsoft Office PowerPoint</Application>
  <PresentationFormat>Широкоэкранный</PresentationFormat>
  <Paragraphs>82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Times New Roman</vt:lpstr>
      <vt:lpstr>Trebuchet MS</vt:lpstr>
      <vt:lpstr>Tw Cen MT</vt:lpstr>
      <vt:lpstr>Verdana</vt:lpstr>
      <vt:lpstr>Wingdings</vt:lpstr>
      <vt:lpstr>Wingdings 2</vt:lpstr>
      <vt:lpstr>Контур</vt:lpstr>
      <vt:lpstr>  СПб ГБПОУ  «Акушерский колледж»</vt:lpstr>
      <vt:lpstr>Актуальность проблемы: </vt:lpstr>
      <vt:lpstr>     В рамках профориентационной деятельности, СПБ ГБПОУ  «Акушерский колледж» с 2019 года  начал проведение дня  открытых дверей с применением профессиональных проб для школьников и молодежи. </vt:lpstr>
      <vt:lpstr>Презентация PowerPoint</vt:lpstr>
      <vt:lpstr>Внешние причины выбора профессии </vt:lpstr>
      <vt:lpstr>Презентация PowerPoint</vt:lpstr>
      <vt:lpstr>Презентация PowerPoint</vt:lpstr>
      <vt:lpstr>Цель профессиональной пробы –  актуализация процесса профессионального самоопределения учащихся , формирование мотивов выбора профессии.   Формирование будущего мотивированного студенчества.</vt:lpstr>
      <vt:lpstr>Презентация PowerPoint</vt:lpstr>
      <vt:lpstr>Достоинства данного формата</vt:lpstr>
      <vt:lpstr>Презентация PowerPoint</vt:lpstr>
      <vt:lpstr>Наши мастер-классы</vt:lpstr>
      <vt:lpstr>Презентация PowerPoint</vt:lpstr>
      <vt:lpstr>Трудности данного формата 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СПб ГБПОУ  «Акушерский колледж»</dc:title>
  <dc:creator>Андрей</dc:creator>
  <cp:lastModifiedBy>Андрей</cp:lastModifiedBy>
  <cp:revision>24</cp:revision>
  <dcterms:created xsi:type="dcterms:W3CDTF">2020-12-03T10:43:21Z</dcterms:created>
  <dcterms:modified xsi:type="dcterms:W3CDTF">2021-06-28T16:14:35Z</dcterms:modified>
</cp:coreProperties>
</file>