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56" r:id="rId2"/>
    <p:sldId id="269" r:id="rId3"/>
    <p:sldId id="270" r:id="rId4"/>
    <p:sldId id="288" r:id="rId5"/>
    <p:sldId id="287" r:id="rId6"/>
    <p:sldId id="257" r:id="rId7"/>
    <p:sldId id="258" r:id="rId8"/>
    <p:sldId id="259" r:id="rId9"/>
    <p:sldId id="262" r:id="rId10"/>
    <p:sldId id="264" r:id="rId11"/>
    <p:sldId id="260" r:id="rId12"/>
    <p:sldId id="271" r:id="rId13"/>
    <p:sldId id="272" r:id="rId14"/>
    <p:sldId id="266" r:id="rId15"/>
    <p:sldId id="280" r:id="rId16"/>
    <p:sldId id="267" r:id="rId17"/>
    <p:sldId id="281" r:id="rId18"/>
    <p:sldId id="282" r:id="rId19"/>
    <p:sldId id="285" r:id="rId20"/>
    <p:sldId id="283" r:id="rId21"/>
    <p:sldId id="284" r:id="rId22"/>
    <p:sldId id="286" r:id="rId23"/>
    <p:sldId id="277" r:id="rId24"/>
    <p:sldId id="276" r:id="rId25"/>
    <p:sldId id="296" r:id="rId26"/>
    <p:sldId id="293" r:id="rId27"/>
    <p:sldId id="294" r:id="rId28"/>
    <p:sldId id="295" r:id="rId29"/>
    <p:sldId id="275" r:id="rId30"/>
    <p:sldId id="273" r:id="rId31"/>
    <p:sldId id="289" r:id="rId32"/>
    <p:sldId id="300" r:id="rId33"/>
    <p:sldId id="291" r:id="rId34"/>
    <p:sldId id="261" r:id="rId35"/>
    <p:sldId id="298" r:id="rId36"/>
    <p:sldId id="299" r:id="rId37"/>
    <p:sldId id="297" r:id="rId38"/>
    <p:sldId id="263" r:id="rId3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000099"/>
    <a:srgbClr val="F6EB10"/>
    <a:srgbClr val="CC3300"/>
    <a:srgbClr val="993300"/>
    <a:srgbClr val="A4612A"/>
    <a:srgbClr val="DEC0B0"/>
    <a:srgbClr val="D5A56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4023A5FF-1366-40A2-80C5-9A5486DDEBA7}" type="datetimeFigureOut">
              <a:rPr lang="ru-RU"/>
              <a:pPr>
                <a:defRPr/>
              </a:pPr>
              <a:t>29.03.2021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CFA2D9E-BDF3-4EA5-A430-FE5C1332E0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19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FC9F3E6-2E2A-4B22-B355-A7399356960B}" type="slidenum">
              <a:rPr lang="ru-RU" smtClean="0">
                <a:latin typeface="Arial" charset="0"/>
                <a:cs typeface="Arial" charset="0"/>
              </a:rPr>
              <a:pPr/>
              <a:t>33</a:t>
            </a:fld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AE95FE-549D-4840-884F-0FDCAE41F3A5}" type="datetimeFigureOut">
              <a:rPr lang="ru-RU"/>
              <a:pPr>
                <a:defRPr/>
              </a:pPr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D5B2F8-E4D9-4BC1-892A-D161FC0CEA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F683F6-ACC2-49A8-A5B3-95C700F08208}" type="datetimeFigureOut">
              <a:rPr lang="ru-RU"/>
              <a:pPr>
                <a:defRPr/>
              </a:pPr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86B2EE-9175-4820-BA2A-99BE1DFC06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D3F9D-35D4-4751-860F-E17F46C2D08A}" type="datetimeFigureOut">
              <a:rPr lang="ru-RU"/>
              <a:pPr>
                <a:defRPr/>
              </a:pPr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96BB5-960E-48AC-BE5F-14A1A1671D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AFEDBF-A79B-435B-A9FC-B2FFB02A9D3E}" type="datetimeFigureOut">
              <a:rPr lang="ru-RU"/>
              <a:pPr>
                <a:defRPr/>
              </a:pPr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5101E-F224-46E0-B413-4A486B3BCB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7DC14-24B8-4892-8174-FA6A1FA3F06C}" type="datetimeFigureOut">
              <a:rPr lang="ru-RU"/>
              <a:pPr>
                <a:defRPr/>
              </a:pPr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713CE9-FC0C-42A2-8687-349EBEDC49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04AA52-A560-4345-A2C5-9D8C767B347D}" type="datetimeFigureOut">
              <a:rPr lang="ru-RU"/>
              <a:pPr>
                <a:defRPr/>
              </a:pPr>
              <a:t>29.03.2021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556099-11D2-4161-BBEB-000C4D0567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1F5E4-96BD-4D80-B576-D7E6F0BC094F}" type="datetimeFigureOut">
              <a:rPr lang="ru-RU"/>
              <a:pPr>
                <a:defRPr/>
              </a:pPr>
              <a:t>29.03.2021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F8AE54-ED13-44F4-A5CE-A19AA81C4D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AD68D1-1D9A-4520-8A6F-8BDF62B1563C}" type="datetimeFigureOut">
              <a:rPr lang="ru-RU"/>
              <a:pPr>
                <a:defRPr/>
              </a:pPr>
              <a:t>29.03.2021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F76138-A752-4632-91F6-AE1044F91F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4D66A-5097-47D1-B1CC-364A973DEBDC}" type="datetimeFigureOut">
              <a:rPr lang="ru-RU"/>
              <a:pPr>
                <a:defRPr/>
              </a:pPr>
              <a:t>29.03.2021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174BC4-2431-4965-87ED-7E4E94360D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B94A1E-B469-496C-9F15-08B69EC0AF73}" type="datetimeFigureOut">
              <a:rPr lang="ru-RU"/>
              <a:pPr>
                <a:defRPr/>
              </a:pPr>
              <a:t>29.03.2021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2E4464-FF4F-4BAB-8519-39A70E94CC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5DA379-047B-4DF3-AC5C-5E0997592465}" type="datetimeFigureOut">
              <a:rPr lang="ru-RU"/>
              <a:pPr>
                <a:defRPr/>
              </a:pPr>
              <a:t>29.03.2021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FC363B-0742-417D-8A0E-CC97D1984C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DEC0B0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90DBFAA-F2D3-4DD4-97DE-A0EFFD159012}" type="datetimeFigureOut">
              <a:rPr lang="ru-RU"/>
              <a:pPr>
                <a:defRPr/>
              </a:pPr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4DF7848-487B-4978-B1DA-AC59A959A5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 thruBlk="1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30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" Target="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7" Type="http://schemas.openxmlformats.org/officeDocument/2006/relationships/hyperlink" Target="http://www.psdgraphics.com/file/old-paper-texture.jpg" TargetMode="External"/><Relationship Id="rId2" Type="http://schemas.openxmlformats.org/officeDocument/2006/relationships/hyperlink" Target="http://www.bibliotekar.ru/Ktician/index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edsovet.su/" TargetMode="External"/><Relationship Id="rId5" Type="http://schemas.openxmlformats.org/officeDocument/2006/relationships/hyperlink" Target="http://&#1087;&#1086;&#1088;&#1090;&#1072;&#1083;1.&#1088;&#1092;/russkie-hudozhniki-19-20-veka2" TargetMode="External"/><Relationship Id="rId4" Type="http://schemas.openxmlformats.org/officeDocument/2006/relationships/hyperlink" Target="http://21region.org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85938" y="3286125"/>
            <a:ext cx="5986462" cy="147161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Урок изобразительного искусства в 5 классе</a:t>
            </a:r>
            <a:endParaRPr lang="ru-RU" sz="3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1428736"/>
            <a:ext cx="6950621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Портрет. </a:t>
            </a:r>
          </a:p>
          <a:p>
            <a:pPr algn="ctr">
              <a:defRPr/>
            </a:pPr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Такие разные лица.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85938" y="5143500"/>
            <a:ext cx="6357937" cy="1214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ru-RU" sz="2000" dirty="0">
                <a:solidFill>
                  <a:schemeClr val="bg1">
                    <a:lumMod val="75000"/>
                  </a:schemeClr>
                </a:solidFill>
              </a:rPr>
              <a:t>Духанина Елена Васильевна, </a:t>
            </a:r>
          </a:p>
          <a:p>
            <a:pPr algn="ctr">
              <a:defRPr/>
            </a:pPr>
            <a:r>
              <a:rPr lang="ru-RU" sz="2000" dirty="0">
                <a:solidFill>
                  <a:schemeClr val="bg1">
                    <a:lumMod val="75000"/>
                  </a:schemeClr>
                </a:solidFill>
              </a:rPr>
              <a:t>учитель изобразительного искусства </a:t>
            </a:r>
          </a:p>
          <a:p>
            <a:pPr algn="ctr">
              <a:defRPr/>
            </a:pPr>
            <a:r>
              <a:rPr lang="ru-RU" sz="2000" dirty="0">
                <a:solidFill>
                  <a:schemeClr val="bg1">
                    <a:lumMod val="75000"/>
                  </a:schemeClr>
                </a:solidFill>
              </a:rPr>
              <a:t>МОУ </a:t>
            </a:r>
            <a:r>
              <a:rPr lang="ru-RU" sz="2000" dirty="0">
                <a:solidFill>
                  <a:schemeClr val="bg1">
                    <a:lumMod val="75000"/>
                  </a:schemeClr>
                </a:solidFill>
              </a:rPr>
              <a:t>«Вохтожская </a:t>
            </a:r>
            <a:r>
              <a:rPr lang="ru-RU" sz="2000" dirty="0">
                <a:solidFill>
                  <a:schemeClr val="bg1">
                    <a:lumMod val="75000"/>
                  </a:schemeClr>
                </a:solidFill>
              </a:rPr>
              <a:t>школа»</a:t>
            </a:r>
            <a:endParaRPr lang="ru-RU" sz="20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63" y="1357313"/>
            <a:ext cx="3289300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4"/>
          <p:cNvPicPr>
            <a:picLocks noChangeAspect="1" noChangeArrowheads="1"/>
          </p:cNvPicPr>
          <p:nvPr/>
        </p:nvPicPr>
        <p:blipFill>
          <a:blip r:embed="rId3" cstate="print"/>
          <a:srcRect l="9091" t="8972" r="4544"/>
          <a:stretch>
            <a:fillRect/>
          </a:stretch>
        </p:blipFill>
        <p:spPr bwMode="auto">
          <a:xfrm>
            <a:off x="285750" y="1428750"/>
            <a:ext cx="3370263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Рисунок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2428875"/>
            <a:ext cx="2857500" cy="377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Прямоугольник 8"/>
          <p:cNvSpPr>
            <a:spLocks noChangeArrowheads="1"/>
          </p:cNvSpPr>
          <p:nvPr/>
        </p:nvSpPr>
        <p:spPr bwMode="auto">
          <a:xfrm>
            <a:off x="357188" y="5929313"/>
            <a:ext cx="2786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Calibri" pitchFamily="34" charset="0"/>
              </a:rPr>
              <a:t>Тропинин В.</a:t>
            </a:r>
          </a:p>
          <a:p>
            <a:pPr algn="ctr"/>
            <a:r>
              <a:rPr lang="ru-RU" sz="1600" b="1">
                <a:latin typeface="Calibri" pitchFamily="34" charset="0"/>
              </a:rPr>
              <a:t>Девушка у окна. </a:t>
            </a:r>
          </a:p>
        </p:txBody>
      </p:sp>
      <p:sp>
        <p:nvSpPr>
          <p:cNvPr id="11270" name="Прямоугольник 8"/>
          <p:cNvSpPr>
            <a:spLocks noChangeArrowheads="1"/>
          </p:cNvSpPr>
          <p:nvPr/>
        </p:nvSpPr>
        <p:spPr bwMode="auto">
          <a:xfrm>
            <a:off x="6357938" y="5929313"/>
            <a:ext cx="25003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Calibri" pitchFamily="34" charset="0"/>
              </a:rPr>
              <a:t>Тропинин В.</a:t>
            </a:r>
          </a:p>
          <a:p>
            <a:pPr algn="ctr"/>
            <a:r>
              <a:rPr lang="ru-RU" sz="1600" b="1">
                <a:latin typeface="Calibri" pitchFamily="34" charset="0"/>
              </a:rPr>
              <a:t>Кружевница. </a:t>
            </a:r>
          </a:p>
        </p:txBody>
      </p:sp>
      <p:sp>
        <p:nvSpPr>
          <p:cNvPr id="11271" name="Прямоугольник 8"/>
          <p:cNvSpPr>
            <a:spLocks noChangeArrowheads="1"/>
          </p:cNvSpPr>
          <p:nvPr/>
        </p:nvSpPr>
        <p:spPr bwMode="auto">
          <a:xfrm>
            <a:off x="3429000" y="6273800"/>
            <a:ext cx="28575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Calibri" pitchFamily="34" charset="0"/>
              </a:rPr>
              <a:t>Маковский К.</a:t>
            </a:r>
          </a:p>
          <a:p>
            <a:pPr algn="ctr"/>
            <a:r>
              <a:rPr lang="ru-RU" sz="1600" b="1">
                <a:latin typeface="Calibri" pitchFamily="34" charset="0"/>
              </a:rPr>
              <a:t>Русская красавица. </a:t>
            </a:r>
          </a:p>
        </p:txBody>
      </p:sp>
      <p:sp>
        <p:nvSpPr>
          <p:cNvPr id="11272" name="Прямоугольник 4"/>
          <p:cNvSpPr>
            <a:spLocks noChangeArrowheads="1"/>
          </p:cNvSpPr>
          <p:nvPr/>
        </p:nvSpPr>
        <p:spPr bwMode="auto">
          <a:xfrm>
            <a:off x="928688" y="142875"/>
            <a:ext cx="7215187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latin typeface="Monotype Corsiva" pitchFamily="66" charset="0"/>
              </a:rPr>
              <a:t>…Зато из окошка ее на меня </a:t>
            </a:r>
          </a:p>
          <a:p>
            <a:r>
              <a:rPr lang="ru-RU" sz="4000" b="1">
                <a:latin typeface="Monotype Corsiva" pitchFamily="66" charset="0"/>
              </a:rPr>
              <a:t>Струилось дыханье весеннего дня</a:t>
            </a:r>
            <a:r>
              <a:rPr lang="ru-RU" sz="4000">
                <a:latin typeface="Monotype Corsiva" pitchFamily="66" charset="0"/>
              </a:rPr>
              <a:t>. 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7"/>
          <p:cNvSpPr>
            <a:spLocks noChangeArrowheads="1"/>
          </p:cNvSpPr>
          <p:nvPr/>
        </p:nvSpPr>
        <p:spPr bwMode="auto">
          <a:xfrm>
            <a:off x="785813" y="357188"/>
            <a:ext cx="76438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latin typeface="Monotype Corsiva" pitchFamily="66" charset="0"/>
              </a:rPr>
              <a:t>Есть лица - подобья ликующих песен. </a:t>
            </a:r>
          </a:p>
        </p:txBody>
      </p:sp>
      <p:sp>
        <p:nvSpPr>
          <p:cNvPr id="12291" name="AutoShape 9" descr="http://s16.radikal.ru/i190/0908/5c/3066ae5e9ee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292" name="AutoShape 11" descr="Портрет  девоч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293" name="AutoShape 13" descr="Портрет  девоч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294" name="AutoShape 15" descr="Портрет  девоч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295" name="AutoShape 17" descr="Портрет  девоч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296" name="AutoShape 19" descr="Портрет  девоч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297" name="AutoShape 21" descr="Портрет  девоч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298" name="AutoShape 25" descr="Мона Лиза (Джоконд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2299" name="Picture 26" descr="C:\Users\Public\l268_4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38" y="1357313"/>
            <a:ext cx="3033712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Прямоугольник 20"/>
          <p:cNvSpPr/>
          <p:nvPr/>
        </p:nvSpPr>
        <p:spPr>
          <a:xfrm>
            <a:off x="2500313" y="6143625"/>
            <a:ext cx="4143375" cy="3381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latin typeface="+mn-lt"/>
              </a:rPr>
              <a:t>Леонардо да Винчи. </a:t>
            </a:r>
            <a:r>
              <a:rPr lang="ru-RU" sz="1600" b="1" dirty="0" err="1">
                <a:latin typeface="+mn-lt"/>
              </a:rPr>
              <a:t>Мона</a:t>
            </a:r>
            <a:r>
              <a:rPr lang="ru-RU" sz="1600" b="1" dirty="0">
                <a:latin typeface="+mn-lt"/>
              </a:rPr>
              <a:t> Лиза (Джоконда)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/>
          <a:srcRect t="2475"/>
          <a:stretch>
            <a:fillRect/>
          </a:stretch>
        </p:blipFill>
        <p:spPr bwMode="auto">
          <a:xfrm>
            <a:off x="285750" y="2071688"/>
            <a:ext cx="2144713" cy="2873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Art_Portrait_Childre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71750" y="2786063"/>
            <a:ext cx="4200525" cy="3076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13" descr="портрет-рисунок-акварель_пастель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9438" y="3714750"/>
            <a:ext cx="1925637" cy="2859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317" name="Прямоугольник 7"/>
          <p:cNvSpPr>
            <a:spLocks noChangeArrowheads="1"/>
          </p:cNvSpPr>
          <p:nvPr/>
        </p:nvSpPr>
        <p:spPr bwMode="auto">
          <a:xfrm>
            <a:off x="642938" y="500063"/>
            <a:ext cx="78581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latin typeface="Monotype Corsiva" pitchFamily="66" charset="0"/>
              </a:rPr>
              <a:t>Из этих, как солнце, сияющих нот </a:t>
            </a:r>
          </a:p>
          <a:p>
            <a:r>
              <a:rPr lang="ru-RU" sz="4000" b="1">
                <a:latin typeface="Monotype Corsiva" pitchFamily="66" charset="0"/>
              </a:rPr>
              <a:t>Составлена песня небесных высот. 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"/>
          <p:cNvSpPr>
            <a:spLocks noChangeArrowheads="1"/>
          </p:cNvSpPr>
          <p:nvPr/>
        </p:nvSpPr>
        <p:spPr bwMode="auto">
          <a:xfrm>
            <a:off x="2143125" y="1071563"/>
            <a:ext cx="49291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3600"/>
              <a:t>Тема</a:t>
            </a:r>
            <a:r>
              <a:rPr lang="ru-RU" sz="4000"/>
              <a:t> урока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2571744"/>
            <a:ext cx="7596503" cy="19389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Портрет. </a:t>
            </a:r>
          </a:p>
          <a:p>
            <a:pPr algn="ctr">
              <a:defRPr/>
            </a:pPr>
            <a:r>
              <a:rPr lang="ru-RU" sz="6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Такие разные лица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рямоугольник 5"/>
          <p:cNvSpPr>
            <a:spLocks noChangeArrowheads="1"/>
          </p:cNvSpPr>
          <p:nvPr/>
        </p:nvSpPr>
        <p:spPr bwMode="auto">
          <a:xfrm>
            <a:off x="357188" y="1357313"/>
            <a:ext cx="8786812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3600" b="1"/>
              <a:t>Цель урока</a:t>
            </a:r>
            <a:r>
              <a:rPr lang="ru-RU" sz="3600"/>
              <a:t>:</a:t>
            </a:r>
          </a:p>
          <a:p>
            <a:pPr algn="ctr" eaLnBrk="0" hangingPunct="0"/>
            <a:r>
              <a:rPr lang="ru-RU" sz="3600"/>
              <a:t> расширить круг знаний о портрете </a:t>
            </a:r>
          </a:p>
          <a:p>
            <a:pPr algn="ctr" eaLnBrk="0" hangingPunct="0"/>
            <a:r>
              <a:rPr lang="ru-RU" sz="3600"/>
              <a:t>и </a:t>
            </a:r>
          </a:p>
          <a:p>
            <a:pPr algn="ctr" eaLnBrk="0" hangingPunct="0"/>
            <a:r>
              <a:rPr lang="ru-RU" sz="3600"/>
              <a:t>научиться передавать настроение (эмоции) человека в портрете.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smtClean="0"/>
              <a:t>1. </a:t>
            </a:r>
            <a:r>
              <a:rPr lang="ru-RU" b="1" smtClean="0"/>
              <a:t>Повторить: </a:t>
            </a:r>
            <a:r>
              <a:rPr lang="ru-RU" sz="2800" smtClean="0"/>
              <a:t>что мы знаем о портрете;</a:t>
            </a:r>
          </a:p>
          <a:p>
            <a:pPr>
              <a:buFont typeface="Arial" charset="0"/>
              <a:buNone/>
            </a:pPr>
            <a:r>
              <a:rPr lang="ru-RU" smtClean="0"/>
              <a:t>2.  </a:t>
            </a:r>
            <a:r>
              <a:rPr lang="ru-RU" b="1" smtClean="0"/>
              <a:t>Узнать</a:t>
            </a:r>
            <a:r>
              <a:rPr lang="ru-RU" sz="2800" b="1" smtClean="0"/>
              <a:t>:  </a:t>
            </a:r>
            <a:r>
              <a:rPr lang="ru-RU" sz="2800" smtClean="0"/>
              <a:t>расширить круг знаний о портрете;</a:t>
            </a:r>
          </a:p>
          <a:p>
            <a:pPr>
              <a:buFont typeface="Arial" charset="0"/>
              <a:buNone/>
            </a:pPr>
            <a:r>
              <a:rPr lang="ru-RU" smtClean="0"/>
              <a:t>3. </a:t>
            </a:r>
            <a:r>
              <a:rPr lang="ru-RU" b="1" smtClean="0"/>
              <a:t>Выяснить: </a:t>
            </a:r>
            <a:r>
              <a:rPr lang="ru-RU" sz="2800" smtClean="0"/>
              <a:t>важнейшую особенность портрета</a:t>
            </a:r>
          </a:p>
          <a:p>
            <a:pPr>
              <a:buFont typeface="Arial" charset="0"/>
              <a:buNone/>
            </a:pPr>
            <a:r>
              <a:rPr lang="ru-RU" smtClean="0"/>
              <a:t>4. </a:t>
            </a:r>
            <a:r>
              <a:rPr lang="ru-RU" b="1" smtClean="0"/>
              <a:t>Научиться: </a:t>
            </a:r>
            <a:r>
              <a:rPr lang="ru-RU" sz="2800" smtClean="0"/>
              <a:t>передавать эмоции человека в портрете (практическая работа)</a:t>
            </a:r>
          </a:p>
          <a:p>
            <a:pPr>
              <a:buFont typeface="Arial" charset="0"/>
              <a:buNone/>
            </a:pPr>
            <a:r>
              <a:rPr lang="ru-RU" smtClean="0"/>
              <a:t>5. </a:t>
            </a:r>
            <a:r>
              <a:rPr lang="ru-RU" b="1" smtClean="0"/>
              <a:t>Оценить: </a:t>
            </a:r>
            <a:r>
              <a:rPr lang="ru-RU" smtClean="0"/>
              <a:t>свою работу на уроке.</a:t>
            </a:r>
          </a:p>
          <a:p>
            <a:endParaRPr lang="ru-RU" smtClean="0"/>
          </a:p>
        </p:txBody>
      </p:sp>
      <p:sp>
        <p:nvSpPr>
          <p:cNvPr id="16387" name="Прямоугольник 4"/>
          <p:cNvSpPr>
            <a:spLocks noChangeArrowheads="1"/>
          </p:cNvSpPr>
          <p:nvPr/>
        </p:nvSpPr>
        <p:spPr bwMode="auto">
          <a:xfrm>
            <a:off x="2357438" y="357188"/>
            <a:ext cx="3000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3600" b="1"/>
              <a:t>План урока</a:t>
            </a:r>
            <a:endParaRPr lang="ru-RU" sz="360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0034" y="285728"/>
            <a:ext cx="7596503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Виды портрета</a:t>
            </a: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285750" y="1214438"/>
            <a:ext cx="8429625" cy="474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buFontTx/>
              <a:buChar char="•"/>
            </a:pPr>
            <a:r>
              <a:rPr lang="ru-RU" sz="28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Вид искусства</a:t>
            </a:r>
            <a:r>
              <a:rPr lang="ru-RU" sz="2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(живопись, графика, скульптура).</a:t>
            </a:r>
          </a:p>
          <a:p>
            <a:pPr eaLnBrk="0" hangingPunct="0">
              <a:buFontTx/>
              <a:buChar char="•"/>
            </a:pPr>
            <a:endParaRPr lang="ru-RU" sz="24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eaLnBrk="0" hangingPunct="0">
              <a:buFontTx/>
              <a:buChar char="•"/>
            </a:pPr>
            <a:r>
              <a:rPr lang="ru-RU" sz="28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 количеству персонажей </a:t>
            </a:r>
          </a:p>
          <a:p>
            <a:pPr eaLnBrk="0" hangingPunct="0"/>
            <a:r>
              <a:rPr lang="ru-RU" sz="2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(индивидуальный, двойной, групповой, семейный).</a:t>
            </a:r>
          </a:p>
          <a:p>
            <a:pPr eaLnBrk="0" hangingPunct="0">
              <a:buFontTx/>
              <a:buChar char="•"/>
            </a:pPr>
            <a:r>
              <a:rPr lang="ru-RU" sz="28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Персонаж портрета </a:t>
            </a:r>
          </a:p>
          <a:p>
            <a:pPr eaLnBrk="0" hangingPunct="0"/>
            <a:r>
              <a:rPr lang="ru-RU" sz="2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(мужчина, женщина, дети, смешанный).</a:t>
            </a:r>
          </a:p>
          <a:p>
            <a:pPr eaLnBrk="0" hangingPunct="0"/>
            <a:endParaRPr lang="ru-RU" sz="24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eaLnBrk="0" hangingPunct="0">
              <a:buFontTx/>
              <a:buChar char="•"/>
            </a:pPr>
            <a:r>
              <a:rPr lang="ru-RU" sz="28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Формат персонажа </a:t>
            </a:r>
          </a:p>
          <a:p>
            <a:pPr eaLnBrk="0" hangingPunct="0"/>
            <a:r>
              <a:rPr lang="ru-RU" sz="23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 во весь рост, поколеный, поясной, погрудный, головной).</a:t>
            </a:r>
          </a:p>
          <a:p>
            <a:pPr eaLnBrk="0" hangingPunct="0"/>
            <a:endParaRPr lang="ru-RU" sz="23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eaLnBrk="0" hangingPunct="0">
              <a:buFontTx/>
              <a:buChar char="•"/>
            </a:pPr>
            <a:r>
              <a:rPr lang="ru-RU" sz="24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Разворот головы персонажа </a:t>
            </a:r>
          </a:p>
          <a:p>
            <a:pPr eaLnBrk="0" hangingPunct="0"/>
            <a:r>
              <a:rPr lang="ru-RU" sz="24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(в «фас», в три четверти, в профиль).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1571625"/>
            <a:ext cx="39433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3" y="2857500"/>
            <a:ext cx="4567237" cy="346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3000364" y="500042"/>
            <a:ext cx="5643602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Криминалист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0" y="2000250"/>
            <a:ext cx="3357563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714876" y="357166"/>
            <a:ext cx="4429124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Стилист</a:t>
            </a:r>
          </a:p>
        </p:txBody>
      </p:sp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3" cstate="print"/>
          <a:srcRect r="4688" b="4167"/>
          <a:stretch>
            <a:fillRect/>
          </a:stretch>
        </p:blipFill>
        <p:spPr bwMode="auto">
          <a:xfrm>
            <a:off x="500063" y="3500438"/>
            <a:ext cx="4071937" cy="307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" y="285750"/>
            <a:ext cx="4071938" cy="305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25" y="1571625"/>
            <a:ext cx="6326188" cy="475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63" y="1500188"/>
            <a:ext cx="7400925" cy="492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071934" y="500042"/>
            <a:ext cx="3857652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Визажист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ChangeArrowheads="1"/>
          </p:cNvSpPr>
          <p:nvPr/>
        </p:nvSpPr>
        <p:spPr bwMode="auto">
          <a:xfrm>
            <a:off x="285750" y="214313"/>
            <a:ext cx="8501063" cy="621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ru-RU" sz="1200" b="1">
              <a:latin typeface="Times New Roman" pitchFamily="18" charset="0"/>
            </a:endParaRPr>
          </a:p>
          <a:p>
            <a:pPr eaLnBrk="0" hangingPunct="0"/>
            <a:r>
              <a:rPr lang="ru-RU" sz="2000" b="1"/>
              <a:t>Цель урока </a:t>
            </a:r>
            <a:r>
              <a:rPr lang="ru-RU" sz="2000"/>
              <a:t>(педагогическая): научить передавать характер и настроение (эмоциональное состояние) конкретного человека, рисуя графический  портрет.</a:t>
            </a:r>
          </a:p>
          <a:p>
            <a:pPr eaLnBrk="0" hangingPunct="0"/>
            <a:r>
              <a:rPr lang="ru-RU" sz="2000"/>
              <a:t> </a:t>
            </a:r>
          </a:p>
          <a:p>
            <a:pPr eaLnBrk="0" hangingPunct="0"/>
            <a:r>
              <a:rPr lang="ru-RU" b="1"/>
              <a:t>Задачи</a:t>
            </a:r>
            <a:endParaRPr lang="ru-RU"/>
          </a:p>
          <a:p>
            <a:pPr eaLnBrk="0" hangingPunct="0"/>
            <a:r>
              <a:rPr lang="ru-RU" sz="1600" b="1"/>
              <a:t>1.Образовательные</a:t>
            </a:r>
            <a:r>
              <a:rPr lang="ru-RU" sz="1600"/>
              <a:t>:</a:t>
            </a:r>
          </a:p>
          <a:p>
            <a:pPr eaLnBrk="0" hangingPunct="0"/>
            <a:r>
              <a:rPr lang="ru-RU" sz="1600"/>
              <a:t>Обеспечить усвоение знаний о жанре портрета, о многообразии лиц и характеров;</a:t>
            </a:r>
          </a:p>
          <a:p>
            <a:pPr eaLnBrk="0" hangingPunct="0"/>
            <a:r>
              <a:rPr lang="ru-RU" sz="1600"/>
              <a:t> Научить анализировать портрет;</a:t>
            </a:r>
          </a:p>
          <a:p>
            <a:pPr eaLnBrk="0" hangingPunct="0"/>
            <a:r>
              <a:rPr lang="ru-RU" sz="1600"/>
              <a:t>Закрепить знания о пропорциях лица;</a:t>
            </a:r>
          </a:p>
          <a:p>
            <a:pPr eaLnBrk="0" hangingPunct="0"/>
            <a:r>
              <a:rPr lang="ru-RU" sz="1600"/>
              <a:t>Научить рисовать графический портрет головы с передачей эмоций человека.</a:t>
            </a:r>
          </a:p>
          <a:p>
            <a:pPr eaLnBrk="0" hangingPunct="0"/>
            <a:r>
              <a:rPr lang="ru-RU" sz="1600" b="1"/>
              <a:t>2. Развивающие:</a:t>
            </a:r>
          </a:p>
          <a:p>
            <a:pPr eaLnBrk="0" hangingPunct="0"/>
            <a:r>
              <a:rPr lang="ru-RU" sz="1600"/>
              <a:t>       Развить зрительное восприятие, внимание, наблюдательность;</a:t>
            </a:r>
          </a:p>
          <a:p>
            <a:pPr eaLnBrk="0" hangingPunct="0"/>
            <a:r>
              <a:rPr lang="ru-RU" sz="1600"/>
              <a:t>       Развивать умения:</a:t>
            </a:r>
          </a:p>
          <a:p>
            <a:pPr lvl="2" eaLnBrk="0" hangingPunct="0">
              <a:buFont typeface="Courier New" pitchFamily="49" charset="0"/>
              <a:buChar char="o"/>
            </a:pPr>
            <a:r>
              <a:rPr lang="ru-RU" sz="1600"/>
              <a:t>ставить цель и вырабатывать пути её достижения; </a:t>
            </a:r>
          </a:p>
          <a:p>
            <a:pPr lvl="2" eaLnBrk="0" hangingPunct="0">
              <a:buFont typeface="Courier New" pitchFamily="49" charset="0"/>
              <a:buChar char="o"/>
            </a:pPr>
            <a:r>
              <a:rPr lang="ru-RU" sz="1600"/>
              <a:t>сравнивать, обобщать, анализировать;</a:t>
            </a:r>
          </a:p>
          <a:p>
            <a:pPr lvl="2" eaLnBrk="0" hangingPunct="0">
              <a:buFont typeface="Courier New" pitchFamily="49" charset="0"/>
              <a:buChar char="o"/>
            </a:pPr>
            <a:r>
              <a:rPr lang="ru-RU" sz="1600"/>
              <a:t>работать со справочной литературой, опорными схемами, планом;</a:t>
            </a:r>
          </a:p>
          <a:p>
            <a:pPr eaLnBrk="0" hangingPunct="0"/>
            <a:r>
              <a:rPr lang="ru-RU" sz="1600"/>
              <a:t>    </a:t>
            </a:r>
            <a:r>
              <a:rPr lang="ru-RU" sz="1600" b="1"/>
              <a:t>3.Воспитательные:</a:t>
            </a:r>
          </a:p>
          <a:p>
            <a:pPr eaLnBrk="0" hangingPunct="0"/>
            <a:r>
              <a:rPr lang="ru-RU" sz="1600"/>
              <a:t>             Создать условия для формирования  </a:t>
            </a:r>
          </a:p>
          <a:p>
            <a:pPr lvl="2" eaLnBrk="0" hangingPunct="0">
              <a:buFontTx/>
              <a:buChar char="•"/>
            </a:pPr>
            <a:r>
              <a:rPr lang="ru-RU" sz="1600"/>
              <a:t>художественного вкуса; </a:t>
            </a:r>
          </a:p>
          <a:p>
            <a:pPr lvl="2" eaLnBrk="0" hangingPunct="0">
              <a:buFontTx/>
              <a:buChar char="•"/>
            </a:pPr>
            <a:r>
              <a:rPr lang="ru-RU" sz="1600"/>
              <a:t>здорового образа жизни через положительное восприятие окружающего   </a:t>
            </a:r>
          </a:p>
          <a:p>
            <a:pPr lvl="2" eaLnBrk="0" hangingPunct="0"/>
            <a:r>
              <a:rPr lang="ru-RU" sz="1600"/>
              <a:t>   мира; </a:t>
            </a:r>
          </a:p>
          <a:p>
            <a:pPr lvl="2" eaLnBrk="0" hangingPunct="0">
              <a:buFontTx/>
              <a:buChar char="•"/>
            </a:pPr>
            <a:r>
              <a:rPr lang="ru-RU" sz="1600"/>
              <a:t>доброжелательного отношения к окружающим;</a:t>
            </a:r>
          </a:p>
          <a:p>
            <a:pPr lvl="2" eaLnBrk="0" hangingPunct="0">
              <a:buFontTx/>
              <a:buChar char="•"/>
            </a:pPr>
            <a:r>
              <a:rPr lang="ru-RU" sz="1600"/>
              <a:t>уважительного отношения к возможностям другого человека.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63" y="2000250"/>
            <a:ext cx="4929187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357686" y="214290"/>
            <a:ext cx="4429124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Фотограф</a:t>
            </a:r>
          </a:p>
        </p:txBody>
      </p:sp>
      <p:pic>
        <p:nvPicPr>
          <p:cNvPr id="2150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357188"/>
            <a:ext cx="2819400" cy="359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3" y="4214813"/>
            <a:ext cx="3614737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75" y="1428750"/>
            <a:ext cx="6429375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Прямоугольник 4"/>
          <p:cNvSpPr>
            <a:spLocks noChangeArrowheads="1"/>
          </p:cNvSpPr>
          <p:nvPr/>
        </p:nvSpPr>
        <p:spPr bwMode="auto">
          <a:xfrm>
            <a:off x="785813" y="6000750"/>
            <a:ext cx="79295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Крамской, пишущий портрет своей дочери, Софьи Ивановны Крамской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357686" y="214290"/>
            <a:ext cx="4429124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Художник 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28688" y="2214563"/>
            <a:ext cx="7500937" cy="29860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entury Schoolbook"/>
                <a:cs typeface="Arial" pitchFamily="34" charset="0"/>
              </a:rPr>
              <a:t>сходство </a:t>
            </a:r>
          </a:p>
          <a:p>
            <a:pPr>
              <a:defRPr/>
            </a:pP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  <a:latin typeface="Century Schoolbook"/>
              <a:cs typeface="Arial" pitchFamily="34" charset="0"/>
            </a:endParaRPr>
          </a:p>
          <a:p>
            <a:pPr>
              <a:defRPr/>
            </a:pPr>
            <a:r>
              <a:rPr lang="ru-RU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entury Schoolbook"/>
                <a:cs typeface="Arial" pitchFamily="34" charset="0"/>
              </a:rPr>
              <a:t>       не только ВНЕШНЕЕ, </a:t>
            </a:r>
          </a:p>
          <a:p>
            <a:pPr>
              <a:defRPr/>
            </a:pPr>
            <a:r>
              <a:rPr lang="ru-RU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entury Schoolbook"/>
                <a:cs typeface="Arial" pitchFamily="34" charset="0"/>
              </a:rPr>
              <a:t>                    </a:t>
            </a:r>
          </a:p>
          <a:p>
            <a:pPr>
              <a:defRPr/>
            </a:pPr>
            <a:r>
              <a:rPr lang="ru-RU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entury Schoolbook"/>
                <a:cs typeface="Arial" pitchFamily="34" charset="0"/>
              </a:rPr>
              <a:t>                       но и ВНУТРЕННЕЕ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428604"/>
            <a:ext cx="7286676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ln w="31550" cmpd="sng">
                  <a:solidFill>
                    <a:srgbClr val="CC3300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Важнейшая особенность </a:t>
            </a:r>
          </a:p>
          <a:p>
            <a:pPr algn="ctr">
              <a:defRPr/>
            </a:pPr>
            <a:r>
              <a:rPr lang="ru-RU" sz="4400" b="1" dirty="0">
                <a:ln w="31550" cmpd="sng">
                  <a:solidFill>
                    <a:srgbClr val="CC3300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портрета-</a:t>
            </a:r>
          </a:p>
        </p:txBody>
      </p:sp>
      <p:sp>
        <p:nvSpPr>
          <p:cNvPr id="23556" name="Прямоугольник 7"/>
          <p:cNvSpPr>
            <a:spLocks noChangeArrowheads="1"/>
          </p:cNvSpPr>
          <p:nvPr/>
        </p:nvSpPr>
        <p:spPr bwMode="auto">
          <a:xfrm>
            <a:off x="3214688" y="5357813"/>
            <a:ext cx="56118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/>
              <a:t>(эмоции, чувства, характер).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50" y="5643563"/>
            <a:ext cx="8572500" cy="771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" name="i-main-pic" descr="Картинка 134 из 177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13120"/>
          <a:stretch>
            <a:fillRect/>
          </a:stretch>
        </p:blipFill>
        <p:spPr>
          <a:xfrm>
            <a:off x="285750" y="1214438"/>
            <a:ext cx="8569325" cy="4786312"/>
          </a:xfrm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09575" y="3432175"/>
            <a:ext cx="19446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Century Schoolbook" pitchFamily="18" charset="0"/>
              </a:rPr>
              <a:t>1)</a:t>
            </a:r>
            <a:r>
              <a:rPr lang="ru-RU">
                <a:latin typeface="Century Schoolbook" pitchFamily="18" charset="0"/>
              </a:rPr>
              <a:t> </a:t>
            </a:r>
            <a:r>
              <a:rPr lang="ru-RU" b="1">
                <a:latin typeface="Century Schoolbook" pitchFamily="18" charset="0"/>
              </a:rPr>
              <a:t>– спокойное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641600" y="3432175"/>
            <a:ext cx="18002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entury Schoolbook" pitchFamily="18" charset="0"/>
              </a:rPr>
              <a:t>2) – внимание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657725" y="3432175"/>
            <a:ext cx="24495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entury Schoolbook" pitchFamily="18" charset="0"/>
              </a:rPr>
              <a:t>3) – размышление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323138" y="3432175"/>
            <a:ext cx="11985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entury Schoolbook" pitchFamily="18" charset="0"/>
              </a:rPr>
              <a:t>4) – смех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9575" y="5880100"/>
            <a:ext cx="19335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entury Schoolbook" pitchFamily="18" charset="0"/>
              </a:rPr>
              <a:t>5) – улыбка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714625" y="5857875"/>
            <a:ext cx="18192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entury Schoolbook" pitchFamily="18" charset="0"/>
              </a:rPr>
              <a:t>6) – печаль</a:t>
            </a: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5214938" y="5929313"/>
            <a:ext cx="11842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Century Schoolbook" pitchFamily="18" charset="0"/>
              </a:rPr>
              <a:t>7) – ужас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215188" y="5857875"/>
            <a:ext cx="14398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entury Schoolbook" pitchFamily="18" charset="0"/>
              </a:rPr>
              <a:t>8) - плач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000100" y="142852"/>
            <a:ext cx="6715171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Мимика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214313"/>
            <a:ext cx="3929062" cy="320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3" cstate="print"/>
          <a:srcRect l="3542" r="4404" b="3522"/>
          <a:stretch>
            <a:fillRect/>
          </a:stretch>
        </p:blipFill>
        <p:spPr bwMode="auto">
          <a:xfrm>
            <a:off x="4857750" y="3571875"/>
            <a:ext cx="371475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75" y="285750"/>
            <a:ext cx="2805113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Picture 5"/>
          <p:cNvPicPr>
            <a:picLocks noChangeAspect="1" noChangeArrowheads="1"/>
          </p:cNvPicPr>
          <p:nvPr/>
        </p:nvPicPr>
        <p:blipFill>
          <a:blip r:embed="rId5" cstate="print"/>
          <a:srcRect l="4555" r="8907" b="10931"/>
          <a:stretch>
            <a:fillRect/>
          </a:stretch>
        </p:blipFill>
        <p:spPr bwMode="auto">
          <a:xfrm>
            <a:off x="571500" y="3571875"/>
            <a:ext cx="4000500" cy="308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Прямоугольник 3"/>
          <p:cNvSpPr>
            <a:spLocks noChangeArrowheads="1"/>
          </p:cNvSpPr>
          <p:nvPr/>
        </p:nvSpPr>
        <p:spPr bwMode="auto">
          <a:xfrm>
            <a:off x="642938" y="714375"/>
            <a:ext cx="6929437" cy="387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  <a:p>
            <a:pPr algn="ctr"/>
            <a:r>
              <a:rPr lang="ru-RU" sz="3600" b="1">
                <a:latin typeface="Calibri" pitchFamily="34" charset="0"/>
              </a:rPr>
              <a:t>  Эмоции человека:</a:t>
            </a:r>
          </a:p>
          <a:p>
            <a:endParaRPr lang="ru-RU" sz="2400" b="1">
              <a:latin typeface="Calibri" pitchFamily="34" charset="0"/>
            </a:endParaRPr>
          </a:p>
          <a:p>
            <a:r>
              <a:rPr lang="ru-RU" sz="2800" b="1">
                <a:latin typeface="Calibri" pitchFamily="34" charset="0"/>
              </a:rPr>
              <a:t>1)Спокойствие </a:t>
            </a:r>
          </a:p>
          <a:p>
            <a:r>
              <a:rPr lang="ru-RU" sz="2800" b="1">
                <a:latin typeface="Calibri" pitchFamily="34" charset="0"/>
              </a:rPr>
              <a:t>2) Печаль </a:t>
            </a:r>
          </a:p>
          <a:p>
            <a:r>
              <a:rPr lang="ru-RU" sz="2800" b="1">
                <a:latin typeface="Calibri" pitchFamily="34" charset="0"/>
              </a:rPr>
              <a:t>3) Радость </a:t>
            </a:r>
          </a:p>
          <a:p>
            <a:r>
              <a:rPr lang="ru-RU" sz="2800" b="1">
                <a:latin typeface="Calibri" pitchFamily="34" charset="0"/>
              </a:rPr>
              <a:t>4) Боль </a:t>
            </a:r>
          </a:p>
          <a:p>
            <a:r>
              <a:rPr lang="ru-RU" sz="2800" b="1">
                <a:latin typeface="Calibri" pitchFamily="34" charset="0"/>
              </a:rPr>
              <a:t>5) Смех </a:t>
            </a:r>
          </a:p>
          <a:p>
            <a:r>
              <a:rPr lang="ru-RU" sz="2800" b="1">
                <a:latin typeface="Calibri" pitchFamily="34" charset="0"/>
              </a:rPr>
              <a:t>6) Плач </a:t>
            </a:r>
          </a:p>
        </p:txBody>
      </p:sp>
      <p:sp>
        <p:nvSpPr>
          <p:cNvPr id="26627" name="Прямоугольник 4"/>
          <p:cNvSpPr>
            <a:spLocks noChangeArrowheads="1"/>
          </p:cNvSpPr>
          <p:nvPr/>
        </p:nvSpPr>
        <p:spPr bwMode="auto">
          <a:xfrm>
            <a:off x="4214813" y="1857375"/>
            <a:ext cx="4214812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7) Высокомерие </a:t>
            </a:r>
          </a:p>
          <a:p>
            <a:r>
              <a:rPr lang="ru-RU" sz="2800" b="1">
                <a:latin typeface="Calibri" pitchFamily="34" charset="0"/>
              </a:rPr>
              <a:t>8)Усталость</a:t>
            </a:r>
          </a:p>
          <a:p>
            <a:r>
              <a:rPr lang="ru-RU" sz="2800" b="1">
                <a:latin typeface="Calibri" pitchFamily="34" charset="0"/>
              </a:rPr>
              <a:t>9) Размышление.</a:t>
            </a:r>
          </a:p>
          <a:p>
            <a:r>
              <a:rPr lang="ru-RU" sz="2800" b="1">
                <a:latin typeface="Calibri" pitchFamily="34" charset="0"/>
              </a:rPr>
              <a:t>10)Злость и ненависть </a:t>
            </a:r>
          </a:p>
          <a:p>
            <a:r>
              <a:rPr lang="ru-RU" sz="2800" b="1">
                <a:latin typeface="Calibri" pitchFamily="34" charset="0"/>
              </a:rPr>
              <a:t>11) Страх</a:t>
            </a:r>
          </a:p>
          <a:p>
            <a:r>
              <a:rPr lang="ru-RU" sz="2800" b="1">
                <a:latin typeface="Calibri" pitchFamily="34" charset="0"/>
              </a:rPr>
              <a:t>12) Мечтательность</a:t>
            </a:r>
            <a:endParaRPr lang="ru-RU" sz="2800"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Рисунок 3" descr="портрет ошибка.jpg"/>
          <p:cNvPicPr>
            <a:picLocks noChangeAspect="1"/>
          </p:cNvPicPr>
          <p:nvPr/>
        </p:nvPicPr>
        <p:blipFill>
          <a:blip r:embed="rId2" cstate="print"/>
          <a:srcRect r="6728" b="4465"/>
          <a:stretch>
            <a:fillRect/>
          </a:stretch>
        </p:blipFill>
        <p:spPr bwMode="auto">
          <a:xfrm>
            <a:off x="3357563" y="1643063"/>
            <a:ext cx="2443162" cy="356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Рисунок 4" descr="голова3.jpg"/>
          <p:cNvPicPr>
            <a:picLocks noChangeAspect="1"/>
          </p:cNvPicPr>
          <p:nvPr/>
        </p:nvPicPr>
        <p:blipFill>
          <a:blip r:embed="rId3" cstate="print"/>
          <a:srcRect l="4642" r="4286"/>
          <a:stretch>
            <a:fillRect/>
          </a:stretch>
        </p:blipFill>
        <p:spPr bwMode="auto">
          <a:xfrm>
            <a:off x="500063" y="1571625"/>
            <a:ext cx="2428875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TextBox 6"/>
          <p:cNvSpPr txBox="1">
            <a:spLocks noChangeArrowheads="1"/>
          </p:cNvSpPr>
          <p:nvPr/>
        </p:nvSpPr>
        <p:spPr bwMode="auto">
          <a:xfrm>
            <a:off x="1071563" y="5429250"/>
            <a:ext cx="6715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1</a:t>
            </a:r>
          </a:p>
        </p:txBody>
      </p:sp>
      <p:sp>
        <p:nvSpPr>
          <p:cNvPr id="27653" name="TextBox 7"/>
          <p:cNvSpPr txBox="1">
            <a:spLocks noChangeArrowheads="1"/>
          </p:cNvSpPr>
          <p:nvPr/>
        </p:nvSpPr>
        <p:spPr bwMode="auto">
          <a:xfrm>
            <a:off x="4286250" y="5500688"/>
            <a:ext cx="381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2</a:t>
            </a:r>
          </a:p>
        </p:txBody>
      </p:sp>
      <p:pic>
        <p:nvPicPr>
          <p:cNvPr id="27654" name="Рисунок 3" descr="портрет ошибка2.jpg"/>
          <p:cNvPicPr>
            <a:picLocks noChangeAspect="1"/>
          </p:cNvPicPr>
          <p:nvPr/>
        </p:nvPicPr>
        <p:blipFill>
          <a:blip r:embed="rId4" cstate="print"/>
          <a:srcRect r="1279"/>
          <a:stretch>
            <a:fillRect/>
          </a:stretch>
        </p:blipFill>
        <p:spPr bwMode="auto">
          <a:xfrm>
            <a:off x="6143625" y="1643063"/>
            <a:ext cx="2511425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5" name="TextBox 9"/>
          <p:cNvSpPr txBox="1">
            <a:spLocks noChangeArrowheads="1"/>
          </p:cNvSpPr>
          <p:nvPr/>
        </p:nvSpPr>
        <p:spPr bwMode="auto">
          <a:xfrm>
            <a:off x="7215188" y="5572125"/>
            <a:ext cx="381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3</a:t>
            </a:r>
          </a:p>
        </p:txBody>
      </p:sp>
      <p:sp>
        <p:nvSpPr>
          <p:cNvPr id="11" name="Овал 10"/>
          <p:cNvSpPr/>
          <p:nvPr/>
        </p:nvSpPr>
        <p:spPr>
          <a:xfrm>
            <a:off x="4000500" y="2643188"/>
            <a:ext cx="214313" cy="50006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858000" y="2071688"/>
            <a:ext cx="1228725" cy="5715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658" name="Прямоугольник 12"/>
          <p:cNvSpPr>
            <a:spLocks noChangeArrowheads="1"/>
          </p:cNvSpPr>
          <p:nvPr/>
        </p:nvSpPr>
        <p:spPr bwMode="auto">
          <a:xfrm>
            <a:off x="785813" y="428625"/>
            <a:ext cx="81041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Какие ошибки допустил художник в портретах?</a:t>
            </a:r>
            <a:endParaRPr lang="ru-RU" sz="280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Группа 5"/>
          <p:cNvGrpSpPr>
            <a:grpSpLocks/>
          </p:cNvGrpSpPr>
          <p:nvPr/>
        </p:nvGrpSpPr>
        <p:grpSpPr bwMode="auto">
          <a:xfrm>
            <a:off x="2643188" y="785813"/>
            <a:ext cx="4111625" cy="5572125"/>
            <a:chOff x="2643174" y="785794"/>
            <a:chExt cx="4111543" cy="5572164"/>
          </a:xfrm>
        </p:grpSpPr>
        <p:pic>
          <p:nvPicPr>
            <p:cNvPr id="28675" name="Picture 2" descr="ББ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43174" y="785794"/>
              <a:ext cx="4111543" cy="5572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76" name="Picture 3" descr="ГЛАЗА М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14678" y="2500306"/>
              <a:ext cx="2865458" cy="914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77" name="Picture 4" descr="РОТ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143372" y="4857760"/>
              <a:ext cx="1214446" cy="568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78" name="Picture 5" descr="НОС М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357686" y="3786190"/>
              <a:ext cx="724662" cy="928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Группа 6"/>
          <p:cNvGrpSpPr>
            <a:grpSpLocks/>
          </p:cNvGrpSpPr>
          <p:nvPr/>
        </p:nvGrpSpPr>
        <p:grpSpPr bwMode="auto">
          <a:xfrm>
            <a:off x="2643188" y="785813"/>
            <a:ext cx="4111625" cy="5572125"/>
            <a:chOff x="2643174" y="785794"/>
            <a:chExt cx="4111543" cy="5572164"/>
          </a:xfrm>
        </p:grpSpPr>
        <p:pic>
          <p:nvPicPr>
            <p:cNvPr id="29700" name="Picture 2" descr="ББ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43174" y="785794"/>
              <a:ext cx="4111543" cy="5572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701" name="Picture 3" descr="ГЛАЗА М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86116" y="3000372"/>
              <a:ext cx="2865458" cy="914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702" name="Picture 4" descr="РОТ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143372" y="4786322"/>
              <a:ext cx="1214446" cy="568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703" name="Picture 5" descr="НОС М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357686" y="3786190"/>
              <a:ext cx="724662" cy="928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Управляющая кнопка: домой 7">
            <a:hlinkClick r:id="rId6" action="ppaction://hlinksldjump" highlightClick="1"/>
          </p:cNvPr>
          <p:cNvSpPr/>
          <p:nvPr/>
        </p:nvSpPr>
        <p:spPr>
          <a:xfrm>
            <a:off x="8286750" y="6000750"/>
            <a:ext cx="400050" cy="471488"/>
          </a:xfrm>
          <a:prstGeom prst="actionButtonHome">
            <a:avLst/>
          </a:prstGeom>
          <a:solidFill>
            <a:srgbClr val="A461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Управляющая кнопка: домой 18">
            <a:hlinkClick r:id="rId2" action="ppaction://hlinksldjump" highlightClick="1"/>
          </p:cNvPr>
          <p:cNvSpPr/>
          <p:nvPr/>
        </p:nvSpPr>
        <p:spPr>
          <a:xfrm>
            <a:off x="8286750" y="6000750"/>
            <a:ext cx="400050" cy="471488"/>
          </a:xfrm>
          <a:prstGeom prst="actionButtonHome">
            <a:avLst/>
          </a:prstGeom>
          <a:solidFill>
            <a:srgbClr val="A4612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30723" name="Группа 22"/>
          <p:cNvGrpSpPr>
            <a:grpSpLocks/>
          </p:cNvGrpSpPr>
          <p:nvPr/>
        </p:nvGrpSpPr>
        <p:grpSpPr bwMode="auto">
          <a:xfrm>
            <a:off x="2786063" y="928688"/>
            <a:ext cx="4111625" cy="5572125"/>
            <a:chOff x="2786050" y="928670"/>
            <a:chExt cx="4111543" cy="5572164"/>
          </a:xfrm>
        </p:grpSpPr>
        <p:pic>
          <p:nvPicPr>
            <p:cNvPr id="30724" name="Picture 2" descr="ББ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786050" y="928670"/>
              <a:ext cx="4111543" cy="5572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25" name="Picture 3" descr="ГЛАЗА М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286116" y="3143248"/>
              <a:ext cx="2865458" cy="914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26" name="Picture 4" descr="РОТ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286248" y="5357826"/>
              <a:ext cx="1071570" cy="5018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27" name="Picture 5" descr="НОС М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357686" y="3786190"/>
              <a:ext cx="724662" cy="928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3071813" y="285750"/>
            <a:ext cx="5829300" cy="1143000"/>
          </a:xfrm>
        </p:spPr>
        <p:txBody>
          <a:bodyPr/>
          <a:lstStyle/>
          <a:p>
            <a:pPr eaLnBrk="1" hangingPunct="1"/>
            <a:r>
              <a:rPr lang="ru-RU" sz="7200" b="1" smtClean="0"/>
              <a:t>Портрет</a:t>
            </a: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928688" y="1600200"/>
            <a:ext cx="7758112" cy="4043363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ru-RU" sz="2800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(</a:t>
            </a:r>
            <a:r>
              <a:rPr lang="ru-RU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от  франц. – изображать,  </a:t>
            </a:r>
          </a:p>
          <a:p>
            <a:pPr>
              <a:buFont typeface="Wingdings" pitchFamily="2" charset="2"/>
              <a:buNone/>
              <a:defRPr/>
            </a:pPr>
            <a:r>
              <a:rPr lang="ru-RU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передавать  «черта  в  черту»)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</a:p>
          <a:p>
            <a:pPr>
              <a:buFont typeface="Wingdings" pitchFamily="2" charset="2"/>
              <a:buNone/>
              <a:defRPr/>
            </a:pPr>
            <a:endParaRPr lang="ru-RU" dirty="0" smtClean="0"/>
          </a:p>
          <a:p>
            <a:pPr>
              <a:buFont typeface="Wingdings" pitchFamily="2" charset="2"/>
              <a:buNone/>
              <a:defRPr/>
            </a:pPr>
            <a:r>
              <a:rPr lang="ru-RU" sz="1800" dirty="0" smtClean="0"/>
              <a:t> </a:t>
            </a:r>
            <a:r>
              <a:rPr lang="ru-RU" sz="4400" b="1" dirty="0" smtClean="0"/>
              <a:t>–жанр изобразительного искусства, изображающий человека или группу людей.</a:t>
            </a:r>
          </a:p>
          <a:p>
            <a:pPr>
              <a:buFont typeface="Wingdings" pitchFamily="2" charset="2"/>
              <a:buNone/>
              <a:defRPr/>
            </a:pPr>
            <a:endParaRPr lang="ru-RU" dirty="0" smtClean="0"/>
          </a:p>
          <a:p>
            <a:pPr eaLnBrk="1" hangingPunct="1">
              <a:defRPr/>
            </a:pPr>
            <a:endParaRPr lang="ru-RU" dirty="0" smtClean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13" name="Picture 17" descr="ГГ2"/>
          <p:cNvPicPr>
            <a:picLocks noChangeAspect="1" noChangeArrowheads="1"/>
          </p:cNvPicPr>
          <p:nvPr/>
        </p:nvPicPr>
        <p:blipFill>
          <a:blip r:embed="rId2" cstate="print"/>
          <a:srcRect b="4002"/>
          <a:stretch>
            <a:fillRect/>
          </a:stretch>
        </p:blipFill>
        <p:spPr bwMode="auto">
          <a:xfrm>
            <a:off x="2428875" y="571500"/>
            <a:ext cx="3857625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Овал 23"/>
          <p:cNvSpPr/>
          <p:nvPr/>
        </p:nvSpPr>
        <p:spPr>
          <a:xfrm>
            <a:off x="2928938" y="857250"/>
            <a:ext cx="2786062" cy="4143375"/>
          </a:xfrm>
          <a:prstGeom prst="ellipse">
            <a:avLst/>
          </a:prstGeom>
          <a:noFill/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9714" name="Picture 18" descr="ГЛАЗА 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88" y="2500313"/>
            <a:ext cx="2286000" cy="72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5" name="Picture 19" descr="РОТ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5" y="4143375"/>
            <a:ext cx="1071563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Прямая соединительная линия 25"/>
          <p:cNvCxnSpPr/>
          <p:nvPr/>
        </p:nvCxnSpPr>
        <p:spPr>
          <a:xfrm>
            <a:off x="2928938" y="3000375"/>
            <a:ext cx="2857500" cy="1588"/>
          </a:xfrm>
          <a:prstGeom prst="line">
            <a:avLst/>
          </a:prstGeom>
          <a:ln w="1905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3857625" y="4357688"/>
            <a:ext cx="1000125" cy="158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rot="16200000" flipV="1">
            <a:off x="2357438" y="2928938"/>
            <a:ext cx="40005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716" name="Picture 20" descr="НОС М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06863" y="3214688"/>
            <a:ext cx="612775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4" name="Прямая соединительная линия 33"/>
          <p:cNvCxnSpPr/>
          <p:nvPr/>
        </p:nvCxnSpPr>
        <p:spPr>
          <a:xfrm>
            <a:off x="4071938" y="3857625"/>
            <a:ext cx="642937" cy="0"/>
          </a:xfrm>
          <a:prstGeom prst="line">
            <a:avLst/>
          </a:prstGeom>
          <a:ln w="1905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7" dur="20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ChangeArrowheads="1"/>
          </p:cNvSpPr>
          <p:nvPr/>
        </p:nvSpPr>
        <p:spPr bwMode="auto">
          <a:xfrm>
            <a:off x="755650" y="1412875"/>
            <a:ext cx="7920038" cy="353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179388" algn="ctr" eaLnBrk="0" hangingPunct="0"/>
            <a:r>
              <a:rPr lang="ru-RU" sz="2800" b="1">
                <a:latin typeface="Times New Roman" pitchFamily="18" charset="0"/>
              </a:rPr>
              <a:t>Физминутка</a:t>
            </a:r>
          </a:p>
          <a:p>
            <a:pPr indent="179388" algn="ctr" eaLnBrk="0" hangingPunct="0"/>
            <a:endParaRPr lang="ru-RU" sz="2800"/>
          </a:p>
          <a:p>
            <a:pPr indent="179388" eaLnBrk="0" hangingPunct="0"/>
            <a:r>
              <a:rPr lang="ru-RU" sz="2400">
                <a:latin typeface="Times New Roman" pitchFamily="18" charset="0"/>
              </a:rPr>
              <a:t>Изобразите эмоции:</a:t>
            </a:r>
          </a:p>
          <a:p>
            <a:pPr indent="179388" eaLnBrk="0" hangingPunct="0"/>
            <a:r>
              <a:rPr lang="ru-RU" sz="2400">
                <a:latin typeface="Times New Roman" pitchFamily="18" charset="0"/>
              </a:rPr>
              <a:t> </a:t>
            </a:r>
            <a:endParaRPr lang="ru-RU" sz="2400"/>
          </a:p>
          <a:p>
            <a:pPr indent="179388" eaLnBrk="0" hangingPunct="0">
              <a:buFontTx/>
              <a:buChar char="•"/>
            </a:pPr>
            <a:r>
              <a:rPr lang="ru-RU" sz="2400">
                <a:latin typeface="Times New Roman" pitchFamily="18" charset="0"/>
              </a:rPr>
              <a:t>Встретили друга, вы долго не виделись поздоровайтесь.</a:t>
            </a:r>
            <a:endParaRPr lang="ru-RU" sz="2400"/>
          </a:p>
          <a:p>
            <a:pPr indent="179388" eaLnBrk="0" hangingPunct="0">
              <a:buFontTx/>
              <a:buChar char="•"/>
            </a:pPr>
            <a:r>
              <a:rPr lang="ru-RU" sz="2400">
                <a:latin typeface="Times New Roman" pitchFamily="18" charset="0"/>
              </a:rPr>
              <a:t>Друг угостил вас лимоном.(без слов показать)</a:t>
            </a:r>
            <a:endParaRPr lang="ru-RU" sz="2400"/>
          </a:p>
          <a:p>
            <a:pPr indent="179388" eaLnBrk="0" hangingPunct="0">
              <a:buFontTx/>
              <a:buChar char="•"/>
            </a:pPr>
            <a:r>
              <a:rPr lang="ru-RU" sz="2400">
                <a:latin typeface="Times New Roman" pitchFamily="18" charset="0"/>
              </a:rPr>
              <a:t>Вы обиделись. (показать мимикой)</a:t>
            </a:r>
            <a:endParaRPr lang="ru-RU" sz="2400"/>
          </a:p>
          <a:p>
            <a:pPr indent="179388" eaLnBrk="0" hangingPunct="0">
              <a:buFontTx/>
              <a:buChar char="•"/>
            </a:pPr>
            <a:r>
              <a:rPr lang="ru-RU" sz="2400">
                <a:latin typeface="Times New Roman" pitchFamily="18" charset="0"/>
              </a:rPr>
              <a:t>Друг подарил вам цветок. (вы удивились)</a:t>
            </a:r>
            <a:endParaRPr lang="ru-RU" sz="2400"/>
          </a:p>
          <a:p>
            <a:pPr indent="179388" eaLnBrk="0" hangingPunct="0">
              <a:buFontTx/>
              <a:buChar char="•"/>
            </a:pPr>
            <a:r>
              <a:rPr lang="ru-RU" sz="2400">
                <a:latin typeface="Times New Roman" pitchFamily="18" charset="0"/>
              </a:rPr>
              <a:t>Улыбнулись друг другу.</a:t>
            </a:r>
            <a:endParaRPr lang="ru-RU" sz="240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smtClean="0">
                <a:cs typeface="Arial" charset="0"/>
              </a:rPr>
              <a:t>СХЕМА ЭМОЦИЙ ЧЕЛОВЕКА</a:t>
            </a:r>
            <a:r>
              <a:rPr lang="ru-RU" sz="4800" smtClean="0">
                <a:latin typeface="Arial" charset="0"/>
                <a:cs typeface="Arial" charset="0"/>
              </a:rPr>
              <a:t/>
            </a:r>
            <a:br>
              <a:rPr lang="ru-RU" sz="4800" smtClean="0">
                <a:latin typeface="Arial" charset="0"/>
                <a:cs typeface="Arial" charset="0"/>
              </a:rPr>
            </a:br>
            <a:endParaRPr lang="ru-RU" smtClean="0"/>
          </a:p>
        </p:txBody>
      </p:sp>
      <p:pic>
        <p:nvPicPr>
          <p:cNvPr id="33795" name="Рисунок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313" y="908050"/>
            <a:ext cx="4011612" cy="548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Rectangle 2"/>
          <p:cNvSpPr>
            <a:spLocks noChangeArrowheads="1"/>
          </p:cNvSpPr>
          <p:nvPr/>
        </p:nvSpPr>
        <p:spPr bwMode="auto">
          <a:xfrm>
            <a:off x="6357938" y="111125"/>
            <a:ext cx="2786062" cy="3079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endParaRPr lang="ru-RU"/>
          </a:p>
        </p:txBody>
      </p:sp>
    </p:spTree>
  </p:cSld>
  <p:clrMapOvr>
    <a:masterClrMapping/>
  </p:clrMapOvr>
  <p:transition spd="slow">
    <p:fade thruBlk="1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smtClean="0"/>
              <a:t>Практическая работа: </a:t>
            </a:r>
            <a:br>
              <a:rPr lang="ru-RU" sz="4000" b="1" smtClean="0"/>
            </a:br>
            <a:r>
              <a:rPr lang="ru-RU" sz="3600" smtClean="0"/>
              <a:t>нарисовать портрет друга</a:t>
            </a:r>
          </a:p>
        </p:txBody>
      </p:sp>
      <p:sp>
        <p:nvSpPr>
          <p:cNvPr id="33795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7972425" cy="40433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b="1" smtClean="0"/>
              <a:t>               План  работы:</a:t>
            </a:r>
            <a:endParaRPr lang="ru-RU" smtClean="0"/>
          </a:p>
          <a:p>
            <a:r>
              <a:rPr lang="ru-RU" smtClean="0"/>
              <a:t>Наметить овал лица (учитывая размер и положение на листе).</a:t>
            </a:r>
          </a:p>
          <a:p>
            <a:r>
              <a:rPr lang="ru-RU" smtClean="0"/>
              <a:t>Наметить положение основных черт лица.</a:t>
            </a:r>
          </a:p>
          <a:p>
            <a:r>
              <a:rPr lang="ru-RU" smtClean="0"/>
              <a:t>Придать лицу выражение.</a:t>
            </a:r>
          </a:p>
          <a:p>
            <a:r>
              <a:rPr lang="ru-RU" smtClean="0"/>
              <a:t>Наметить прическу.</a:t>
            </a:r>
          </a:p>
          <a:p>
            <a:r>
              <a:rPr lang="ru-RU" smtClean="0"/>
              <a:t>Прорисовать мелкие детали.</a:t>
            </a:r>
          </a:p>
          <a:p>
            <a:endParaRPr lang="ru-RU" smtClean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71538" y="214290"/>
            <a:ext cx="7715272" cy="19389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>
                <a:ln w="31550" cmpd="sng">
                  <a:solidFill>
                    <a:srgbClr val="A50021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Выставка </a:t>
            </a:r>
          </a:p>
          <a:p>
            <a:pPr algn="ctr">
              <a:defRPr/>
            </a:pPr>
            <a:r>
              <a:rPr lang="ru-RU" sz="6000" b="1" dirty="0">
                <a:ln w="31550" cmpd="sng">
                  <a:solidFill>
                    <a:srgbClr val="A50021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наших работ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рямоугольник 5"/>
          <p:cNvSpPr>
            <a:spLocks noChangeArrowheads="1"/>
          </p:cNvSpPr>
          <p:nvPr/>
        </p:nvSpPr>
        <p:spPr bwMode="auto">
          <a:xfrm>
            <a:off x="357188" y="1357313"/>
            <a:ext cx="8786812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3600" b="1"/>
              <a:t>Цель урока</a:t>
            </a:r>
            <a:r>
              <a:rPr lang="ru-RU" sz="3600"/>
              <a:t>:</a:t>
            </a:r>
          </a:p>
          <a:p>
            <a:pPr algn="ctr" eaLnBrk="0" hangingPunct="0"/>
            <a:r>
              <a:rPr lang="ru-RU" sz="3600"/>
              <a:t> расширить круг знаний о портрете </a:t>
            </a:r>
          </a:p>
          <a:p>
            <a:pPr algn="ctr" eaLnBrk="0" hangingPunct="0"/>
            <a:r>
              <a:rPr lang="ru-RU" sz="3600"/>
              <a:t>и </a:t>
            </a:r>
          </a:p>
          <a:p>
            <a:pPr algn="ctr" eaLnBrk="0" hangingPunct="0"/>
            <a:r>
              <a:rPr lang="ru-RU" sz="3600"/>
              <a:t>научиться передавать настроение (эмоции) человека в портрете.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214438" y="1214438"/>
            <a:ext cx="6072187" cy="424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/>
              <a:t>Знал</a:t>
            </a:r>
          </a:p>
          <a:p>
            <a:endParaRPr lang="ru-RU" sz="5400" b="1"/>
          </a:p>
          <a:p>
            <a:r>
              <a:rPr lang="ru-RU" sz="5400" b="1"/>
              <a:t>Узнал</a:t>
            </a:r>
          </a:p>
          <a:p>
            <a:endParaRPr lang="ru-RU" sz="5400" b="1"/>
          </a:p>
          <a:p>
            <a:r>
              <a:rPr lang="ru-RU" sz="5400" b="1"/>
              <a:t>Научился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1563" y="214313"/>
            <a:ext cx="7715250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6000" b="1" dirty="0">
              <a:ln w="31550" cmpd="sng">
                <a:solidFill>
                  <a:srgbClr val="A50021"/>
                </a:soli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857232"/>
            <a:ext cx="7715272" cy="470898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6000" b="1" dirty="0">
                <a:ln w="31550" cmpd="sng">
                  <a:solidFill>
                    <a:srgbClr val="A50021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Молодцы!</a:t>
            </a:r>
          </a:p>
          <a:p>
            <a:pPr>
              <a:defRPr/>
            </a:pPr>
            <a:endParaRPr lang="ru-RU" sz="6000" b="1" dirty="0">
              <a:ln w="31550" cmpd="sng">
                <a:solidFill>
                  <a:srgbClr val="A50021"/>
                </a:soli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>
              <a:defRPr/>
            </a:pPr>
            <a:endParaRPr lang="ru-RU" sz="6000" b="1" dirty="0">
              <a:ln w="31550" cmpd="sng">
                <a:solidFill>
                  <a:srgbClr val="A50021"/>
                </a:soli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6000" b="1" dirty="0">
                <a:ln w="31550" cmpd="sng">
                  <a:solidFill>
                    <a:srgbClr val="A50021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До новых встреч в мире искусства!</a:t>
            </a:r>
          </a:p>
        </p:txBody>
      </p:sp>
      <p:pic>
        <p:nvPicPr>
          <p:cNvPr id="7" name="Picture 4" descr="http://lib.rus.ec/i/75/159975/i_0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714356"/>
            <a:ext cx="3714776" cy="246828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993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hlinkClick r:id="rId2"/>
              </a:rPr>
              <a:t>http://www.bibliotekar.ru/Ktician/index.htm</a:t>
            </a:r>
            <a:endParaRPr lang="ru-RU" smtClean="0"/>
          </a:p>
          <a:p>
            <a:pPr eaLnBrk="1" hangingPunct="1"/>
            <a:r>
              <a:rPr lang="en-US" smtClean="0">
                <a:hlinkClick r:id="rId3"/>
              </a:rPr>
              <a:t>http://images.yandex.ru</a:t>
            </a:r>
            <a:endParaRPr lang="ru-RU" smtClean="0"/>
          </a:p>
          <a:p>
            <a:pPr eaLnBrk="1" hangingPunct="1"/>
            <a:r>
              <a:rPr lang="en-US" smtClean="0">
                <a:hlinkClick r:id="rId4"/>
              </a:rPr>
              <a:t>http://21region.org</a:t>
            </a:r>
            <a:endParaRPr lang="ru-RU" smtClean="0"/>
          </a:p>
          <a:p>
            <a:pPr eaLnBrk="1" hangingPunct="1"/>
            <a:r>
              <a:rPr lang="en-US" smtClean="0">
                <a:hlinkClick r:id="rId5"/>
              </a:rPr>
              <a:t>http://</a:t>
            </a:r>
            <a:r>
              <a:rPr lang="ru-RU" smtClean="0">
                <a:hlinkClick r:id="rId5"/>
              </a:rPr>
              <a:t>портал1.рф/</a:t>
            </a:r>
            <a:r>
              <a:rPr lang="en-US" smtClean="0">
                <a:hlinkClick r:id="rId5"/>
              </a:rPr>
              <a:t>russkie-hudozhniki-19-20-veka2</a:t>
            </a:r>
            <a:endParaRPr lang="ru-RU" smtClean="0"/>
          </a:p>
          <a:p>
            <a:pPr eaLnBrk="1" hangingPunct="1"/>
            <a:r>
              <a:rPr lang="ru-RU" smtClean="0">
                <a:solidFill>
                  <a:srgbClr val="800000"/>
                </a:solidFill>
                <a:latin typeface="Times New Roman" pitchFamily="18" charset="0"/>
                <a:hlinkClick r:id="rId6"/>
              </a:rPr>
              <a:t>http://pedsovet.su/</a:t>
            </a:r>
            <a:endParaRPr lang="ru-RU" smtClean="0">
              <a:solidFill>
                <a:srgbClr val="800000"/>
              </a:solidFill>
              <a:latin typeface="Times New Roman" pitchFamily="18" charset="0"/>
            </a:endParaRPr>
          </a:p>
          <a:p>
            <a:r>
              <a:rPr lang="ru-RU" i="1" smtClean="0">
                <a:solidFill>
                  <a:srgbClr val="800000"/>
                </a:solidFill>
                <a:latin typeface="Monotype Corsiva" pitchFamily="66" charset="0"/>
              </a:rPr>
              <a:t>Фон: </a:t>
            </a:r>
            <a:r>
              <a:rPr lang="ru-RU" i="1" smtClean="0">
                <a:solidFill>
                  <a:srgbClr val="800000"/>
                </a:solidFill>
                <a:latin typeface="Monotype Corsiva" pitchFamily="66" charset="0"/>
                <a:hlinkClick r:id="rId7"/>
              </a:rPr>
              <a:t>http://www.psdgraphics.com/file/old-paper-texture.jpg</a:t>
            </a:r>
            <a:endParaRPr lang="ru-RU" i="1" smtClean="0">
              <a:solidFill>
                <a:srgbClr val="800000"/>
              </a:solidFill>
              <a:latin typeface="Monotype Corsiva" pitchFamily="66" charset="0"/>
            </a:endParaRPr>
          </a:p>
          <a:p>
            <a:endParaRPr lang="ru-RU" i="1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214438" y="1214438"/>
            <a:ext cx="6072187" cy="424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/>
              <a:t>Знаю</a:t>
            </a:r>
          </a:p>
          <a:p>
            <a:endParaRPr lang="ru-RU" sz="5400" b="1"/>
          </a:p>
          <a:p>
            <a:r>
              <a:rPr lang="ru-RU" sz="5400" b="1"/>
              <a:t>Хочу узнать</a:t>
            </a:r>
          </a:p>
          <a:p>
            <a:endParaRPr lang="ru-RU" sz="5400" b="1"/>
          </a:p>
          <a:p>
            <a:r>
              <a:rPr lang="ru-RU" sz="5400" b="1"/>
              <a:t>Хочу научиться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142875" y="642938"/>
            <a:ext cx="885825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3200" b="1" i="1">
                <a:latin typeface="Book Antiqua" pitchFamily="18" charset="0"/>
                <a:ea typeface="Calibri" pitchFamily="34" charset="0"/>
                <a:cs typeface="Aharoni" pitchFamily="2" charset="-79"/>
              </a:rPr>
              <a:t>«Главным достоинством портрета</a:t>
            </a:r>
          </a:p>
          <a:p>
            <a:pPr eaLnBrk="0" hangingPunct="0"/>
            <a:r>
              <a:rPr lang="ru-RU" sz="3200" b="1" i="1">
                <a:latin typeface="Book Antiqua" pitchFamily="18" charset="0"/>
                <a:ea typeface="Calibri" pitchFamily="34" charset="0"/>
                <a:cs typeface="Aharoni" pitchFamily="2" charset="-79"/>
              </a:rPr>
              <a:t> всегда является …сходство  с  оригиналом»</a:t>
            </a:r>
          </a:p>
        </p:txBody>
      </p:sp>
      <p:sp>
        <p:nvSpPr>
          <p:cNvPr id="6147" name="Прямоугольник 4"/>
          <p:cNvSpPr>
            <a:spLocks noChangeArrowheads="1"/>
          </p:cNvSpPr>
          <p:nvPr/>
        </p:nvSpPr>
        <p:spPr bwMode="auto">
          <a:xfrm>
            <a:off x="6643688" y="1714500"/>
            <a:ext cx="17287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i="1">
                <a:latin typeface="Book Antiqua" pitchFamily="18" charset="0"/>
              </a:rPr>
              <a:t>Г. Плеханов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357188" y="3286125"/>
            <a:ext cx="8429625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/>
              <a:t>Как написать портрет, чтобы он волновал зрителя и через многие годы?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 descr="http://www.avi-center.com/uploads/news_avicenter_7IsabeldeBorbonporPorbusluegoesp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143000"/>
            <a:ext cx="4572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9" descr="http://art-assorty.ru/uploads/posts/2013-05/1367490491_1786-portret-velikogo-polkovodca-aleksandra-vasilevicha-suvorov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38" y="1143000"/>
            <a:ext cx="3505200" cy="456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Прямоугольник 11"/>
          <p:cNvSpPr>
            <a:spLocks noChangeArrowheads="1"/>
          </p:cNvSpPr>
          <p:nvPr/>
        </p:nvSpPr>
        <p:spPr bwMode="auto">
          <a:xfrm>
            <a:off x="5143500" y="5929313"/>
            <a:ext cx="3586163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Calibri" pitchFamily="34" charset="0"/>
              </a:rPr>
              <a:t>Левицкий  Д.     Портрет Суворова </a:t>
            </a:r>
          </a:p>
        </p:txBody>
      </p:sp>
      <p:sp>
        <p:nvSpPr>
          <p:cNvPr id="7173" name="Прямоугольник 12"/>
          <p:cNvSpPr>
            <a:spLocks noChangeArrowheads="1"/>
          </p:cNvSpPr>
          <p:nvPr/>
        </p:nvSpPr>
        <p:spPr bwMode="auto">
          <a:xfrm>
            <a:off x="500063" y="5929313"/>
            <a:ext cx="4033837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Calibri" pitchFamily="34" charset="0"/>
              </a:rPr>
              <a:t>Пурбус, Франс II. Изабелла Французская</a:t>
            </a:r>
            <a:r>
              <a:rPr lang="ru-RU" sz="1600">
                <a:latin typeface="Calibri" pitchFamily="34" charset="0"/>
              </a:rPr>
              <a:t>, </a:t>
            </a: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214313" y="285750"/>
            <a:ext cx="8929687" cy="70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indent="179388" eaLnBrk="0" hangingPunct="0"/>
            <a:r>
              <a:rPr lang="ru-RU" sz="4000" b="1" i="1">
                <a:latin typeface="Monotype Corsiva" pitchFamily="66" charset="0"/>
                <a:cs typeface="Times New Roman" pitchFamily="18" charset="0"/>
              </a:rPr>
              <a:t>Есть лица, подобные пышным порталам…</a:t>
            </a:r>
            <a:endParaRPr lang="ru-RU" sz="4000" b="1" i="1"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6"/>
          <p:cNvSpPr>
            <a:spLocks noChangeArrowheads="1"/>
          </p:cNvSpPr>
          <p:nvPr/>
        </p:nvSpPr>
        <p:spPr bwMode="auto">
          <a:xfrm>
            <a:off x="571500" y="285750"/>
            <a:ext cx="8358188" cy="70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indent="179388" eaLnBrk="0" hangingPunct="0"/>
            <a:r>
              <a:rPr lang="ru-RU" sz="4000" b="1" i="1">
                <a:latin typeface="Monotype Corsiva" pitchFamily="66" charset="0"/>
                <a:cs typeface="Times New Roman" pitchFamily="18" charset="0"/>
              </a:rPr>
              <a:t>Есть лица</a:t>
            </a:r>
            <a:r>
              <a:rPr lang="ru-RU" sz="4000" b="1">
                <a:latin typeface="Calibri" pitchFamily="34" charset="0"/>
              </a:rPr>
              <a:t> </a:t>
            </a:r>
            <a:r>
              <a:rPr lang="ru-RU" sz="4000" b="1">
                <a:latin typeface="Monotype Corsiva" pitchFamily="66" charset="0"/>
              </a:rPr>
              <a:t>- подобия жалких лачуг </a:t>
            </a:r>
            <a:r>
              <a:rPr lang="ru-RU" sz="4000" b="1" i="1">
                <a:latin typeface="Monotype Corsiva" pitchFamily="66" charset="0"/>
                <a:cs typeface="Times New Roman" pitchFamily="18" charset="0"/>
              </a:rPr>
              <a:t>…</a:t>
            </a:r>
            <a:endParaRPr lang="ru-RU" sz="4000" b="1" i="1">
              <a:latin typeface="Monotype Corsiva" pitchFamily="66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 l="7227" t="9135"/>
          <a:stretch>
            <a:fillRect/>
          </a:stretch>
        </p:blipFill>
        <p:spPr bwMode="auto">
          <a:xfrm>
            <a:off x="571500" y="1214438"/>
            <a:ext cx="3643313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5" y="1143000"/>
            <a:ext cx="3609975" cy="464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Прямоугольник 10"/>
          <p:cNvSpPr>
            <a:spLocks noChangeArrowheads="1"/>
          </p:cNvSpPr>
          <p:nvPr/>
        </p:nvSpPr>
        <p:spPr bwMode="auto">
          <a:xfrm>
            <a:off x="4929188" y="6143625"/>
            <a:ext cx="31257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Calibri" pitchFamily="34" charset="0"/>
              </a:rPr>
              <a:t>Репин И. Мужичок из робких</a:t>
            </a:r>
          </a:p>
        </p:txBody>
      </p:sp>
      <p:sp>
        <p:nvSpPr>
          <p:cNvPr id="8198" name="AutoShape 7" descr="http://omen13.narod.ru/download/pictures/luvr/luvr049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199" name="AutoShape 9" descr="http://omen13.narod.ru/download/pictures/luvr/luvr049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857250" y="6072188"/>
            <a:ext cx="3214688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 dirty="0" err="1">
                <a:latin typeface="+mn-lt"/>
              </a:rPr>
              <a:t>Бартоломе</a:t>
            </a:r>
            <a:r>
              <a:rPr lang="ru-RU" sz="1600" b="1" dirty="0">
                <a:latin typeface="+mn-lt"/>
              </a:rPr>
              <a:t> </a:t>
            </a:r>
            <a:r>
              <a:rPr lang="ru-RU" sz="1600" b="1" dirty="0" err="1">
                <a:latin typeface="+mn-lt"/>
              </a:rPr>
              <a:t>Эстебан</a:t>
            </a:r>
            <a:r>
              <a:rPr lang="ru-RU" sz="1600" b="1" dirty="0">
                <a:latin typeface="+mn-lt"/>
              </a:rPr>
              <a:t> </a:t>
            </a:r>
            <a:r>
              <a:rPr lang="ru-RU" sz="1600" b="1" dirty="0" err="1">
                <a:latin typeface="+mn-lt"/>
              </a:rPr>
              <a:t>Мурильо</a:t>
            </a:r>
            <a:r>
              <a:rPr lang="ru-RU" sz="1600" b="1" dirty="0">
                <a:latin typeface="+mn-lt"/>
              </a:rPr>
              <a:t>.</a:t>
            </a:r>
          </a:p>
          <a:p>
            <a:pPr algn="ctr">
              <a:defRPr/>
            </a:pPr>
            <a:r>
              <a:rPr lang="ru-RU" sz="1600" b="1" dirty="0">
                <a:latin typeface="+mn-lt"/>
              </a:rPr>
              <a:t> Маленький нищий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5"/>
          <p:cNvPicPr>
            <a:picLocks noChangeAspect="1" noChangeArrowheads="1"/>
          </p:cNvPicPr>
          <p:nvPr/>
        </p:nvPicPr>
        <p:blipFill>
          <a:blip r:embed="rId2" cstate="print"/>
          <a:srcRect l="29359" t="16325" r="24010" b="24490"/>
          <a:stretch>
            <a:fillRect/>
          </a:stretch>
        </p:blipFill>
        <p:spPr bwMode="auto">
          <a:xfrm>
            <a:off x="214313" y="1000125"/>
            <a:ext cx="3657600" cy="392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Прямоугольник 4"/>
          <p:cNvSpPr>
            <a:spLocks noChangeArrowheads="1"/>
          </p:cNvSpPr>
          <p:nvPr/>
        </p:nvSpPr>
        <p:spPr bwMode="auto">
          <a:xfrm>
            <a:off x="1143000" y="357188"/>
            <a:ext cx="67183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i="1">
                <a:latin typeface="Monotype Corsiva" pitchFamily="66" charset="0"/>
              </a:rPr>
              <a:t>Иные холодные, мертвые лица …</a:t>
            </a:r>
          </a:p>
        </p:txBody>
      </p:sp>
      <p:pic>
        <p:nvPicPr>
          <p:cNvPr id="922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75" y="1643063"/>
            <a:ext cx="3019425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Прямоугольник 6"/>
          <p:cNvSpPr>
            <a:spLocks noChangeArrowheads="1"/>
          </p:cNvSpPr>
          <p:nvPr/>
        </p:nvSpPr>
        <p:spPr bwMode="auto">
          <a:xfrm>
            <a:off x="3143250" y="5572125"/>
            <a:ext cx="2921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 b="1">
                <a:latin typeface="Calibri" pitchFamily="34" charset="0"/>
              </a:rPr>
              <a:t>Суриков В. </a:t>
            </a:r>
          </a:p>
          <a:p>
            <a:pPr algn="ctr"/>
            <a:r>
              <a:rPr lang="ru-RU" sz="1600" b="1">
                <a:latin typeface="Calibri" pitchFamily="34" charset="0"/>
              </a:rPr>
              <a:t>Юродивый, сидящий на снегу.</a:t>
            </a:r>
          </a:p>
        </p:txBody>
      </p:sp>
      <p:sp>
        <p:nvSpPr>
          <p:cNvPr id="9222" name="Прямоугольник 9"/>
          <p:cNvSpPr>
            <a:spLocks noChangeArrowheads="1"/>
          </p:cNvSpPr>
          <p:nvPr/>
        </p:nvSpPr>
        <p:spPr bwMode="auto">
          <a:xfrm>
            <a:off x="285750" y="5214938"/>
            <a:ext cx="29130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 b="1">
                <a:latin typeface="Calibri" pitchFamily="34" charset="0"/>
              </a:rPr>
              <a:t>Репин И.</a:t>
            </a:r>
          </a:p>
          <a:p>
            <a:pPr algn="ctr"/>
            <a:r>
              <a:rPr lang="ru-RU" sz="1600" b="1">
                <a:latin typeface="Calibri" pitchFamily="34" charset="0"/>
              </a:rPr>
              <a:t> Иван Грозный и сын его Иван.</a:t>
            </a:r>
          </a:p>
        </p:txBody>
      </p:sp>
      <p:pic>
        <p:nvPicPr>
          <p:cNvPr id="9223" name="Picture 6"/>
          <p:cNvPicPr>
            <a:picLocks noChangeAspect="1" noChangeArrowheads="1"/>
          </p:cNvPicPr>
          <p:nvPr/>
        </p:nvPicPr>
        <p:blipFill>
          <a:blip r:embed="rId4" cstate="print"/>
          <a:srcRect l="6927" r="6635" b="10204"/>
          <a:stretch>
            <a:fillRect/>
          </a:stretch>
        </p:blipFill>
        <p:spPr bwMode="auto">
          <a:xfrm>
            <a:off x="6286500" y="2428875"/>
            <a:ext cx="2643188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4" name="Прямоугольник 13"/>
          <p:cNvSpPr>
            <a:spLocks noChangeArrowheads="1"/>
          </p:cNvSpPr>
          <p:nvPr/>
        </p:nvSpPr>
        <p:spPr bwMode="auto">
          <a:xfrm>
            <a:off x="6286500" y="6000750"/>
            <a:ext cx="25257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 b="1">
                <a:latin typeface="Calibri" pitchFamily="34" charset="0"/>
              </a:rPr>
              <a:t>Маковский К. </a:t>
            </a:r>
          </a:p>
          <a:p>
            <a:pPr algn="ctr"/>
            <a:r>
              <a:rPr lang="ru-RU" sz="1600" b="1">
                <a:latin typeface="Calibri" pitchFamily="34" charset="0"/>
              </a:rPr>
              <a:t>Маленькие шарманщики.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 l="12241" t="4028" r="8446" b="37985"/>
          <a:stretch>
            <a:fillRect/>
          </a:stretch>
        </p:blipFill>
        <p:spPr bwMode="auto">
          <a:xfrm>
            <a:off x="214313" y="1643063"/>
            <a:ext cx="3932237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 l="10349" t="6197" r="2341" b="34746"/>
          <a:stretch>
            <a:fillRect/>
          </a:stretch>
        </p:blipFill>
        <p:spPr bwMode="auto">
          <a:xfrm>
            <a:off x="5357813" y="1643063"/>
            <a:ext cx="3571875" cy="403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Прямоугольник 5"/>
          <p:cNvSpPr>
            <a:spLocks noChangeArrowheads="1"/>
          </p:cNvSpPr>
          <p:nvPr/>
        </p:nvSpPr>
        <p:spPr bwMode="auto">
          <a:xfrm>
            <a:off x="285750" y="214313"/>
            <a:ext cx="85725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latin typeface="Monotype Corsiva" pitchFamily="66" charset="0"/>
              </a:rPr>
              <a:t>Другие - как башни, в которых давно </a:t>
            </a:r>
          </a:p>
          <a:p>
            <a:pPr algn="ctr"/>
            <a:r>
              <a:rPr lang="ru-RU" sz="4000" b="1">
                <a:latin typeface="Monotype Corsiva" pitchFamily="66" charset="0"/>
              </a:rPr>
              <a:t>Никто не живет и не смотрит в окно. </a:t>
            </a:r>
          </a:p>
        </p:txBody>
      </p:sp>
      <p:sp>
        <p:nvSpPr>
          <p:cNvPr id="10245" name="Прямоугольник 6"/>
          <p:cNvSpPr>
            <a:spLocks noChangeArrowheads="1"/>
          </p:cNvSpPr>
          <p:nvPr/>
        </p:nvSpPr>
        <p:spPr bwMode="auto">
          <a:xfrm>
            <a:off x="6572250" y="5857875"/>
            <a:ext cx="2286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Calibri" pitchFamily="34" charset="0"/>
              </a:rPr>
              <a:t>Крамской И. </a:t>
            </a:r>
          </a:p>
          <a:p>
            <a:pPr algn="ctr"/>
            <a:r>
              <a:rPr lang="ru-RU" sz="1600" b="1">
                <a:latin typeface="Calibri" pitchFamily="34" charset="0"/>
              </a:rPr>
              <a:t>Неутешное горе. </a:t>
            </a:r>
          </a:p>
        </p:txBody>
      </p:sp>
      <p:sp>
        <p:nvSpPr>
          <p:cNvPr id="10246" name="Прямоугольник 7"/>
          <p:cNvSpPr>
            <a:spLocks noChangeArrowheads="1"/>
          </p:cNvSpPr>
          <p:nvPr/>
        </p:nvSpPr>
        <p:spPr bwMode="auto">
          <a:xfrm>
            <a:off x="285750" y="5786438"/>
            <a:ext cx="24288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Calibri" pitchFamily="34" charset="0"/>
              </a:rPr>
              <a:t>Репин И. </a:t>
            </a:r>
          </a:p>
          <a:p>
            <a:pPr algn="ctr"/>
            <a:r>
              <a:rPr lang="ru-RU" sz="1600" b="1">
                <a:latin typeface="Calibri" pitchFamily="34" charset="0"/>
              </a:rPr>
              <a:t>Царевна Софья </a:t>
            </a:r>
          </a:p>
        </p:txBody>
      </p:sp>
      <p:pic>
        <p:nvPicPr>
          <p:cNvPr id="1024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8" y="2428875"/>
            <a:ext cx="2714625" cy="371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8" name="Прямоугольник 9"/>
          <p:cNvSpPr>
            <a:spLocks noChangeArrowheads="1"/>
          </p:cNvSpPr>
          <p:nvPr/>
        </p:nvSpPr>
        <p:spPr bwMode="auto">
          <a:xfrm>
            <a:off x="3429000" y="6072188"/>
            <a:ext cx="25003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Calibri" pitchFamily="34" charset="0"/>
              </a:rPr>
              <a:t>Мясоедов Г.</a:t>
            </a:r>
          </a:p>
          <a:p>
            <a:pPr algn="ctr"/>
            <a:r>
              <a:rPr lang="ru-RU" sz="1600" b="1">
                <a:latin typeface="Calibri" pitchFamily="34" charset="0"/>
              </a:rPr>
              <a:t> Портрет старухи.</a:t>
            </a: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1194</TotalTime>
  <Words>777</Words>
  <Application>Microsoft Office PowerPoint</Application>
  <PresentationFormat>Экран (4:3)</PresentationFormat>
  <Paragraphs>185</Paragraphs>
  <Slides>38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9" baseType="lpstr">
      <vt:lpstr>Arial</vt:lpstr>
      <vt:lpstr>Calibri</vt:lpstr>
      <vt:lpstr>Times New Roman</vt:lpstr>
      <vt:lpstr>Courier New</vt:lpstr>
      <vt:lpstr>Wingdings</vt:lpstr>
      <vt:lpstr>Book Antiqua</vt:lpstr>
      <vt:lpstr>Aharoni</vt:lpstr>
      <vt:lpstr>Monotype Corsiva</vt:lpstr>
      <vt:lpstr>Arial Unicode MS</vt:lpstr>
      <vt:lpstr>Century Schoolbook</vt:lpstr>
      <vt:lpstr>Тема Office</vt:lpstr>
      <vt:lpstr>Слайд 1</vt:lpstr>
      <vt:lpstr>Слайд 2</vt:lpstr>
      <vt:lpstr>Портрет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СХЕМА ЭМОЦИЙ ЧЕЛОВЕКА </vt:lpstr>
      <vt:lpstr>Практическая работа:  нарисовать портрет друга</vt:lpstr>
      <vt:lpstr>Слайд 34</vt:lpstr>
      <vt:lpstr>Слайд 35</vt:lpstr>
      <vt:lpstr>Слайд 36</vt:lpstr>
      <vt:lpstr>Слайд 37</vt:lpstr>
      <vt:lpstr>Слайд 38</vt:lpstr>
    </vt:vector>
  </TitlesOfParts>
  <Company>VolgaSoft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Павел</dc:creator>
  <cp:lastModifiedBy>Павел</cp:lastModifiedBy>
  <cp:revision>99</cp:revision>
  <dcterms:created xsi:type="dcterms:W3CDTF">2014-01-08T14:50:42Z</dcterms:created>
  <dcterms:modified xsi:type="dcterms:W3CDTF">2021-03-29T19:12:23Z</dcterms:modified>
</cp:coreProperties>
</file>