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321" r:id="rId2"/>
    <p:sldId id="281" r:id="rId3"/>
    <p:sldId id="283" r:id="rId4"/>
    <p:sldId id="328" r:id="rId5"/>
    <p:sldId id="292" r:id="rId6"/>
    <p:sldId id="295" r:id="rId7"/>
    <p:sldId id="297" r:id="rId8"/>
    <p:sldId id="294" r:id="rId9"/>
    <p:sldId id="273" r:id="rId10"/>
    <p:sldId id="269" r:id="rId11"/>
    <p:sldId id="303" r:id="rId12"/>
    <p:sldId id="287" r:id="rId13"/>
    <p:sldId id="296" r:id="rId14"/>
    <p:sldId id="304" r:id="rId15"/>
    <p:sldId id="270" r:id="rId16"/>
    <p:sldId id="305" r:id="rId17"/>
    <p:sldId id="291" r:id="rId18"/>
    <p:sldId id="348" r:id="rId19"/>
    <p:sldId id="326" r:id="rId20"/>
    <p:sldId id="329" r:id="rId21"/>
    <p:sldId id="330" r:id="rId22"/>
    <p:sldId id="331" r:id="rId23"/>
    <p:sldId id="332" r:id="rId24"/>
    <p:sldId id="333" r:id="rId25"/>
    <p:sldId id="334" r:id="rId26"/>
    <p:sldId id="335" r:id="rId27"/>
    <p:sldId id="351" r:id="rId28"/>
    <p:sldId id="337" r:id="rId29"/>
    <p:sldId id="338" r:id="rId30"/>
    <p:sldId id="339" r:id="rId31"/>
    <p:sldId id="340" r:id="rId32"/>
    <p:sldId id="341" r:id="rId33"/>
    <p:sldId id="342" r:id="rId34"/>
    <p:sldId id="343" r:id="rId35"/>
    <p:sldId id="344" r:id="rId36"/>
    <p:sldId id="345" r:id="rId37"/>
    <p:sldId id="325" r:id="rId38"/>
    <p:sldId id="307" r:id="rId39"/>
    <p:sldId id="284" r:id="rId40"/>
    <p:sldId id="257" r:id="rId41"/>
    <p:sldId id="308" r:id="rId42"/>
    <p:sldId id="275" r:id="rId43"/>
    <p:sldId id="276" r:id="rId44"/>
    <p:sldId id="309" r:id="rId45"/>
    <p:sldId id="327" r:id="rId46"/>
    <p:sldId id="265" r:id="rId47"/>
    <p:sldId id="267" r:id="rId48"/>
    <p:sldId id="310" r:id="rId49"/>
    <p:sldId id="298" r:id="rId50"/>
    <p:sldId id="268" r:id="rId51"/>
    <p:sldId id="272" r:id="rId52"/>
    <p:sldId id="314" r:id="rId53"/>
    <p:sldId id="263" r:id="rId54"/>
    <p:sldId id="264" r:id="rId55"/>
    <p:sldId id="315" r:id="rId56"/>
    <p:sldId id="277" r:id="rId57"/>
    <p:sldId id="279" r:id="rId58"/>
    <p:sldId id="316" r:id="rId59"/>
    <p:sldId id="323" r:id="rId60"/>
    <p:sldId id="317" r:id="rId61"/>
    <p:sldId id="349" r:id="rId62"/>
    <p:sldId id="290" r:id="rId63"/>
    <p:sldId id="350" r:id="rId6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26" autoAdjust="0"/>
    <p:restoredTop sz="94624" autoAdjust="0"/>
  </p:normalViewPr>
  <p:slideViewPr>
    <p:cSldViewPr>
      <p:cViewPr>
        <p:scale>
          <a:sx n="40" d="100"/>
          <a:sy n="40" d="100"/>
        </p:scale>
        <p:origin x="-1350" y="-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19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slide" Target="slides/slide54.xml" /><Relationship Id="rId63" Type="http://schemas.openxmlformats.org/officeDocument/2006/relationships/slide" Target="slides/slide62.xml" /><Relationship Id="rId68" Type="http://schemas.openxmlformats.org/officeDocument/2006/relationships/theme" Target="theme/theme1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slide" Target="slides/slide52.xml" /><Relationship Id="rId58" Type="http://schemas.openxmlformats.org/officeDocument/2006/relationships/slide" Target="slides/slide57.xml" /><Relationship Id="rId66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57" Type="http://schemas.openxmlformats.org/officeDocument/2006/relationships/slide" Target="slides/slide56.xml" /><Relationship Id="rId61" Type="http://schemas.openxmlformats.org/officeDocument/2006/relationships/slide" Target="slides/slide60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slide" Target="slides/slide51.xml" /><Relationship Id="rId60" Type="http://schemas.openxmlformats.org/officeDocument/2006/relationships/slide" Target="slides/slide59.xml" /><Relationship Id="rId65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56" Type="http://schemas.openxmlformats.org/officeDocument/2006/relationships/slide" Target="slides/slide55.xml" /><Relationship Id="rId64" Type="http://schemas.openxmlformats.org/officeDocument/2006/relationships/slide" Target="slides/slide63.xml" /><Relationship Id="rId69" Type="http://schemas.openxmlformats.org/officeDocument/2006/relationships/tableStyles" Target="tableStyles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59" Type="http://schemas.openxmlformats.org/officeDocument/2006/relationships/slide" Target="slides/slide58.xml" /><Relationship Id="rId67" Type="http://schemas.openxmlformats.org/officeDocument/2006/relationships/viewProps" Target="viewProps.xml" /><Relationship Id="rId20" Type="http://schemas.openxmlformats.org/officeDocument/2006/relationships/slide" Target="slides/slide19.xml" /><Relationship Id="rId41" Type="http://schemas.openxmlformats.org/officeDocument/2006/relationships/slide" Target="slides/slide40.xml" /><Relationship Id="rId54" Type="http://schemas.openxmlformats.org/officeDocument/2006/relationships/slide" Target="slides/slide53.xml" /><Relationship Id="rId62" Type="http://schemas.openxmlformats.org/officeDocument/2006/relationships/slide" Target="slides/slide6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AF86A-B8F5-462E-B1AE-F69EB62CA4FD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9D07D-A1E1-4795-B6CF-0CB17C22D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259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9D07D-A1E1-4795-B6CF-0CB17C22D6B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158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87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895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823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112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4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53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11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233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492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65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147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6.jpeg" /><Relationship Id="rId4" Type="http://schemas.openxmlformats.org/officeDocument/2006/relationships/image" Target="../media/image5.jpeg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6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6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6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6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6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6.xml" 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6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6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 /><Relationship Id="rId1" Type="http://schemas.openxmlformats.org/officeDocument/2006/relationships/slideLayout" Target="../slideLayouts/slideLayout6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 /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8.jpeg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6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6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35.jpeg" /><Relationship Id="rId5" Type="http://schemas.openxmlformats.org/officeDocument/2006/relationships/image" Target="../media/image34.jpeg" /><Relationship Id="rId4" Type="http://schemas.openxmlformats.org/officeDocument/2006/relationships/image" Target="../media/image33.jpeg" 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 /><Relationship Id="rId3" Type="http://schemas.openxmlformats.org/officeDocument/2006/relationships/image" Target="../media/image37.jpeg" /><Relationship Id="rId7" Type="http://schemas.openxmlformats.org/officeDocument/2006/relationships/image" Target="../media/image41.jpeg" /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40.jpeg" /><Relationship Id="rId5" Type="http://schemas.openxmlformats.org/officeDocument/2006/relationships/image" Target="../media/image39.jpeg" /><Relationship Id="rId4" Type="http://schemas.openxmlformats.org/officeDocument/2006/relationships/image" Target="../media/image38.jpeg" /><Relationship Id="rId9" Type="http://schemas.openxmlformats.org/officeDocument/2006/relationships/image" Target="../media/image43.jpeg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6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7.xml" 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 /><Relationship Id="rId7" Type="http://schemas.openxmlformats.org/officeDocument/2006/relationships/image" Target="../media/image51.jpeg" /><Relationship Id="rId2" Type="http://schemas.openxmlformats.org/officeDocument/2006/relationships/image" Target="../media/image46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50.jpeg" /><Relationship Id="rId5" Type="http://schemas.openxmlformats.org/officeDocument/2006/relationships/image" Target="../media/image49.jpeg" /><Relationship Id="rId4" Type="http://schemas.openxmlformats.org/officeDocument/2006/relationships/image" Target="../media/image48.jpeg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 /><Relationship Id="rId2" Type="http://schemas.openxmlformats.org/officeDocument/2006/relationships/image" Target="../media/image52.jpeg" /><Relationship Id="rId1" Type="http://schemas.openxmlformats.org/officeDocument/2006/relationships/slideLayout" Target="../slideLayouts/slideLayout7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 /><Relationship Id="rId1" Type="http://schemas.openxmlformats.org/officeDocument/2006/relationships/slideLayout" Target="../slideLayouts/slideLayout6.xml" 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 /><Relationship Id="rId3" Type="http://schemas.openxmlformats.org/officeDocument/2006/relationships/image" Target="../media/image56.jpeg" /><Relationship Id="rId7" Type="http://schemas.openxmlformats.org/officeDocument/2006/relationships/image" Target="../media/image60.jpeg" /><Relationship Id="rId2" Type="http://schemas.openxmlformats.org/officeDocument/2006/relationships/image" Target="../media/image55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9.jpeg" /><Relationship Id="rId5" Type="http://schemas.openxmlformats.org/officeDocument/2006/relationships/image" Target="../media/image58.jpeg" /><Relationship Id="rId4" Type="http://schemas.openxmlformats.org/officeDocument/2006/relationships/image" Target="../media/image57.jpeg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 /><Relationship Id="rId1" Type="http://schemas.openxmlformats.org/officeDocument/2006/relationships/slideLayout" Target="../slideLayouts/slideLayout6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 /><Relationship Id="rId2" Type="http://schemas.openxmlformats.org/officeDocument/2006/relationships/image" Target="../media/image63.jpeg" /><Relationship Id="rId1" Type="http://schemas.openxmlformats.org/officeDocument/2006/relationships/slideLayout" Target="../slideLayouts/slideLayout7.xml" 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6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 /><Relationship Id="rId1" Type="http://schemas.openxmlformats.org/officeDocument/2006/relationships/slideLayout" Target="../slideLayouts/slideLayout6.xml" 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 /><Relationship Id="rId1" Type="http://schemas.openxmlformats.org/officeDocument/2006/relationships/slideLayout" Target="../slideLayouts/slideLayout6.xml" 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6.xml" 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 /><Relationship Id="rId1" Type="http://schemas.openxmlformats.org/officeDocument/2006/relationships/slideLayout" Target="../slideLayouts/slideLayout6.xml" 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6.xml" 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 /><Relationship Id="rId3" Type="http://schemas.openxmlformats.org/officeDocument/2006/relationships/image" Target="../media/image67.jpeg" /><Relationship Id="rId7" Type="http://schemas.openxmlformats.org/officeDocument/2006/relationships/image" Target="../media/image41.jpeg" /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40.jpeg" /><Relationship Id="rId5" Type="http://schemas.openxmlformats.org/officeDocument/2006/relationships/image" Target="../media/image39.jpeg" /><Relationship Id="rId10" Type="http://schemas.openxmlformats.org/officeDocument/2006/relationships/image" Target="../media/image70.jpeg" /><Relationship Id="rId4" Type="http://schemas.openxmlformats.org/officeDocument/2006/relationships/image" Target="../media/image68.jpeg" /><Relationship Id="rId9" Type="http://schemas.openxmlformats.org/officeDocument/2006/relationships/image" Target="../media/image43.jpeg" 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 /><Relationship Id="rId1" Type="http://schemas.openxmlformats.org/officeDocument/2006/relationships/slideLayout" Target="../slideLayouts/slideLayout6.xml" 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6.xml" 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7.xml" 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 /><Relationship Id="rId7" Type="http://schemas.openxmlformats.org/officeDocument/2006/relationships/image" Target="../media/image51.jpeg" /><Relationship Id="rId2" Type="http://schemas.openxmlformats.org/officeDocument/2006/relationships/image" Target="../media/image72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76.jpeg" /><Relationship Id="rId5" Type="http://schemas.openxmlformats.org/officeDocument/2006/relationships/image" Target="../media/image75.jpeg" /><Relationship Id="rId4" Type="http://schemas.openxmlformats.org/officeDocument/2006/relationships/image" Target="../media/image74.jpeg" 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 /><Relationship Id="rId1" Type="http://schemas.openxmlformats.org/officeDocument/2006/relationships/slideLayout" Target="../slideLayouts/slideLayout6.xml" 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 /><Relationship Id="rId1" Type="http://schemas.openxmlformats.org/officeDocument/2006/relationships/slideLayout" Target="../slideLayouts/slideLayout6.xml" 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 /><Relationship Id="rId2" Type="http://schemas.openxmlformats.org/officeDocument/2006/relationships/image" Target="../media/image55.jpeg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81.jpeg" /><Relationship Id="rId5" Type="http://schemas.openxmlformats.org/officeDocument/2006/relationships/image" Target="../media/image80.jpeg" /><Relationship Id="rId4" Type="http://schemas.openxmlformats.org/officeDocument/2006/relationships/image" Target="../media/image79.jpeg" 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 /><Relationship Id="rId2" Type="http://schemas.openxmlformats.org/officeDocument/2006/relationships/image" Target="../media/image82.png" /><Relationship Id="rId1" Type="http://schemas.openxmlformats.org/officeDocument/2006/relationships/slideLayout" Target="../slideLayouts/slideLayout7.xml" 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 /><Relationship Id="rId1" Type="http://schemas.openxmlformats.org/officeDocument/2006/relationships/slideLayout" Target="../slideLayouts/slideLayout6.xml" 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 /><Relationship Id="rId1" Type="http://schemas.openxmlformats.org/officeDocument/2006/relationships/slideLayout" Target="../slideLayouts/slideLayout7.xml" 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 /><Relationship Id="rId1" Type="http://schemas.openxmlformats.org/officeDocument/2006/relationships/slideLayout" Target="../slideLayouts/slideLayout6.xml" 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 /><Relationship Id="rId1" Type="http://schemas.openxmlformats.org/officeDocument/2006/relationships/slideLayout" Target="../slideLayouts/slideLayout6.xml" 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 /><Relationship Id="rId2" Type="http://schemas.openxmlformats.org/officeDocument/2006/relationships/image" Target="../media/image87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89.jpeg" 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429132"/>
            <a:ext cx="3802174" cy="1752600"/>
          </a:xfrm>
        </p:spPr>
        <p:txBody>
          <a:bodyPr>
            <a:normAutofit fontScale="47500" lnSpcReduction="20000"/>
          </a:bodyPr>
          <a:lstStyle/>
          <a:p>
            <a:pPr algn="l"/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Ганага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Анастасия Александровна</a:t>
            </a:r>
          </a:p>
          <a:p>
            <a:pPr algn="l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химии</a:t>
            </a:r>
          </a:p>
          <a:p>
            <a:pPr algn="l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СОШ №7 с.Преградного </a:t>
            </a:r>
          </a:p>
          <a:p>
            <a:pPr algn="l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Красногвардейского района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 descr="IMG_5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4805" y="3717032"/>
            <a:ext cx="1770183" cy="26369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29886"/>
            <a:ext cx="3347864" cy="2234225"/>
          </a:xfrm>
          <a:prstGeom prst="rect">
            <a:avLst/>
          </a:prstGeom>
        </p:spPr>
      </p:pic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5CBD39D5-6BCD-104A-A6D2-8A717A9607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Экология и энергосбережение</a:t>
            </a:r>
          </a:p>
        </p:txBody>
      </p:sp>
    </p:spTree>
    <p:extLst>
      <p:ext uri="{BB962C8B-B14F-4D97-AF65-F5344CB8AC3E}">
        <p14:creationId xmlns:p14="http://schemas.microsoft.com/office/powerpoint/2010/main" val="419629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pp.userapi.com/c844618/v844618608/1188c1/rYjApHu21l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071546"/>
            <a:ext cx="321471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oitiers.cci.fr/bundles/begitaladmin/plugins/elFinder/fichiers/CCI%20Vienne/Se%20d%C3%A9velopper/DEV%20DURABLE%20qse/Fotolia_48128669_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8030" y="3702980"/>
            <a:ext cx="2160240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propiedades.com/blog/wp-content/uploads/2016/02/Energia-solar-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1071546"/>
            <a:ext cx="339374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Ольга\Downloads\38fd7213b5df888e6d985f3318ef77b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560" y="3641558"/>
            <a:ext cx="3051309" cy="3216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714348" y="0"/>
            <a:ext cx="78084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Экология и энергосбережение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64807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15616" y="1357298"/>
            <a:ext cx="6912768" cy="4087926"/>
          </a:xfrm>
        </p:spPr>
        <p:txBody>
          <a:bodyPr>
            <a:noAutofit/>
          </a:bodyPr>
          <a:lstStyle/>
          <a:p>
            <a:pPr marL="0" lvl="7" algn="l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проблемы использования энергетических ресурсов и способы их сбережения.</a:t>
            </a:r>
          </a:p>
          <a:p>
            <a:pPr marL="0" lvl="7" algn="l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4938" y="19472"/>
            <a:ext cx="8229600" cy="11430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Энергия окружает нас повсюду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7705" y="6021288"/>
            <a:ext cx="7519308" cy="8367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Предмет - загадка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252792" y="836712"/>
            <a:ext cx="702804" cy="13681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1" t="30141" r="24840" b="38158"/>
          <a:stretch/>
        </p:blipFill>
        <p:spPr bwMode="auto">
          <a:xfrm>
            <a:off x="890337" y="1045359"/>
            <a:ext cx="7713857" cy="51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652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338"/>
            <a:ext cx="8996882" cy="674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61" y="92074"/>
            <a:ext cx="9345777" cy="700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test.whoswhos.org/wp-content/uploads/2017/02/elektroenergiya-1024x57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085"/>
            <a:ext cx="9144000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68346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Линии электропередач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900igr.net/up/datas/169555/002.jpg"/>
          <p:cNvPicPr/>
          <p:nvPr/>
        </p:nvPicPr>
        <p:blipFill rotWithShape="1">
          <a:blip r:embed="rId3"/>
          <a:srcRect b="15439"/>
          <a:stretch/>
        </p:blipFill>
        <p:spPr bwMode="auto">
          <a:xfrm>
            <a:off x="577047" y="-1"/>
            <a:ext cx="8001056" cy="579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77047" y="5858343"/>
            <a:ext cx="2470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ветряные электростанции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7659" y="5858343"/>
            <a:ext cx="3059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геотермальные электростанции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07491" y="5799220"/>
            <a:ext cx="3059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солнечные</a:t>
            </a:r>
          </a:p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электростанции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mogilev.mchs.gov.by/upload/iblock/059/post_449796_0_97509500_151267110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857208"/>
            <a:ext cx="8072494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0"/>
            <a:ext cx="8229600" cy="796908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Электроприборы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konkurs.interrao.ru/upload/resize_cache/iblock/b67/800_800_1/b6768eebe1bc2f76212562dfae86087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7990939" cy="5643602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796908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Освещение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48"/>
            <a:ext cx="9189664" cy="689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27876" t="22865" r="55397" b="36639"/>
          <a:stretch>
            <a:fillRect/>
          </a:stretch>
        </p:blipFill>
        <p:spPr bwMode="auto">
          <a:xfrm>
            <a:off x="2643174" y="1714464"/>
            <a:ext cx="364333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ru-RU" dirty="0"/>
              <a:t>Экология и энергосбережение</a:t>
            </a:r>
            <a:br>
              <a:rPr lang="ru-RU" dirty="0"/>
            </a:br>
            <a:r>
              <a:rPr lang="ru-RU" dirty="0" err="1"/>
              <a:t>Квест</a:t>
            </a:r>
            <a:r>
              <a:rPr lang="ru-RU" dirty="0"/>
              <a:t> «Сбережем планету вместе»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offshoreview.eu/wp-content/uploads/2018/09/3-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643314"/>
            <a:ext cx="3786214" cy="2928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939784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Сохранение природных ресурсов</a:t>
            </a:r>
          </a:p>
        </p:txBody>
      </p:sp>
      <p:pic>
        <p:nvPicPr>
          <p:cNvPr id="4" name="Рисунок 3" descr="https://www.portnet.gr/images/2018/klimatikh_alllagh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1214422"/>
            <a:ext cx="4000527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000496" y="4714884"/>
            <a:ext cx="48577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Что будет завтра?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4427984" cy="2088232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 «Если хочешь жить без бед, экономь тепло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 свет!»</a:t>
            </a:r>
            <a:br>
              <a:rPr lang="ru-RU" b="1" dirty="0"/>
            </a:br>
            <a:endParaRPr lang="ru-RU" dirty="0"/>
          </a:p>
        </p:txBody>
      </p:sp>
      <p:pic>
        <p:nvPicPr>
          <p:cNvPr id="4" name="Рисунок 3" descr="http://www.poitiers.cci.fr/bundles/begitaladmin/plugins/elFinder/fichiers/CCI%20Vienne/Se%20d%C3%A9velopper/DEV%20DURABLE%20qse/Fotolia_48128669_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7" y="2564904"/>
            <a:ext cx="2486651" cy="3507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prirodaperm.ru/upload/pages/120/image_1444690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921" y="0"/>
            <a:ext cx="5283010" cy="4786322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139952" y="5432534"/>
            <a:ext cx="4690864" cy="1225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Каждый ученик сегодня - это будущий спаситель планеты.</a:t>
            </a: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2.infourok.ru/uploads/ex/08f7/00044eb6-302a608c/640/img2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565"/>
          <a:stretch>
            <a:fillRect/>
          </a:stretch>
        </p:blipFill>
        <p:spPr bwMode="auto">
          <a:xfrm>
            <a:off x="0" y="428604"/>
            <a:ext cx="9144000" cy="535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dirty="0" err="1"/>
              <a:t>Квест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1428736"/>
            <a:ext cx="42862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800" dirty="0"/>
              <a:t>Для того, что бы начать нашу игру надо дать название командам.</a:t>
            </a:r>
          </a:p>
          <a:p>
            <a:r>
              <a:rPr lang="ru-RU" sz="2800" dirty="0"/>
              <a:t> За каждый правильный ответ и выполненное задание команды получают баллы.</a:t>
            </a:r>
          </a:p>
          <a:p>
            <a:r>
              <a:rPr lang="ru-RU" sz="2800" dirty="0"/>
              <a:t>  У каждой команды – </a:t>
            </a:r>
          </a:p>
          <a:p>
            <a:r>
              <a:rPr lang="ru-RU" sz="2800" dirty="0"/>
              <a:t>свой маршрут, своя последовательность следования.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4902" t="23437" r="23828" b="9179"/>
          <a:stretch>
            <a:fillRect/>
          </a:stretch>
        </p:blipFill>
        <p:spPr bwMode="auto">
          <a:xfrm>
            <a:off x="4143340" y="1285836"/>
            <a:ext cx="500066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6072206"/>
          </a:xfrm>
        </p:spPr>
        <p:txBody>
          <a:bodyPr>
            <a:normAutofit/>
          </a:bodyPr>
          <a:lstStyle/>
          <a:p>
            <a:pPr algn="l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«Загадочная» - отгадать ребус.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«Превращений» - отгадать кроссворд.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«Размышлений» - построить пирамиду сбережения.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«Целевая» - написать используемые в быту электроприборы.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«Рассуждений» - придумать 5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лайфахов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Станция «Бережливая» - придумать слоган (девиз)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тему: «Берегите электроэнергию»</a:t>
            </a:r>
            <a:endParaRPr lang="ru-RU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«Загадочная»</a:t>
            </a:r>
          </a:p>
        </p:txBody>
      </p:sp>
      <p:pic>
        <p:nvPicPr>
          <p:cNvPr id="4" name="Рисунок 3" descr="https://avatars.mds.yandex.net/get-pdb/985791/8d2f7af3-ec0e-41b1-8ace-02dee3277feb/s1200"/>
          <p:cNvPicPr/>
          <p:nvPr/>
        </p:nvPicPr>
        <p:blipFill>
          <a:blip r:embed="rId2"/>
          <a:srcRect l="14109" r="7507"/>
          <a:stretch>
            <a:fillRect/>
          </a:stretch>
        </p:blipFill>
        <p:spPr bwMode="auto">
          <a:xfrm>
            <a:off x="1500166" y="1497724"/>
            <a:ext cx="6306207" cy="53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pic>
        <p:nvPicPr>
          <p:cNvPr id="3" name="Рисунок 8"/>
          <p:cNvPicPr>
            <a:picLocks noChangeAspect="1" noChangeArrowheads="1"/>
          </p:cNvPicPr>
          <p:nvPr/>
        </p:nvPicPr>
        <p:blipFill>
          <a:blip r:embed="rId2"/>
          <a:srcRect l="37180" t="41582" r="20032" b="29897"/>
          <a:stretch>
            <a:fillRect/>
          </a:stretch>
        </p:blipFill>
        <p:spPr bwMode="auto">
          <a:xfrm>
            <a:off x="363551" y="2214554"/>
            <a:ext cx="8637605" cy="161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k.deborahnormansoprano.com/images/zakon/kak-menshe-platit-za-elektrichestvo-po-schetchik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3638733" cy="2500330"/>
          </a:xfrm>
          <a:prstGeom prst="rect">
            <a:avLst/>
          </a:prstGeom>
          <a:noFill/>
        </p:spPr>
      </p:pic>
      <p:pic>
        <p:nvPicPr>
          <p:cNvPr id="5" name="Рисунок 4" descr="https://re-st.ru/site/assets/files/6704/1498199239692.778x543-cropx0y5-is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571876"/>
            <a:ext cx="414340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www.wikihow.com/images_en/thumb/5/51/Help-Save-the-Environment-Step-1-Version-4.jpg/v4-728px-Help-Save-the-Environment-Step-1-Version-4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714356"/>
            <a:ext cx="3325494" cy="260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«Превращений»</a:t>
            </a:r>
          </a:p>
        </p:txBody>
      </p:sp>
      <p:pic>
        <p:nvPicPr>
          <p:cNvPr id="4" name="Picture 2" descr="https://www.picpng.com/images/large/smiley-emoticon-smilies-emotion-transparent-927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1500174"/>
            <a:ext cx="4104456" cy="491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14480" y="428604"/>
          <a:ext cx="6096006" cy="5933440"/>
        </p:xfrm>
        <a:graphic>
          <a:graphicData uri="http://schemas.openxmlformats.org/drawingml/2006/table">
            <a:tbl>
              <a:tblPr firstRow="1" bandRow="1"/>
              <a:tblGrid>
                <a:gridCol w="290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370840">
                <a:tc rowSpan="2"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  <a:prstDash val="solid"/>
                    </a:lnL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1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rowSpan="2" gridSpan="2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  <a:prstDash val="solid"/>
                    </a:lnL>
                    <a:lnB w="12700" cmpd="sng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rowSpan="2" gridSpan="7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7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gridSpan="9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rowSpan="2" gridSpan="6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6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 rowSpan="4" gridSpan="4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1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«Размышлений"</a:t>
            </a:r>
          </a:p>
        </p:txBody>
      </p:sp>
      <p:pic>
        <p:nvPicPr>
          <p:cNvPr id="3" name="Рисунок 2" descr="https://lh3.googleusercontent.com/-w2mP_Boh7Y8/Vk718mVD2wI/AAAAAAAAKZU/qIP-QwI1RN8/w530-h530-n/light-bulb-idea%255B1%255D.png"/>
          <p:cNvPicPr/>
          <p:nvPr/>
        </p:nvPicPr>
        <p:blipFill>
          <a:blip r:embed="rId2"/>
          <a:srcRect b="10526"/>
          <a:stretch>
            <a:fillRect/>
          </a:stretch>
        </p:blipFill>
        <p:spPr bwMode="auto">
          <a:xfrm>
            <a:off x="1643042" y="1428736"/>
            <a:ext cx="6015878" cy="501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Ольга\Downloads\f68bc1606a499c66a1eabd66e99d6817_X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143116"/>
            <a:ext cx="22860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Меры по сбережению энергии </a:t>
            </a:r>
          </a:p>
        </p:txBody>
      </p:sp>
      <p:pic>
        <p:nvPicPr>
          <p:cNvPr id="4" name="Picture 2" descr="https://arhivurokov.ru/multiurok/2/b/c/2bc8be091dd17ef369be00316598368857c93a61/img_phpvsJaPN_CHas-obcsheniya-Energosberezhenie-delo-kazhdogo_3_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4" t="5405" r="6758" b="5405"/>
          <a:stretch>
            <a:fillRect/>
          </a:stretch>
        </p:blipFill>
        <p:spPr bwMode="auto">
          <a:xfrm>
            <a:off x="285720" y="1000108"/>
            <a:ext cx="3195227" cy="257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arhivurokov.ru/multiurok/2/b/c/2bc8be091dd17ef369be00316598368857c93a61/img_phpvsJaPN_CHas-obcsheniya-Energosberezhenie-delo-kazhdogo_3_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t="8108" r="8784" b="8108"/>
          <a:stretch>
            <a:fillRect/>
          </a:stretch>
        </p:blipFill>
        <p:spPr bwMode="auto">
          <a:xfrm>
            <a:off x="5715008" y="1000108"/>
            <a:ext cx="3134054" cy="242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arhivurokov.ru/multiurok/2/b/c/2bc8be091dd17ef369be00316598368857c93a61/img_phpvsJaPN_CHas-obcsheniya-Energosberezhenie-delo-kazhdogo_3_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0" t="6917" r="9434" b="7547"/>
          <a:stretch>
            <a:fillRect/>
          </a:stretch>
        </p:blipFill>
        <p:spPr bwMode="auto">
          <a:xfrm>
            <a:off x="214282" y="4071942"/>
            <a:ext cx="3265137" cy="264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arhivurokov.ru/multiurok/2/b/c/2bc8be091dd17ef369be00316598368857c93a61/img_phpvsJaPN_CHas-obcsheniya-Energosberezhenie-delo-kazhdogo_3_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1" t="8708" r="10019" b="6679"/>
          <a:stretch>
            <a:fillRect/>
          </a:stretch>
        </p:blipFill>
        <p:spPr bwMode="auto">
          <a:xfrm>
            <a:off x="5429256" y="3929066"/>
            <a:ext cx="3500462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ww.serbialife.ru/img/images/energy-saving-light.jpg"/>
          <p:cNvPicPr/>
          <p:nvPr/>
        </p:nvPicPr>
        <p:blipFill>
          <a:blip r:embed="rId2"/>
          <a:srcRect l="13792" r="10345"/>
          <a:stretch>
            <a:fillRect/>
          </a:stretch>
        </p:blipFill>
        <p:spPr bwMode="auto">
          <a:xfrm>
            <a:off x="6000728" y="2643182"/>
            <a:ext cx="314327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region.center/source/TULA/2018/04/zast0404201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00" y="4500546"/>
            <a:ext cx="35719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yamaltd.ru/images/goods/cat/slide/14443712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0546"/>
            <a:ext cx="35719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profstroyspecnaz.ru/geotermikus.jpg"/>
          <p:cNvPicPr/>
          <p:nvPr/>
        </p:nvPicPr>
        <p:blipFill>
          <a:blip r:embed="rId5" cstate="print"/>
          <a:srcRect l="12900" r="15435"/>
          <a:stretch>
            <a:fillRect/>
          </a:stretch>
        </p:blipFill>
        <p:spPr bwMode="auto">
          <a:xfrm>
            <a:off x="2928926" y="2643182"/>
            <a:ext cx="335758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stiralkaman.ru/wp-content/uploads/2018/10/Posudomoechnaya_mashina_ne_vyklyuchaetsya_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3000372"/>
            <a:ext cx="185735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5portal.ru/assets/images_cache/43129df8163dac084c19d0ed1213705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642918"/>
            <a:ext cx="3071834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www.euneighbours.eu/sites/default/files/2018-05/40302047550_a184c8cf90_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480" y="714356"/>
            <a:ext cx="285752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cg.oblast.online/wp-content/uploads/2018/03/2-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785794"/>
            <a:ext cx="2928926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ru-RU" dirty="0"/>
              <a:t>Меры по энергосбережению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914400" y="285750"/>
            <a:ext cx="8229600" cy="714375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Пирамида мер по энергосбережению</a:t>
            </a: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928662" y="1000108"/>
            <a:ext cx="7643866" cy="5429288"/>
          </a:xfrm>
          <a:prstGeom prst="triangle">
            <a:avLst>
              <a:gd name="adj" fmla="val 50498"/>
            </a:avLst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2000232" y="4929198"/>
            <a:ext cx="542928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5" idx="1"/>
          </p:cNvCxnSpPr>
          <p:nvPr/>
        </p:nvCxnSpPr>
        <p:spPr>
          <a:xfrm rot="10800000" flipH="1">
            <a:off x="2858662" y="3643314"/>
            <a:ext cx="371360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267744" y="551723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Как сберечь энергоресурсы планеты?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74804" y="3949605"/>
            <a:ext cx="4801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Какие меры необходимо предпринять в нашем регионе?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91880" y="2492896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Как уменьшить потребление энергии дома?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Станция «Целевая»</a:t>
            </a:r>
          </a:p>
        </p:txBody>
      </p:sp>
      <p:pic>
        <p:nvPicPr>
          <p:cNvPr id="3" name="Рисунок 2" descr="https://cdn.shopify.com/s/files/1/1251/6453/products/13ANEWemoji-grad_e9ab4a7d-3ff2-4264-9638-550904eb08dd_1024x1024.png?v=153440774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428736"/>
            <a:ext cx="5214974" cy="512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1500174"/>
            <a:ext cx="1357322" cy="1143008"/>
          </a:xfrm>
        </p:spPr>
        <p:txBody>
          <a:bodyPr>
            <a:noAutofit/>
          </a:bodyPr>
          <a:lstStyle/>
          <a:p>
            <a:r>
              <a:rPr lang="ru-RU" sz="2400" b="1" dirty="0"/>
              <a:t>Всем </a:t>
            </a:r>
            <a:br>
              <a:rPr lang="ru-RU" sz="2400" b="1" dirty="0"/>
            </a:br>
            <a:r>
              <a:rPr lang="ru-RU" sz="2400" b="1" dirty="0"/>
              <a:t>нужна </a:t>
            </a:r>
            <a:br>
              <a:rPr lang="ru-RU" sz="2400" b="1" dirty="0"/>
            </a:br>
            <a:r>
              <a:rPr lang="ru-RU" sz="2400" b="1" dirty="0"/>
              <a:t>ЭНЕРГИЯ</a:t>
            </a:r>
          </a:p>
        </p:txBody>
      </p:sp>
      <p:pic>
        <p:nvPicPr>
          <p:cNvPr id="3" name="Рисунок 2" descr="https://svetilnik-online.ru/media/catalog/product/cache/1/image/1000x/040ec09b1e35df139433887a97daa66f/n/t/nt9889-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0"/>
            <a:ext cx="1643074" cy="15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split-yug.ru/uploads/LK_700_vnutr_blok_3-4_right_On-Off_0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78337"/>
            <a:ext cx="164307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ttt.ru/components/com_virtuemart/shop_image/product/large05_Mega2%20Refresh_F1296TD4_LeftSide_Silver.jpg"/>
          <p:cNvPicPr/>
          <p:nvPr/>
        </p:nvPicPr>
        <p:blipFill>
          <a:blip r:embed="rId4" cstate="print"/>
          <a:srcRect l="24601" r="25298"/>
          <a:stretch>
            <a:fillRect/>
          </a:stretch>
        </p:blipFill>
        <p:spPr bwMode="auto">
          <a:xfrm>
            <a:off x="7481052" y="4371612"/>
            <a:ext cx="121444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simpalsmedia.com/999.md/BoardImages/900x900/6889272df48b4d9c99c018c65499303a.jpg"/>
          <p:cNvPicPr/>
          <p:nvPr/>
        </p:nvPicPr>
        <p:blipFill>
          <a:blip r:embed="rId5" cstate="print"/>
          <a:srcRect l="28127" r="19521"/>
          <a:stretch>
            <a:fillRect/>
          </a:stretch>
        </p:blipFill>
        <p:spPr bwMode="auto">
          <a:xfrm>
            <a:off x="617696" y="3910481"/>
            <a:ext cx="128588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nnov.technohit.ru/data/uploads/k/iblock/products/325972/84597.jpg"/>
          <p:cNvPicPr/>
          <p:nvPr/>
        </p:nvPicPr>
        <p:blipFill>
          <a:blip r:embed="rId6" cstate="print"/>
          <a:srcRect l="14350" r="16177"/>
          <a:stretch>
            <a:fillRect/>
          </a:stretch>
        </p:blipFill>
        <p:spPr bwMode="auto">
          <a:xfrm>
            <a:off x="6786578" y="785806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vash-prorab.ru/wp-content/uploads/2018/01/0163fd354dc77874ff305049abbed0f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2752044"/>
            <a:ext cx="435771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rae.toluna.com/dpolls_images/2018/05/26/ad9387a8-399f-4926-bcfa-e1769114408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478634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2" descr="http://itd3.mycdn.me/image?id=578350784249&amp;t=20&amp;plc=WEB&amp;tkn=*6uwtULkm3hG9kh8fxqj6z7FR5H8"/>
          <p:cNvPicPr>
            <a:picLocks noChangeAspect="1" noChangeArrowheads="1"/>
          </p:cNvPicPr>
          <p:nvPr/>
        </p:nvPicPr>
        <p:blipFill>
          <a:blip r:embed="rId3"/>
          <a:srcRect t="26016" b="5691"/>
          <a:stretch>
            <a:fillRect/>
          </a:stretch>
        </p:blipFill>
        <p:spPr bwMode="auto">
          <a:xfrm>
            <a:off x="5357817" y="1643050"/>
            <a:ext cx="3347381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Станция «Рассуждений»</a:t>
            </a:r>
          </a:p>
        </p:txBody>
      </p:sp>
      <p:pic>
        <p:nvPicPr>
          <p:cNvPr id="3" name="Рисунок 2" descr="https://avatars.mds.yandex.net/get-pdb/477388/954845fa-dfda-41f6-bb4d-e2316c2f05cd/s1200?webp=false"/>
          <p:cNvPicPr/>
          <p:nvPr/>
        </p:nvPicPr>
        <p:blipFill>
          <a:blip r:embed="rId2"/>
          <a:srcRect l="17127" t="11602" r="11050" b="17680"/>
          <a:stretch>
            <a:fillRect/>
          </a:stretch>
        </p:blipFill>
        <p:spPr bwMode="auto">
          <a:xfrm>
            <a:off x="1714480" y="1308538"/>
            <a:ext cx="5636173" cy="554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liteharbor.com/upload/__ck/images/20150608_0306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290"/>
            <a:ext cx="2840985" cy="18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4tololo.ru/files/images/2018290313543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14290"/>
            <a:ext cx="3480895" cy="1960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inegorievsk.ru/upload/gallery/441/50941_d7d400563a008adaf07462917c0187a5081356d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285992"/>
            <a:ext cx="271464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ahd.com.my/wp-content/uploads/manual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643446"/>
            <a:ext cx="292895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bytrf.ru/wp-content/uploads/2016/10/1-1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4572008"/>
            <a:ext cx="2947732" cy="1994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://stiralkaman.ru/wp-content/uploads/2018/10/Posudomoechnaya_mashina_ne_vyklyuchaetsya_3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2357430"/>
            <a:ext cx="264320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avatars.mds.yandex.net/get-marketpic/1041839/market_Qw8yitsUeN-AgBiCjGN90Q/ori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46408" y="2303408"/>
            <a:ext cx="2251184" cy="2251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«Бережливая»</a:t>
            </a:r>
          </a:p>
        </p:txBody>
      </p:sp>
      <p:pic>
        <p:nvPicPr>
          <p:cNvPr id="3" name="Рисунок 2" descr="https://arhivurokov.ru/kopilka/up/html/2017/06/14/k_5940ea6ca7c6e/user_file_5940ea6d24b40_2_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428736"/>
            <a:ext cx="5643880" cy="5170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zabavnik.club/wp-content/uploads/beregite_elektroenergiyu_17_09153307.jpg"/>
          <p:cNvPicPr/>
          <p:nvPr/>
        </p:nvPicPr>
        <p:blipFill>
          <a:blip r:embed="rId2"/>
          <a:srcRect t="13156" b="13111"/>
          <a:stretch>
            <a:fillRect/>
          </a:stretch>
        </p:blipFill>
        <p:spPr bwMode="auto">
          <a:xfrm>
            <a:off x="285720" y="1629726"/>
            <a:ext cx="3286148" cy="5228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Ольга\Downloads\142902060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285992"/>
            <a:ext cx="4841249" cy="3686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914400" y="4286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Придумать </a:t>
            </a:r>
            <a:r>
              <a:rPr kumimoji="0" lang="ru-RU" sz="4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слоган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(девиз) на тему: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«Берегите электроэнергию!»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500042"/>
            <a:ext cx="5643602" cy="485778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Быстро встали, улыбнулись.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Выше-выше, подтянулись.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Ну-ка, плечи распрямите,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Поднимите, опустите.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Рук ладонями коснитесь.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Вправо, влево повернитесь.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Сели, встали. Сели, встали,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 на месте оказались.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«Загадочная»</a:t>
            </a:r>
          </a:p>
        </p:txBody>
      </p:sp>
      <p:pic>
        <p:nvPicPr>
          <p:cNvPr id="4" name="Рисунок 3" descr="https://avatars.mds.yandex.net/get-pdb/985791/8d2f7af3-ec0e-41b1-8ace-02dee3277feb/s1200"/>
          <p:cNvPicPr/>
          <p:nvPr/>
        </p:nvPicPr>
        <p:blipFill>
          <a:blip r:embed="rId2"/>
          <a:srcRect l="14109" r="7507"/>
          <a:stretch>
            <a:fillRect/>
          </a:stretch>
        </p:blipFill>
        <p:spPr bwMode="auto">
          <a:xfrm>
            <a:off x="1500166" y="1497724"/>
            <a:ext cx="6306207" cy="53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8"/>
          <p:cNvPicPr>
            <a:picLocks noChangeAspect="1" noChangeArrowheads="1"/>
          </p:cNvPicPr>
          <p:nvPr/>
        </p:nvPicPr>
        <p:blipFill>
          <a:blip r:embed="rId2"/>
          <a:srcRect l="37180" t="41582" r="20032" b="29897"/>
          <a:stretch>
            <a:fillRect/>
          </a:stretch>
        </p:blipFill>
        <p:spPr bwMode="auto">
          <a:xfrm>
            <a:off x="363551" y="2214554"/>
            <a:ext cx="8637605" cy="161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4643446"/>
            <a:ext cx="8229600" cy="11430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Ребус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Энергосбережение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xn--80ab2bdfchpbff.xn--p1ai/wp-content/uploads/2018/10/Energoeffektivnost-domov-iz-profilirovannogo-brusa-800x480.jpg"/>
          <p:cNvPicPr/>
          <p:nvPr/>
        </p:nvPicPr>
        <p:blipFill>
          <a:blip r:embed="rId2"/>
          <a:srcRect l="14534" r="20169" b="8606"/>
          <a:stretch>
            <a:fillRect/>
          </a:stretch>
        </p:blipFill>
        <p:spPr bwMode="auto">
          <a:xfrm>
            <a:off x="1643042" y="1428736"/>
            <a:ext cx="5643602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ЭНЕРГОСБЕРЕЖЕНИЕ СЕГОДНЯ-НАДЕЖНОЕ  БУДУЩЕЕ ЗАВТРА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«Превращений»</a:t>
            </a:r>
          </a:p>
        </p:txBody>
      </p:sp>
      <p:pic>
        <p:nvPicPr>
          <p:cNvPr id="1026" name="Picture 2" descr="https://www.picpng.com/images/large/smiley-emoticon-smilies-emotion-transparent-927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56792"/>
            <a:ext cx="4104456" cy="491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14480" y="428604"/>
          <a:ext cx="6096006" cy="5933440"/>
        </p:xfrm>
        <a:graphic>
          <a:graphicData uri="http://schemas.openxmlformats.org/drawingml/2006/table">
            <a:tbl>
              <a:tblPr firstRow="1" bandRow="1"/>
              <a:tblGrid>
                <a:gridCol w="290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9028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370840">
                <a:tc rowSpan="2"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Э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Н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Е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Р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tc rowSpan="2" gridSpan="1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rowSpan="2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Г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tc gridSpan="1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B w="12700" cmpd="sng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О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rowSpan="2" gridSpan="7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С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7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 rowSpan="3" gridSpan="9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rowSpan="2" gridSpan="6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Е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 gridSpan="6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Р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 rowSpan="4"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Е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р</a:t>
                      </a:r>
                      <a:endParaRPr lang="ru-RU" dirty="0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Ж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Е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щ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40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Н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 rowSpan="2" gridSpan="1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И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 gridSpan="1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Е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13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СБЕРЕЧЬ,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ЗНАЧИТ ПОМОЧЬ!</a:t>
            </a:r>
          </a:p>
        </p:txBody>
      </p:sp>
      <p:pic>
        <p:nvPicPr>
          <p:cNvPr id="3" name="Рисунок 2" descr="http://hd-1366x768.ru/_ph/6/95489193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692948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«Размышлений» </a:t>
            </a:r>
          </a:p>
        </p:txBody>
      </p:sp>
      <p:pic>
        <p:nvPicPr>
          <p:cNvPr id="3" name="Рисунок 2" descr="https://lh3.googleusercontent.com/-w2mP_Boh7Y8/Vk718mVD2wI/AAAAAAAAKZU/qIP-QwI1RN8/w530-h530-n/light-bulb-idea%255B1%255D.png"/>
          <p:cNvPicPr/>
          <p:nvPr/>
        </p:nvPicPr>
        <p:blipFill>
          <a:blip r:embed="rId2"/>
          <a:srcRect b="10526"/>
          <a:stretch>
            <a:fillRect/>
          </a:stretch>
        </p:blipFill>
        <p:spPr bwMode="auto">
          <a:xfrm>
            <a:off x="1643042" y="1428736"/>
            <a:ext cx="6015878" cy="501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ww.serbialife.ru/img/images/energy-saving-light.jpg"/>
          <p:cNvPicPr/>
          <p:nvPr/>
        </p:nvPicPr>
        <p:blipFill>
          <a:blip r:embed="rId2"/>
          <a:srcRect l="13792" r="10345"/>
          <a:stretch>
            <a:fillRect/>
          </a:stretch>
        </p:blipFill>
        <p:spPr bwMode="auto">
          <a:xfrm>
            <a:off x="6429388" y="3357562"/>
            <a:ext cx="242892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region.center/source/TULA/2018/04/zast0404201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10" y="5000588"/>
            <a:ext cx="2928990" cy="185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yamaltd.ru/images/goods/cat/slide/14443712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588"/>
            <a:ext cx="2786050" cy="185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profstroyspecnaz.ru/geotermikus.jpg"/>
          <p:cNvPicPr/>
          <p:nvPr/>
        </p:nvPicPr>
        <p:blipFill>
          <a:blip r:embed="rId5" cstate="print"/>
          <a:srcRect l="12900" r="15435"/>
          <a:stretch>
            <a:fillRect/>
          </a:stretch>
        </p:blipFill>
        <p:spPr bwMode="auto">
          <a:xfrm>
            <a:off x="2857488" y="4214818"/>
            <a:ext cx="335758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stiralkaman.ru/wp-content/uploads/2018/10/Posudomoechnaya_mashina_ne_vyklyuchaetsya_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3571876"/>
            <a:ext cx="185735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5portal.ru/assets/images_cache/43129df8163dac084c19d0ed1213705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2000240"/>
            <a:ext cx="3071834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www.euneighbours.eu/sites/default/files/2018-05/40302047550_a184c8cf90_o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480" y="1428736"/>
            <a:ext cx="285752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cg.oblast.online/wp-content/uploads/2018/03/2-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428736"/>
            <a:ext cx="2928926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Меры по энергосбережению</a:t>
            </a:r>
          </a:p>
        </p:txBody>
      </p:sp>
      <p:pic>
        <p:nvPicPr>
          <p:cNvPr id="13" name="Рисунок 12" descr="C:\Users\Ольга\Downloads\f68bc1606a499c66a1eabd66e99d6817_XL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71934" y="714356"/>
            <a:ext cx="135732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914400" y="285750"/>
            <a:ext cx="8229600" cy="714375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Пирамида мер по энергосбережению</a:t>
            </a: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0" y="1000108"/>
            <a:ext cx="9144000" cy="5429288"/>
          </a:xfrm>
          <a:prstGeom prst="triangle">
            <a:avLst>
              <a:gd name="adj" fmla="val 50498"/>
            </a:avLst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2000232" y="4929198"/>
            <a:ext cx="542928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5" idx="1"/>
          </p:cNvCxnSpPr>
          <p:nvPr/>
        </p:nvCxnSpPr>
        <p:spPr>
          <a:xfrm rot="10800000" flipH="1">
            <a:off x="2308769" y="3643342"/>
            <a:ext cx="4263490" cy="7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3571868" y="1714488"/>
            <a:ext cx="2043060" cy="206210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Выключать </a:t>
            </a:r>
          </a:p>
          <a:p>
            <a:pPr algn="ctr"/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электроприборы, </a:t>
            </a:r>
          </a:p>
          <a:p>
            <a:pPr algn="ctr"/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которые пока </a:t>
            </a:r>
          </a:p>
          <a:p>
            <a:pPr algn="ctr"/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не нужны.</a:t>
            </a:r>
          </a:p>
          <a:p>
            <a:pPr algn="ctr">
              <a:buFont typeface="Wingdings" pitchFamily="2" charset="2"/>
              <a:buChar char="§"/>
            </a:pPr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Выключать свет.</a:t>
            </a:r>
          </a:p>
          <a:p>
            <a:pPr algn="ctr">
              <a:buFont typeface="Wingdings" pitchFamily="2" charset="2"/>
              <a:buChar char="§"/>
            </a:pPr>
            <a:r>
              <a:rPr lang="ru-RU" sz="1600" b="1" cap="none" spc="0" dirty="0">
                <a:ln w="17780" cmpd="sng">
                  <a:noFill/>
                  <a:prstDash val="solid"/>
                  <a:miter lim="800000"/>
                </a:ln>
              </a:rPr>
              <a:t>Заменить на </a:t>
            </a:r>
          </a:p>
          <a:p>
            <a:pPr algn="ctr"/>
            <a:r>
              <a:rPr lang="ru-RU" sz="1600" b="1" cap="none" spc="0" dirty="0">
                <a:ln w="17780" cmpd="sng">
                  <a:noFill/>
                  <a:prstDash val="solid"/>
                  <a:miter lim="800000"/>
                </a:ln>
              </a:rPr>
              <a:t>энергосберегающие </a:t>
            </a:r>
          </a:p>
          <a:p>
            <a:pPr algn="ctr"/>
            <a:r>
              <a:rPr lang="ru-RU" sz="1600" b="1" cap="none" spc="0" dirty="0">
                <a:ln w="17780" cmpd="sng">
                  <a:noFill/>
                  <a:prstDash val="solid"/>
                  <a:miter lim="800000"/>
                </a:ln>
              </a:rPr>
              <a:t>лампочки.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14414" y="5143512"/>
            <a:ext cx="6858048" cy="1200329"/>
          </a:xfrm>
          <a:prstGeom prst="rect">
            <a:avLst/>
          </a:prstGeom>
          <a:solidFill>
            <a:srgbClr val="FFC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17780" cmpd="sng">
                  <a:noFill/>
                  <a:prstDash val="solid"/>
                  <a:miter lim="800000"/>
                </a:ln>
              </a:rPr>
              <a:t>Использовать </a:t>
            </a:r>
            <a:r>
              <a:rPr lang="ru-RU" sz="2400" b="1" cap="none" spc="0" dirty="0" err="1">
                <a:ln w="17780" cmpd="sng">
                  <a:noFill/>
                  <a:prstDash val="solid"/>
                  <a:miter lim="800000"/>
                </a:ln>
              </a:rPr>
              <a:t>возобновимые</a:t>
            </a:r>
            <a:r>
              <a:rPr lang="ru-RU" sz="2400" b="1" cap="none" spc="0" dirty="0">
                <a:ln w="17780" cmpd="sng">
                  <a:noFill/>
                  <a:prstDash val="solid"/>
                  <a:miter lim="800000"/>
                </a:ln>
              </a:rPr>
              <a:t>  источники энергии: солнечный све</a:t>
            </a:r>
            <a:r>
              <a:rPr lang="ru-RU" sz="2400" b="1" dirty="0">
                <a:ln w="17780" cmpd="sng">
                  <a:noFill/>
                  <a:prstDash val="solid"/>
                  <a:miter lim="800000"/>
                </a:ln>
              </a:rPr>
              <a:t>т, воду, ветер, приливы, геотермальные источники.</a:t>
            </a:r>
            <a:endParaRPr lang="ru-RU" sz="2400" b="1" cap="none" spc="0" dirty="0">
              <a:ln w="17780" cmpd="sng">
                <a:noFill/>
                <a:prstDash val="solid"/>
                <a:miter lim="800000"/>
              </a:ln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428860" y="3857628"/>
            <a:ext cx="4572032" cy="13234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Заменить старые провода.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b="1" dirty="0">
                <a:ln w="17780" cmpd="sng">
                  <a:noFill/>
                  <a:prstDash val="solid"/>
                  <a:miter lim="800000"/>
                </a:ln>
              </a:rPr>
              <a:t>Использовать современное энергосберегающее </a:t>
            </a:r>
            <a:r>
              <a:rPr lang="ru-RU" sz="1600" b="1" cap="none" spc="0" dirty="0">
                <a:ln w="17780" cmpd="sng">
                  <a:noFill/>
                  <a:prstDash val="solid"/>
                  <a:miter lim="800000"/>
                </a:ln>
              </a:rPr>
              <a:t>оборудование на электростанциях, заводах.</a:t>
            </a:r>
          </a:p>
          <a:p>
            <a:pPr algn="ctr">
              <a:buFont typeface="Arial" pitchFamily="34" charset="0"/>
              <a:buChar char="•"/>
            </a:pPr>
            <a:r>
              <a:rPr lang="ru-RU" sz="1600" b="1" cap="none" spc="0" dirty="0">
                <a:ln w="17780" cmpd="sng">
                  <a:noFill/>
                  <a:prstDash val="solid"/>
                  <a:miter lim="800000"/>
                </a:ln>
              </a:rPr>
              <a:t>Установить уличное освещение на фотоэлементах.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ЗАБОТИМСЯ О ТЕХ, КОМУ ЖИТЬ ПОСЛЕ НАС НА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ПЛАНЕТЕ ЗЕМЛЯ!</a:t>
            </a:r>
          </a:p>
        </p:txBody>
      </p:sp>
      <p:pic>
        <p:nvPicPr>
          <p:cNvPr id="5" name="Рисунок 4" descr="https://sxodim.com/uploads/shymkent/2017/11/23916352_1889547894707012_3877389320867750173_o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14488"/>
            <a:ext cx="7110730" cy="4733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«Целевая»</a:t>
            </a:r>
          </a:p>
        </p:txBody>
      </p:sp>
      <p:pic>
        <p:nvPicPr>
          <p:cNvPr id="3" name="Рисунок 2" descr="https://cdn.shopify.com/s/files/1/1251/6453/products/13ANEWemoji-grad_e9ab4a7d-3ff2-4264-9638-550904eb08dd_1024x1024.png?v=153440774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428736"/>
            <a:ext cx="5214974" cy="512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rhivurokov.ru/multiurok/2/b/c/2bc8be091dd17ef369be00316598368857c93a61/img_phpvsJaPN_CHas-obcsheniya-Energosberezhenie-delo-kazhdogo_3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68" y="2357430"/>
            <a:ext cx="2000264" cy="1571636"/>
          </a:xfrm>
        </p:spPr>
        <p:txBody>
          <a:bodyPr>
            <a:noAutofit/>
          </a:bodyPr>
          <a:lstStyle/>
          <a:p>
            <a:r>
              <a:rPr lang="ru-RU" sz="3200" b="1" dirty="0"/>
              <a:t>Всем </a:t>
            </a:r>
            <a:br>
              <a:rPr lang="ru-RU" sz="3200" b="1" dirty="0"/>
            </a:br>
            <a:r>
              <a:rPr lang="ru-RU" sz="3200" b="1" dirty="0"/>
              <a:t>нужна </a:t>
            </a:r>
            <a:br>
              <a:rPr lang="ru-RU" sz="3200" b="1" dirty="0"/>
            </a:br>
            <a:r>
              <a:rPr lang="ru-RU" sz="3200" b="1" dirty="0"/>
              <a:t>ЭНЕРГИЯ</a:t>
            </a:r>
          </a:p>
        </p:txBody>
      </p:sp>
      <p:pic>
        <p:nvPicPr>
          <p:cNvPr id="3" name="Рисунок 2" descr="https://svetilnik-online.ru/media/catalog/product/cache/1/image/1000x/040ec09b1e35df139433887a97daa66f/n/t/nt9889-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0"/>
            <a:ext cx="1928826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split-yug.ru/uploads/LK_700_vnutr_blok_3-4_right_On-Off_0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85794"/>
            <a:ext cx="2169132" cy="148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ttt.ru/components/com_virtuemart/shop_image/product/large05_Mega2%20Refresh_F1296TD4_LeftSide_Silver.jpg"/>
          <p:cNvPicPr/>
          <p:nvPr/>
        </p:nvPicPr>
        <p:blipFill>
          <a:blip r:embed="rId4" cstate="print"/>
          <a:srcRect l="24601" r="25298"/>
          <a:stretch>
            <a:fillRect/>
          </a:stretch>
        </p:blipFill>
        <p:spPr bwMode="auto">
          <a:xfrm>
            <a:off x="7000892" y="500042"/>
            <a:ext cx="1708172" cy="2013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simpalsmedia.com/999.md/BoardImages/900x900/6889272df48b4d9c99c018c65499303a.jpg"/>
          <p:cNvPicPr/>
          <p:nvPr/>
        </p:nvPicPr>
        <p:blipFill>
          <a:blip r:embed="rId5" cstate="print"/>
          <a:srcRect l="28127" r="19521"/>
          <a:stretch>
            <a:fillRect/>
          </a:stretch>
        </p:blipFill>
        <p:spPr bwMode="auto">
          <a:xfrm>
            <a:off x="642910" y="3214686"/>
            <a:ext cx="1399847" cy="26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nnov.technohit.ru/data/uploads/k/iblock/products/325972/84597.jpg"/>
          <p:cNvPicPr/>
          <p:nvPr/>
        </p:nvPicPr>
        <p:blipFill>
          <a:blip r:embed="rId6" cstate="print"/>
          <a:srcRect l="14350" r="16177"/>
          <a:stretch>
            <a:fillRect/>
          </a:stretch>
        </p:blipFill>
        <p:spPr bwMode="auto">
          <a:xfrm>
            <a:off x="6357950" y="3429000"/>
            <a:ext cx="2314246" cy="218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vash-prorab.ru/wp-content/uploads/2018/01/0163fd354dc77874ff305049abbed0f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3857628"/>
            <a:ext cx="285752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642910" y="5715016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27%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8662" y="2143116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21%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1643050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18%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86644" y="2285992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43768" y="5715016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29058" y="5572140"/>
            <a:ext cx="13234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8%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РАЦИОНАЛЬНО ИСПОЛЬЗУЙ ЭНЕРГОРЕСУРСЫ!</a:t>
            </a:r>
          </a:p>
        </p:txBody>
      </p:sp>
      <p:pic>
        <p:nvPicPr>
          <p:cNvPr id="3" name="Рисунок 2" descr="https://www.civico10.org/wp-content/uploads/2016/09/sviluppoeconomic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7429551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Станция «Рассуждений»</a:t>
            </a:r>
          </a:p>
        </p:txBody>
      </p:sp>
      <p:pic>
        <p:nvPicPr>
          <p:cNvPr id="3" name="Рисунок 2" descr="https://avatars.mds.yandex.net/get-pdb/477388/954845fa-dfda-41f6-bb4d-e2316c2f05cd/s1200?webp=false"/>
          <p:cNvPicPr/>
          <p:nvPr/>
        </p:nvPicPr>
        <p:blipFill>
          <a:blip r:embed="rId2"/>
          <a:srcRect l="17127" t="11602" r="11050" b="17680"/>
          <a:stretch>
            <a:fillRect/>
          </a:stretch>
        </p:blipFill>
        <p:spPr bwMode="auto">
          <a:xfrm>
            <a:off x="1714480" y="1308538"/>
            <a:ext cx="5636173" cy="554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лайфхаков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сбережения энергии</a:t>
            </a:r>
          </a:p>
        </p:txBody>
      </p:sp>
      <p:pic>
        <p:nvPicPr>
          <p:cNvPr id="3" name="Рисунок 2" descr="http://www.liteharbor.com/upload/__ck/images/20150608_0306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298"/>
            <a:ext cx="2840985" cy="18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ekoriko.ru/images/article/orig/2017/11/abazhury-dlya-torshera-33.jpg"/>
          <p:cNvPicPr/>
          <p:nvPr/>
        </p:nvPicPr>
        <p:blipFill>
          <a:blip r:embed="rId3"/>
          <a:srcRect l="17851" r="11823"/>
          <a:stretch>
            <a:fillRect/>
          </a:stretch>
        </p:blipFill>
        <p:spPr bwMode="auto">
          <a:xfrm>
            <a:off x="5857884" y="1357298"/>
            <a:ext cx="292895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www.psicologiasdobrasil.com.br/content/uploads/2017/07/abrir-mao-chave-para-flexibilidad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286256"/>
            <a:ext cx="3955176" cy="208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electric-43.ru/wp-content/uploads/2015/04/otklyuchenie-vilki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1785926"/>
            <a:ext cx="2700285" cy="2175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media.istockphoto.com/photos/choose-energy-saving-bulbs-picture-id493072437?k=6&amp;m=493072437&amp;s=612x612&amp;w=0&amp;h=T4C7DsRFU7T1w3qguQxs6oWFoJH9bFdjryWndo_vKUU=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3357562"/>
            <a:ext cx="2093530" cy="314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3571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ПОТРЕБЛЯЙ,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А НЕ РАСПЫЛЯЙ ЭНЕРГИЮ!</a:t>
            </a:r>
          </a:p>
        </p:txBody>
      </p:sp>
      <p:pic>
        <p:nvPicPr>
          <p:cNvPr id="4" name="Рисунок 3" descr="https://www.polsov.com/upload/000/u4/183/18e5a0db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4126869" cy="221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ecoblog.pro/wp-content/uploads/2016/02/Lampy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4143380"/>
            <a:ext cx="478634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Станция «Бережливая»</a:t>
            </a:r>
          </a:p>
        </p:txBody>
      </p:sp>
      <p:pic>
        <p:nvPicPr>
          <p:cNvPr id="3" name="Рисунок 2" descr="https://arhivurokov.ru/kopilka/up/html/2017/06/14/k_5940ea6ca7c6e/user_file_5940ea6d24b40_2_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428736"/>
            <a:ext cx="5643880" cy="5170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500034" y="5714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Плакат  и </a:t>
            </a:r>
            <a:r>
              <a:rPr kumimoji="0" lang="ru-RU" sz="4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слоган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 тему: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«Берегите электроэнергию!»</a:t>
            </a:r>
          </a:p>
        </p:txBody>
      </p:sp>
      <p:pic>
        <p:nvPicPr>
          <p:cNvPr id="8" name="Рисунок 7" descr="https://ds04.infourok.ru/uploads/ex/0276/00099f65-a63c52c8/img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71678"/>
            <a:ext cx="5429288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БЕРЕЖЛИВОСТЬ – ГЛАВНЫЙ ИСТОЧНИК БЛАГОСОСТОЯНИЯ!</a:t>
            </a:r>
          </a:p>
        </p:txBody>
      </p:sp>
      <p:pic>
        <p:nvPicPr>
          <p:cNvPr id="3" name="Рисунок 2" descr="http://www.ipatovo.org/userfiles/image/foto_2016/mart/novyy_risunok_3_(1).png"/>
          <p:cNvPicPr/>
          <p:nvPr/>
        </p:nvPicPr>
        <p:blipFill>
          <a:blip r:embed="rId2"/>
          <a:srcRect t="7376" b="10013"/>
          <a:stretch>
            <a:fillRect/>
          </a:stretch>
        </p:blipFill>
        <p:spPr bwMode="auto">
          <a:xfrm>
            <a:off x="1857356" y="1785926"/>
            <a:ext cx="570738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958166" cy="1428759"/>
          </a:xfrm>
        </p:spPr>
        <p:txBody>
          <a:bodyPr>
            <a:normAutofit fontScale="90000"/>
          </a:bodyPr>
          <a:lstStyle/>
          <a:p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Завтра будет если,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энергосбережение будет  выполняется по принципу:</a:t>
            </a:r>
            <a:br>
              <a:rPr lang="ru-RU" dirty="0"/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57158" y="1357298"/>
            <a:ext cx="8501122" cy="5214974"/>
          </a:xfrm>
        </p:spPr>
        <p:txBody>
          <a:bodyPr>
            <a:normAutofit fontScale="92500"/>
          </a:bodyPr>
          <a:lstStyle/>
          <a:p>
            <a:pPr fontAlgn="base"/>
            <a:endParaRPr lang="ru-RU" dirty="0">
              <a:solidFill>
                <a:schemeClr val="tx1"/>
              </a:solidFill>
            </a:endParaRPr>
          </a:p>
          <a:p>
            <a:pPr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Знай: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Рациональнее использование энергоресурсов приводит к уменьшению расходования драгоценных запасов сырья.</a:t>
            </a:r>
          </a:p>
          <a:p>
            <a:pPr fontAlgn="base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Помни: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Это не только сэкономленные деньги семейного бюджета, это и забота о тех, кому предстоит жить после нас на планете Земля.</a:t>
            </a:r>
          </a:p>
          <a:p>
            <a:pPr fontAlgn="base"/>
            <a:endParaRPr lang="ru-RU" dirty="0">
              <a:solidFill>
                <a:schemeClr val="tx1"/>
              </a:solidFill>
            </a:endParaRPr>
          </a:p>
          <a:p>
            <a:pPr fontAlgn="base"/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Выполняй: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Потребляй, а не распыляя энергию!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72400" cy="1470025"/>
          </a:xfrm>
        </p:spPr>
        <p:txBody>
          <a:bodyPr>
            <a:normAutofit/>
          </a:bodyPr>
          <a:lstStyle/>
          <a:p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Итог </a:t>
            </a:r>
            <a:r>
              <a:rPr lang="ru-RU" sz="6000" b="1" dirty="0" err="1">
                <a:latin typeface="Times New Roman" pitchFamily="18" charset="0"/>
                <a:cs typeface="Times New Roman" pitchFamily="18" charset="0"/>
              </a:rPr>
              <a:t>квеста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2285992"/>
            <a:ext cx="8208912" cy="2928958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Номинация «Знатоки»</a:t>
            </a:r>
          </a:p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Номинация «Находчивые»</a:t>
            </a:r>
          </a:p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Номинация «Любознательные»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00034" y="0"/>
            <a:ext cx="80010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2143116"/>
            <a:ext cx="8358246" cy="1143000"/>
          </a:xfrm>
        </p:spPr>
        <p:txBody>
          <a:bodyPr>
            <a:normAutofit fontScale="90000"/>
          </a:bodyPr>
          <a:lstStyle/>
          <a:p>
            <a:pPr lvl="0" indent="450850" algn="l" fontAlgn="base">
              <a:spcAft>
                <a:spcPct val="0"/>
              </a:spcAft>
              <a:tabLst>
                <a:tab pos="457200" algn="l"/>
              </a:tabLst>
            </a:pP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 вспомним, что было на занятии: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Ребята, с какой темой мы познакомились сегодня на занятии?</a:t>
            </a:r>
            <a:b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Понравился ли вам путешествие по станциям?</a:t>
            </a:r>
            <a:b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b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нового вы узнали на занятии?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ypresentation.ru/documents/d7c36e1980d25abf0696e5fb4f41c262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03" y="1759786"/>
            <a:ext cx="7312358" cy="322600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02" y="4572008"/>
            <a:ext cx="86439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Я надеюсь, что настанет время, когда энергосбережение станет стилем жизни! Человек — хозяин природы, и только нам решать, в каком мире мы будем жить. </a:t>
            </a:r>
          </a:p>
        </p:txBody>
      </p:sp>
      <p:sp>
        <p:nvSpPr>
          <p:cNvPr id="6" name="Заголовок 5"/>
          <p:cNvSpPr txBox="1">
            <a:spLocks noGrp="1"/>
          </p:cNvSpPr>
          <p:nvPr>
            <p:ph type="title"/>
          </p:nvPr>
        </p:nvSpPr>
        <p:spPr>
          <a:xfrm>
            <a:off x="108345" y="730151"/>
            <a:ext cx="88280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Запомните слова французского писателя </a:t>
            </a:r>
            <a:br>
              <a:rPr lang="ru-RU" sz="3200" dirty="0"/>
            </a:br>
            <a:r>
              <a:rPr lang="ru-RU" sz="3200" dirty="0"/>
              <a:t>Антуана де Сент-Экзюпери: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i.pinimg.com/originals/64/a2/89/64a289a13f728d6b6677a5265c30b52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271464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razukraska.ru/wp-content/gallery/korzina-1/korzina3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1000108"/>
            <a:ext cx="1999454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media.istockphoto.com/vectors/meat-grinder-vector-id153651198?k=6&amp;m=153651198&amp;s=612x612&amp;w=0&amp;h=FWMRRcj7K_FKQtkQf_WK82ZGc-M017Iort1elz6HwlI=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071546"/>
            <a:ext cx="1643073" cy="235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28596" y="3214686"/>
            <a:ext cx="8286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Знания пригодятся     Информацию переработаю    Знания не пригодятся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cbssev.ru/images/big1455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</TotalTime>
  <Words>521</Words>
  <Application>Microsoft Office PowerPoint</Application>
  <PresentationFormat>Экран (4:3)</PresentationFormat>
  <Paragraphs>204</Paragraphs>
  <Slides>63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Тема Office</vt:lpstr>
      <vt:lpstr>Экология и энергосбережение</vt:lpstr>
      <vt:lpstr>Презентация PowerPoint</vt:lpstr>
      <vt:lpstr>ЦЕЛЬ:</vt:lpstr>
      <vt:lpstr>Энергия окружает нас повсюду</vt:lpstr>
      <vt:lpstr>Презентация PowerPoint</vt:lpstr>
      <vt:lpstr>Презентация PowerPoint</vt:lpstr>
      <vt:lpstr>Презентация PowerPoint</vt:lpstr>
      <vt:lpstr>Презентация PowerPoint</vt:lpstr>
      <vt:lpstr>Линии электропередач</vt:lpstr>
      <vt:lpstr>Презентация PowerPoint</vt:lpstr>
      <vt:lpstr>Электроприборы</vt:lpstr>
      <vt:lpstr>Освещение</vt:lpstr>
      <vt:lpstr>Презентация PowerPoint</vt:lpstr>
      <vt:lpstr>Экология и энергосбережение Квест «Сбережем планету вместе»</vt:lpstr>
      <vt:lpstr>Сохранение природных ресурсов</vt:lpstr>
      <vt:lpstr>  «Если хочешь жить без бед, экономь тепло  и свет!» </vt:lpstr>
      <vt:lpstr>Презентация PowerPoint</vt:lpstr>
      <vt:lpstr>Квест</vt:lpstr>
      <vt:lpstr>Станция «Загадочная» - отгадать ребус.  Станция «Превращений» - отгадать кроссворд.  Станция «Размышлений» - построить пирамиду сбережения.  Станция «Целевая» - написать используемые в быту электроприборы.    Станция «Рассуждений» - придумать 5 лайфахов.  Станция «Бережливая» - придумать слоган (девиз) на тему: «Берегите электроэнергию»</vt:lpstr>
      <vt:lpstr>Станция «Загадочная»</vt:lpstr>
      <vt:lpstr>Ребус</vt:lpstr>
      <vt:lpstr>Презентация PowerPoint</vt:lpstr>
      <vt:lpstr>Станция «Превращений»</vt:lpstr>
      <vt:lpstr>Презентация PowerPoint</vt:lpstr>
      <vt:lpstr>Станция «Размышлений"</vt:lpstr>
      <vt:lpstr>Меры по сбережению энергии </vt:lpstr>
      <vt:lpstr>Меры по энергосбережению</vt:lpstr>
      <vt:lpstr>Пирамида мер по энергосбережению</vt:lpstr>
      <vt:lpstr>Станция «Целевая»</vt:lpstr>
      <vt:lpstr>Презентация PowerPoint</vt:lpstr>
      <vt:lpstr>Всем  нужна  ЭНЕРГИЯ</vt:lpstr>
      <vt:lpstr>Презентация PowerPoint</vt:lpstr>
      <vt:lpstr>Станция «Рассуждений»</vt:lpstr>
      <vt:lpstr>Презентация PowerPoint</vt:lpstr>
      <vt:lpstr>Станция «Бережливая»</vt:lpstr>
      <vt:lpstr>Презентация PowerPoint</vt:lpstr>
      <vt:lpstr>Быстро встали, улыбнулись. Выше-выше, подтянулись. Ну-ка, плечи распрямите, Поднимите, опустите. Рук ладонями коснитесь. Вправо, влево повернитесь. Сели, встали. Сели, встали, И на месте оказались.</vt:lpstr>
      <vt:lpstr>Станция «Загадочная»</vt:lpstr>
      <vt:lpstr>Ребус</vt:lpstr>
      <vt:lpstr>ЭНЕРГОСБЕРЕЖЕНИЕ СЕГОДНЯ-НАДЕЖНОЕ  БУДУЩЕЕ ЗАВТРА</vt:lpstr>
      <vt:lpstr>Станция «Превращений»</vt:lpstr>
      <vt:lpstr>Презентация PowerPoint</vt:lpstr>
      <vt:lpstr>СБЕРЕЧЬ, ЗНАЧИТ ПОМОЧЬ!</vt:lpstr>
      <vt:lpstr>Станция «Размышлений» </vt:lpstr>
      <vt:lpstr>Меры по энергосбережению</vt:lpstr>
      <vt:lpstr>Пирамида мер по энергосбережению</vt:lpstr>
      <vt:lpstr>МЫ ЗАБОТИМСЯ О ТЕХ, КОМУ ЖИТЬ ПОСЛЕ НАС НА  ПЛАНЕТЕ ЗЕМЛЯ!</vt:lpstr>
      <vt:lpstr>Станция «Целевая»</vt:lpstr>
      <vt:lpstr>Презентация PowerPoint</vt:lpstr>
      <vt:lpstr>Всем  нужна  ЭНЕРГИЯ</vt:lpstr>
      <vt:lpstr>РАЦИОНАЛЬНО ИСПОЛЬЗУЙ ЭНЕРГОРЕСУРСЫ!</vt:lpstr>
      <vt:lpstr>Станция «Рассуждений»</vt:lpstr>
      <vt:lpstr>5 лайфхаков сбережения энергии</vt:lpstr>
      <vt:lpstr>ПОТРЕБЛЯЙ,  А НЕ РАСПЫЛЯЙ ЭНЕРГИЮ!</vt:lpstr>
      <vt:lpstr>Станция «Бережливая»</vt:lpstr>
      <vt:lpstr>Презентация PowerPoint</vt:lpstr>
      <vt:lpstr>БЕРЕЖЛИВОСТЬ – ГЛАВНЫЙ ИСТОЧНИК БЛАГОСОСТОЯНИЯ!</vt:lpstr>
      <vt:lpstr> Завтра будет если, энергосбережение будет  выполняется по принципу: </vt:lpstr>
      <vt:lpstr>Итог квеста</vt:lpstr>
      <vt:lpstr>         Давайте вспомним, что было на занятии: Ребята, с какой темой мы познакомились сегодня на занятии?  Понравился ли вам путешествие по станциям?  Что нового вы узнали на занятии?        </vt:lpstr>
      <vt:lpstr>Запомните слова французского писателя  Антуана де Сент-Экзюпери: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 п.</dc:creator>
  <cp:lastModifiedBy>Анастасия Ганага</cp:lastModifiedBy>
  <cp:revision>168</cp:revision>
  <cp:lastPrinted>2019-03-21T09:54:52Z</cp:lastPrinted>
  <dcterms:created xsi:type="dcterms:W3CDTF">2019-03-11T19:32:47Z</dcterms:created>
  <dcterms:modified xsi:type="dcterms:W3CDTF">2022-02-14T09:08:54Z</dcterms:modified>
</cp:coreProperties>
</file>