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2" r:id="rId1"/>
  </p:sldMasterIdLst>
  <p:notesMasterIdLst>
    <p:notesMasterId r:id="rId28"/>
  </p:notesMasterIdLst>
  <p:sldIdLst>
    <p:sldId id="306" r:id="rId2"/>
    <p:sldId id="316" r:id="rId3"/>
    <p:sldId id="317" r:id="rId4"/>
    <p:sldId id="320" r:id="rId5"/>
    <p:sldId id="321" r:id="rId6"/>
    <p:sldId id="322" r:id="rId7"/>
    <p:sldId id="339" r:id="rId8"/>
    <p:sldId id="353" r:id="rId9"/>
    <p:sldId id="341" r:id="rId10"/>
    <p:sldId id="342" r:id="rId11"/>
    <p:sldId id="323" r:id="rId12"/>
    <p:sldId id="324" r:id="rId13"/>
    <p:sldId id="343" r:id="rId14"/>
    <p:sldId id="330" r:id="rId15"/>
    <p:sldId id="345" r:id="rId16"/>
    <p:sldId id="346" r:id="rId17"/>
    <p:sldId id="347" r:id="rId18"/>
    <p:sldId id="337" r:id="rId19"/>
    <p:sldId id="349" r:id="rId20"/>
    <p:sldId id="350" r:id="rId21"/>
    <p:sldId id="351" r:id="rId22"/>
    <p:sldId id="300" r:id="rId23"/>
    <p:sldId id="284" r:id="rId24"/>
    <p:sldId id="352" r:id="rId25"/>
    <p:sldId id="266" r:id="rId26"/>
    <p:sldId id="338" r:id="rId2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2D79"/>
    <a:srgbClr val="AC0000"/>
    <a:srgbClr val="77EBDC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660"/>
  </p:normalViewPr>
  <p:slideViewPr>
    <p:cSldViewPr>
      <p:cViewPr varScale="1">
        <p:scale>
          <a:sx n="69" d="100"/>
          <a:sy n="69" d="100"/>
        </p:scale>
        <p:origin x="131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DEA458-A5DA-41FF-B3BD-E8A6ACC6355F}" type="datetimeFigureOut">
              <a:rPr lang="ru-RU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248F0F-A141-492F-BAEA-037F4C84D6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5C49F9-2C27-4DAA-8B21-CEAB4B4E27A9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75C458-3DDD-49CD-8CFB-8F8751170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299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78855B-089E-4A1E-A9E2-AB50B709F8D3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08CD9-607A-4DE1-B6D7-D3A97E9BF0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449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2DE240-9385-4D05-894F-B6DC7F49C452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189862-1C08-4E50-9850-84FD334B66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40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88C9F4-7D0D-45DB-BC9E-11108DBEC04B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657BD1-C631-4BE1-BA98-932EED69F4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937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4358A2-E3CC-4C69-8043-430A225D807D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85F82-4FD3-4DC9-A4D2-A1844B59D1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217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EBC05D-39E0-4483-84BD-EA140A096B49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259963-1BA8-4619-8478-6D9305AEC5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056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00FBE-31F9-4240-AB67-BD342D29459B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E3E8E0-1BC4-47EC-9DE1-C84164F54D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272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EBEB43-2120-48AA-8725-7B05CB69B0B3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D57862-584D-4072-8849-44013A4405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521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889798-A17C-425E-AFBF-A53BA6B24BAE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C036A9-0795-4158-8FBC-2E8C36F12B6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259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2836F9-7707-4D5C-9D12-8B362771305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43E5F-DA6B-489E-B3A1-3F5B20F51D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447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2836F9-7707-4D5C-9D12-8B362771305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43E5F-DA6B-489E-B3A1-3F5B20F51D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3006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2836F9-7707-4D5C-9D12-8B362771305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43E5F-DA6B-489E-B3A1-3F5B20F51D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84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2836F9-7707-4D5C-9D12-8B362771305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43E5F-DA6B-489E-B3A1-3F5B20F51D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5091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2836F9-7707-4D5C-9D12-8B362771305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43E5F-DA6B-489E-B3A1-3F5B20F51D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10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AF897-9031-417A-B5EC-BF55FD6C9755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F3CBA2-A815-48C6-96A3-03E53BEB75C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869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D46189-C2CF-433A-A596-CDF87B9F5271}" type="datetimeFigureOut">
              <a:rPr lang="ru-RU" smtClean="0"/>
              <a:pPr>
                <a:defRPr/>
              </a:pPr>
              <a:t>24.01.2019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D43850-3A20-43DB-8112-6F38151459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560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F2D359DB-603C-4880-9677-27D233C3C38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690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  <p:sldLayoutId id="2147484114" r:id="rId12"/>
    <p:sldLayoutId id="2147484115" r:id="rId13"/>
    <p:sldLayoutId id="2147484116" r:id="rId14"/>
    <p:sldLayoutId id="2147484117" r:id="rId15"/>
    <p:sldLayoutId id="214748411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609600"/>
            <a:ext cx="8496944" cy="425956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4800" i="1" dirty="0" smtClean="0">
                <a:solidFill>
                  <a:srgbClr val="002060"/>
                </a:solidFill>
              </a:rPr>
              <a:t/>
            </a:r>
            <a:br>
              <a:rPr lang="ru-RU" sz="4800" i="1" dirty="0" smtClean="0">
                <a:solidFill>
                  <a:srgbClr val="002060"/>
                </a:solidFill>
              </a:rPr>
            </a:br>
            <a:r>
              <a:rPr lang="ru-RU" sz="4800" i="1" dirty="0">
                <a:solidFill>
                  <a:srgbClr val="002060"/>
                </a:solidFill>
              </a:rPr>
              <a:t/>
            </a:r>
            <a:br>
              <a:rPr lang="ru-RU" sz="4800" i="1" dirty="0">
                <a:solidFill>
                  <a:srgbClr val="002060"/>
                </a:solidFill>
              </a:rPr>
            </a:br>
            <a:r>
              <a:rPr lang="ru-RU" sz="4800" i="1" dirty="0" smtClean="0">
                <a:solidFill>
                  <a:srgbClr val="002060"/>
                </a:solidFill>
              </a:rPr>
              <a:t>Кто </a:t>
            </a:r>
            <a:r>
              <a:rPr lang="ru-RU" sz="4800" i="1" dirty="0">
                <a:solidFill>
                  <a:srgbClr val="002060"/>
                </a:solidFill>
              </a:rPr>
              <a:t>ничего не изучает, </a:t>
            </a:r>
            <a:br>
              <a:rPr lang="ru-RU" sz="4800" i="1" dirty="0">
                <a:solidFill>
                  <a:srgbClr val="002060"/>
                </a:solidFill>
              </a:rPr>
            </a:br>
            <a:r>
              <a:rPr lang="ru-RU" sz="4800" i="1" dirty="0">
                <a:solidFill>
                  <a:srgbClr val="002060"/>
                </a:solidFill>
              </a:rPr>
              <a:t>Тот ничего не замечает,</a:t>
            </a:r>
            <a:br>
              <a:rPr lang="ru-RU" sz="4800" i="1" dirty="0">
                <a:solidFill>
                  <a:srgbClr val="002060"/>
                </a:solidFill>
              </a:rPr>
            </a:br>
            <a:r>
              <a:rPr lang="ru-RU" sz="4800" i="1" dirty="0">
                <a:solidFill>
                  <a:srgbClr val="002060"/>
                </a:solidFill>
              </a:rPr>
              <a:t>Кто ничего не замечает, </a:t>
            </a:r>
            <a:br>
              <a:rPr lang="ru-RU" sz="4800" i="1" dirty="0">
                <a:solidFill>
                  <a:srgbClr val="002060"/>
                </a:solidFill>
              </a:rPr>
            </a:br>
            <a:r>
              <a:rPr lang="ru-RU" sz="4800" i="1" dirty="0">
                <a:solidFill>
                  <a:srgbClr val="002060"/>
                </a:solidFill>
              </a:rPr>
              <a:t>Тот вечно хнычет и скучает</a:t>
            </a:r>
            <a:r>
              <a:rPr lang="ru-RU" sz="4800" dirty="0">
                <a:solidFill>
                  <a:srgbClr val="002060"/>
                </a:solidFill>
              </a:rPr>
              <a:t>.</a:t>
            </a:r>
            <a:br>
              <a:rPr lang="ru-RU" sz="4800" dirty="0">
                <a:solidFill>
                  <a:srgbClr val="002060"/>
                </a:solidFill>
              </a:rPr>
            </a:br>
            <a:r>
              <a:rPr lang="ru-RU" sz="4800" dirty="0">
                <a:solidFill>
                  <a:srgbClr val="002060"/>
                </a:solidFill>
              </a:rPr>
              <a:t>                                    </a:t>
            </a:r>
            <a:br>
              <a:rPr lang="ru-RU" sz="4800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                                                </a:t>
            </a:r>
            <a:r>
              <a:rPr lang="ru-RU" dirty="0" err="1">
                <a:solidFill>
                  <a:srgbClr val="002060"/>
                </a:solidFill>
              </a:rPr>
              <a:t>Р.С.Сеф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75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19" name="Rectangle 8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1" name="Rectangle 14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2" name="Rectangle 16"/>
          <p:cNvSpPr>
            <a:spLocks noChangeArrowheads="1"/>
          </p:cNvSpPr>
          <p:nvPr/>
        </p:nvSpPr>
        <p:spPr bwMode="auto">
          <a:xfrm>
            <a:off x="838200" y="3733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533400" y="320040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C402C"/>
                </a:solidFill>
              </a:rPr>
              <a:t>Ответ:    </a:t>
            </a:r>
            <a:r>
              <a:rPr lang="ru-RU" altLang="ru-RU" sz="4800" dirty="0" smtClean="0"/>
              <a:t>100 </a:t>
            </a:r>
            <a:endParaRPr lang="ru-RU" altLang="ru-RU" sz="4800" dirty="0"/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83568" y="54868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dirty="0" smtClean="0"/>
              <a:t>(50-30)·5 </a:t>
            </a:r>
            <a:endParaRPr lang="ru-RU" altLang="ru-RU" sz="4800" dirty="0"/>
          </a:p>
        </p:txBody>
      </p:sp>
    </p:spTree>
    <p:extLst>
      <p:ext uri="{BB962C8B-B14F-4D97-AF65-F5344CB8AC3E}">
        <p14:creationId xmlns:p14="http://schemas.microsoft.com/office/powerpoint/2010/main" val="2775764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28600" y="3733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990600" y="838200"/>
            <a:ext cx="5791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ru-RU" altLang="ru-RU" sz="2800" b="1">
              <a:solidFill>
                <a:srgbClr val="FC402C"/>
              </a:solidFill>
            </a:endParaRP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533400" y="3200400"/>
            <a:ext cx="511872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C402C"/>
                </a:solidFill>
              </a:rPr>
              <a:t>Ответ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:  </a:t>
            </a:r>
            <a:r>
              <a:rPr lang="ru-RU" altLang="ru-RU" sz="6600" dirty="0" smtClean="0"/>
              <a:t>40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        </a:t>
            </a:r>
            <a:endParaRPr lang="ru-RU" altLang="ru-RU" sz="6000" b="1" dirty="0"/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683568" y="54868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dirty="0" smtClean="0"/>
              <a:t>(100:25)·10 </a:t>
            </a:r>
            <a:endParaRPr lang="ru-RU" altLang="ru-RU" sz="4800" dirty="0"/>
          </a:p>
        </p:txBody>
      </p:sp>
    </p:spTree>
    <p:extLst>
      <p:ext uri="{BB962C8B-B14F-4D97-AF65-F5344CB8AC3E}">
        <p14:creationId xmlns:p14="http://schemas.microsoft.com/office/powerpoint/2010/main" val="33580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28600" y="3733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57200" y="3352800"/>
            <a:ext cx="57213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C402C"/>
                </a:solidFill>
              </a:rPr>
              <a:t>Ответ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:       </a:t>
            </a:r>
            <a:r>
              <a:rPr lang="ru-RU" altLang="ru-RU" sz="6600" dirty="0" smtClean="0"/>
              <a:t>10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83568" y="54868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dirty="0" smtClean="0"/>
              <a:t>50-(24+16) </a:t>
            </a:r>
            <a:endParaRPr lang="ru-RU" altLang="ru-RU" sz="4800" dirty="0"/>
          </a:p>
        </p:txBody>
      </p:sp>
    </p:spTree>
    <p:extLst>
      <p:ext uri="{BB962C8B-B14F-4D97-AF65-F5344CB8AC3E}">
        <p14:creationId xmlns:p14="http://schemas.microsoft.com/office/powerpoint/2010/main" val="216957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28600" y="3733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57200" y="3352800"/>
            <a:ext cx="620303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C402C"/>
                </a:solidFill>
              </a:rPr>
              <a:t>Ответ: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   </a:t>
            </a:r>
            <a:r>
              <a:rPr lang="ru-RU" altLang="ru-RU" sz="6600" dirty="0" smtClean="0"/>
              <a:t>26</a:t>
            </a:r>
            <a:endParaRPr lang="ru-RU" altLang="ru-RU" sz="6600" dirty="0"/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83568" y="54868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dirty="0" smtClean="0"/>
              <a:t>(34+18):2 </a:t>
            </a:r>
            <a:endParaRPr lang="ru-RU" altLang="ru-RU" sz="4800" dirty="0"/>
          </a:p>
        </p:txBody>
      </p:sp>
    </p:spTree>
    <p:extLst>
      <p:ext uri="{BB962C8B-B14F-4D97-AF65-F5344CB8AC3E}">
        <p14:creationId xmlns:p14="http://schemas.microsoft.com/office/powerpoint/2010/main" val="356473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28600" y="3733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57200" y="3352800"/>
            <a:ext cx="52669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C402C"/>
                </a:solidFill>
              </a:rPr>
              <a:t>Ответ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:      </a:t>
            </a:r>
            <a:r>
              <a:rPr lang="ru-RU" altLang="ru-RU" sz="6600" dirty="0" smtClean="0"/>
              <a:t>25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83568" y="548680"/>
            <a:ext cx="5638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dirty="0" smtClean="0"/>
              <a:t>(100-50):2 </a:t>
            </a:r>
            <a:endParaRPr lang="ru-RU" altLang="ru-RU" sz="4800" dirty="0"/>
          </a:p>
        </p:txBody>
      </p:sp>
    </p:spTree>
    <p:extLst>
      <p:ext uri="{BB962C8B-B14F-4D97-AF65-F5344CB8AC3E}">
        <p14:creationId xmlns:p14="http://schemas.microsoft.com/office/powerpoint/2010/main" val="14427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399" y="126459"/>
            <a:ext cx="8424936" cy="43248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</a:rPr>
              <a:t>Домашнее задание: </a:t>
            </a:r>
            <a:r>
              <a:rPr lang="ru-RU" sz="1200" dirty="0" smtClean="0">
                <a:solidFill>
                  <a:srgbClr val="002060"/>
                </a:solidFill>
              </a:rPr>
              <a:t/>
            </a:r>
            <a:br>
              <a:rPr lang="ru-RU" sz="1200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dirty="0" smtClean="0">
                <a:solidFill>
                  <a:schemeClr val="tx1"/>
                </a:solidFill>
              </a:rPr>
              <a:t>№654</a:t>
            </a:r>
            <a:r>
              <a:rPr lang="ru-RU" sz="2700" dirty="0" smtClean="0">
                <a:solidFill>
                  <a:schemeClr val="tx1"/>
                </a:solidFill>
              </a:rPr>
              <a:t>. Сколько двузначных чисел можно составить из цифр 6,7,8 и 9 так, чтобы цифры были записаны в порядке убывания?</a:t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/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   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№740</a:t>
            </a:r>
            <a:r>
              <a:rPr lang="ru-RU" sz="2200" dirty="0" smtClean="0">
                <a:solidFill>
                  <a:schemeClr val="tx1"/>
                </a:solidFill>
              </a:rPr>
              <a:t>. </a:t>
            </a:r>
            <a:r>
              <a:rPr lang="ru-RU" sz="2700" dirty="0" smtClean="0">
                <a:solidFill>
                  <a:schemeClr val="tx1"/>
                </a:solidFill>
              </a:rPr>
              <a:t>Объем прямоугольного параллелепипеда равен 180 дм³, а два его измерения – 6дм и 15дм. Найдите сумму длин всех ребер параллелепипеда.</a:t>
            </a:r>
            <a:endParaRPr lang="ru-RU" sz="2700" dirty="0">
              <a:solidFill>
                <a:schemeClr val="tx1"/>
              </a:solidFill>
            </a:endParaRPr>
          </a:p>
        </p:txBody>
      </p: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146965" y="2133158"/>
            <a:ext cx="69847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C402C"/>
                </a:solidFill>
              </a:rPr>
              <a:t>98,97,96,87,86,76   </a:t>
            </a:r>
            <a:r>
              <a:rPr lang="ru-RU" altLang="ru-RU" sz="6600" dirty="0" smtClean="0"/>
              <a:t>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265481" y="4626194"/>
            <a:ext cx="5599904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rgbClr val="FC402C"/>
                </a:solidFill>
              </a:rPr>
              <a:t>V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=</a:t>
            </a:r>
            <a:r>
              <a:rPr lang="en-US" altLang="ru-RU" sz="2400" b="1" dirty="0" err="1" smtClean="0">
                <a:solidFill>
                  <a:srgbClr val="FC402C"/>
                </a:solidFill>
              </a:rPr>
              <a:t>a·b·c</a:t>
            </a:r>
            <a:r>
              <a:rPr lang="en-US" altLang="ru-RU" sz="2400" b="1" dirty="0" smtClean="0">
                <a:solidFill>
                  <a:srgbClr val="FC402C"/>
                </a:solidFill>
              </a:rPr>
              <a:t>       c=V:</a:t>
            </a:r>
            <a:r>
              <a:rPr lang="en-US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(</a:t>
            </a:r>
            <a:r>
              <a:rPr lang="en-US" altLang="ru-RU" sz="2400" b="1" dirty="0" err="1" smtClean="0">
                <a:solidFill>
                  <a:srgbClr val="FC402C"/>
                </a:solidFill>
                <a:sym typeface="Wingdings" panose="05000000000000000000" pitchFamily="2" charset="2"/>
              </a:rPr>
              <a:t>a·b</a:t>
            </a:r>
            <a:r>
              <a:rPr lang="en-US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)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c=180:(6·15)=2(</a:t>
            </a:r>
            <a:r>
              <a:rPr lang="ru-RU" altLang="ru-RU" sz="2400" b="1" dirty="0" err="1" smtClean="0">
                <a:solidFill>
                  <a:srgbClr val="FC402C"/>
                </a:solidFill>
                <a:sym typeface="Wingdings" panose="05000000000000000000" pitchFamily="2" charset="2"/>
              </a:rPr>
              <a:t>дм</a:t>
            </a:r>
            <a:r>
              <a:rPr lang="ru-RU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)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P=4·(</a:t>
            </a:r>
            <a:r>
              <a:rPr lang="en-US" altLang="ru-RU" sz="2400" b="1" dirty="0" err="1" smtClean="0">
                <a:solidFill>
                  <a:srgbClr val="FC402C"/>
                </a:solidFill>
                <a:sym typeface="Wingdings" panose="05000000000000000000" pitchFamily="2" charset="2"/>
              </a:rPr>
              <a:t>a+b+c</a:t>
            </a:r>
            <a:r>
              <a:rPr lang="en-US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)=4·(6+15+2)=4·23=72(</a:t>
            </a:r>
            <a:r>
              <a:rPr lang="ru-RU" altLang="ru-RU" sz="2400" b="1" dirty="0" err="1" smtClean="0">
                <a:solidFill>
                  <a:srgbClr val="FC402C"/>
                </a:solidFill>
                <a:sym typeface="Wingdings" panose="05000000000000000000" pitchFamily="2" charset="2"/>
              </a:rPr>
              <a:t>дм</a:t>
            </a:r>
            <a:r>
              <a:rPr lang="ru-RU" altLang="ru-RU" sz="2400" b="1" dirty="0" smtClean="0">
                <a:solidFill>
                  <a:srgbClr val="FC402C"/>
                </a:solidFill>
                <a:sym typeface="Wingdings" panose="05000000000000000000" pitchFamily="2" charset="2"/>
              </a:rPr>
              <a:t>)</a:t>
            </a:r>
            <a:endParaRPr lang="en-US" altLang="ru-RU" sz="2400" b="1" dirty="0" smtClean="0">
              <a:solidFill>
                <a:srgbClr val="FC402C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endParaRPr lang="ru-RU" altLang="ru-RU" sz="2400" b="1" dirty="0">
              <a:solidFill>
                <a:srgbClr val="FC40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61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36712"/>
            <a:ext cx="6876256" cy="508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8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987" y="151785"/>
            <a:ext cx="8424936" cy="1693622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>1)</a:t>
            </a:r>
            <a:r>
              <a:rPr lang="ru-RU" sz="2700" dirty="0" smtClean="0">
                <a:solidFill>
                  <a:schemeClr val="tx1"/>
                </a:solidFill>
              </a:rPr>
              <a:t> Нас 27 человек. Сколько палаток нужно взять, если в одну палатку помещается 5 человек?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br>
              <a:rPr lang="ru-RU" sz="2200" dirty="0" smtClean="0">
                <a:solidFill>
                  <a:schemeClr val="tx1"/>
                </a:solidFill>
              </a:rPr>
            </a:br>
            <a:endParaRPr lang="ru-RU" sz="2700" dirty="0">
              <a:solidFill>
                <a:schemeClr val="tx1"/>
              </a:solidFill>
            </a:endParaRPr>
          </a:p>
        </p:txBody>
      </p: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467544" y="1291409"/>
            <a:ext cx="69847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C402C"/>
                </a:solidFill>
              </a:rPr>
              <a:t>27:5=5(ост.2)   </a:t>
            </a:r>
            <a:r>
              <a:rPr lang="ru-RU" altLang="ru-RU" sz="6600" dirty="0" smtClean="0"/>
              <a:t>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269107" y="1875998"/>
            <a:ext cx="8424936" cy="16936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 cap="none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2700" b="1" dirty="0">
                <a:solidFill>
                  <a:schemeClr val="tx1"/>
                </a:solidFill>
              </a:rPr>
              <a:t>2</a:t>
            </a:r>
            <a:r>
              <a:rPr lang="ru-RU" sz="2700" b="1" dirty="0" smtClean="0">
                <a:solidFill>
                  <a:schemeClr val="tx1"/>
                </a:solidFill>
              </a:rPr>
              <a:t>)</a:t>
            </a:r>
            <a:r>
              <a:rPr lang="ru-RU" sz="2700" dirty="0" smtClean="0">
                <a:solidFill>
                  <a:schemeClr val="tx1"/>
                </a:solidFill>
              </a:rPr>
              <a:t> Возьмем теплые одеяло в форме прямоугольника, длина которых равна 3м, а ширина -2м. Чему равна площадь одного одеяло?</a:t>
            </a:r>
            <a:endParaRPr lang="ru-RU" sz="2700" dirty="0">
              <a:solidFill>
                <a:schemeClr val="tx1"/>
              </a:solidFill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65481" y="3046213"/>
            <a:ext cx="69847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FC402C"/>
                </a:solidFill>
              </a:rPr>
              <a:t>S=</a:t>
            </a:r>
            <a:r>
              <a:rPr lang="en-US" altLang="ru-RU" sz="2400" b="1" dirty="0" err="1" smtClean="0">
                <a:solidFill>
                  <a:srgbClr val="FC402C"/>
                </a:solidFill>
              </a:rPr>
              <a:t>a·b</a:t>
            </a:r>
            <a:r>
              <a:rPr lang="en-US" altLang="ru-RU" sz="2400" b="1" dirty="0" smtClean="0">
                <a:solidFill>
                  <a:srgbClr val="FC402C"/>
                </a:solidFill>
              </a:rPr>
              <a:t>=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2·3</a:t>
            </a:r>
            <a:r>
              <a:rPr lang="en-US" altLang="ru-RU" sz="2400" b="1" dirty="0" smtClean="0">
                <a:solidFill>
                  <a:srgbClr val="FC402C"/>
                </a:solidFill>
              </a:rPr>
              <a:t>=6(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м²)   </a:t>
            </a:r>
            <a:r>
              <a:rPr lang="ru-RU" altLang="ru-RU" sz="6600" dirty="0" smtClean="0"/>
              <a:t>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281295" y="3954206"/>
            <a:ext cx="8424936" cy="169362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 cap="none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2700" b="1" dirty="0">
                <a:solidFill>
                  <a:schemeClr val="tx1"/>
                </a:solidFill>
              </a:rPr>
              <a:t>3</a:t>
            </a:r>
            <a:r>
              <a:rPr lang="ru-RU" sz="2700" b="1" dirty="0" smtClean="0">
                <a:solidFill>
                  <a:schemeClr val="tx1"/>
                </a:solidFill>
              </a:rPr>
              <a:t>)</a:t>
            </a:r>
            <a:r>
              <a:rPr lang="ru-RU" sz="2700" dirty="0" smtClean="0">
                <a:solidFill>
                  <a:schemeClr val="tx1"/>
                </a:solidFill>
              </a:rPr>
              <a:t> Сколько литров горячего чая поместится в термос в форме прямоугольного параллелепипеда, если его измерения 20 см, 15см, 40 см?</a:t>
            </a:r>
            <a:endParaRPr lang="ru-RU" sz="2700" dirty="0">
              <a:solidFill>
                <a:schemeClr val="tx1"/>
              </a:solidFill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226692" y="5647828"/>
            <a:ext cx="69847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FC402C"/>
                </a:solidFill>
              </a:rPr>
              <a:t>V=</a:t>
            </a:r>
            <a:r>
              <a:rPr lang="en-US" altLang="ru-RU" sz="2400" b="1" dirty="0" err="1" smtClean="0">
                <a:solidFill>
                  <a:srgbClr val="FC402C"/>
                </a:solidFill>
              </a:rPr>
              <a:t>a·b·c</a:t>
            </a:r>
            <a:r>
              <a:rPr lang="en-US" altLang="ru-RU" sz="2400" b="1" dirty="0" smtClean="0">
                <a:solidFill>
                  <a:srgbClr val="FC402C"/>
                </a:solidFill>
              </a:rPr>
              <a:t>=20·15·40=12000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(см³) =12(л)  </a:t>
            </a:r>
            <a:r>
              <a:rPr lang="ru-RU" altLang="ru-RU" sz="6600" dirty="0" smtClean="0"/>
              <a:t> </a:t>
            </a:r>
            <a:r>
              <a:rPr lang="ru-RU" altLang="ru-RU" sz="2400" b="1" dirty="0" smtClean="0">
                <a:solidFill>
                  <a:srgbClr val="FC402C"/>
                </a:solidFill>
              </a:rPr>
              <a:t>  </a:t>
            </a:r>
            <a:endParaRPr lang="ru-RU" altLang="ru-RU" sz="2400" b="1" dirty="0">
              <a:solidFill>
                <a:srgbClr val="FC40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8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7778826" cy="182658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Повторение по теме: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«Деление с остатком. Площадь прямоугольника. Прямоугольный параллелепипед и его объем. Комбинаторные задачи»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96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>
          <a:xfrm>
            <a:off x="395536" y="1844824"/>
            <a:ext cx="7772400" cy="1828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</a:rPr>
              <a:t>Первое препятствие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Математический диктант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3273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407194" y="503532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1) Как найти делимое, если известны делитель, неполное частное и остаток?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07194" y="2060848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площади прямоугольника.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407194" y="3429000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3) Запиши формулу для нахождения площади квадрата со стороной а.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438707" y="4941168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4) Сколько граней у прямоугольного параллелепипеда? Ребер?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47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43996" y="404664"/>
            <a:ext cx="7643812" cy="1261884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5) Запиши формулу для нахождения периметра и площади поверхности прямоугольного параллелепипеда</a:t>
            </a: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66769" y="2107138"/>
            <a:ext cx="7643812" cy="1200329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объема прямоугольного параллелепипеда, если даны его измерения.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66769" y="3748057"/>
            <a:ext cx="7643812" cy="83099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7) Запиши формулу для нахождения объема куба с ребром а.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7482" y="4797152"/>
            <a:ext cx="7643812" cy="156966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объема </a:t>
            </a:r>
            <a:r>
              <a:rPr lang="ru-RU" altLang="ru-RU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объема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прямоугольного параллелепипеда, если 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известны площадь его основания </a:t>
            </a:r>
            <a:r>
              <a:rPr lang="en-US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 его высота </a:t>
            </a:r>
            <a:r>
              <a:rPr lang="en-US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80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>
          <a:xfrm>
            <a:off x="722313" y="1820863"/>
            <a:ext cx="7772400" cy="1828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</a:rPr>
              <a:t>Начинаем проверку</a:t>
            </a:r>
            <a:r>
              <a:rPr lang="ru-RU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973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407194" y="503532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1) Как найти делимое, если известны делитель, неполное частное и остаток?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42155" y="2933002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площади прямоугольника.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89651" y="4942033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3) Запиши формулу для нахождения площади квадрата со стороной а.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16291" y="1489792"/>
            <a:ext cx="7643812" cy="1169551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a=</a:t>
            </a:r>
            <a:r>
              <a:rPr lang="en-US" altLang="ru-RU" sz="2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b·q+r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-делимое, 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 делитель, 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-остаток   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89651" y="4139341"/>
            <a:ext cx="7643812" cy="52322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S=</a:t>
            </a:r>
            <a:r>
              <a:rPr lang="en-US" altLang="ru-RU" sz="2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a·b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   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-длина, 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- ширина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42155" y="6142559"/>
            <a:ext cx="7643812" cy="52322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S=a²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3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23528" y="404664"/>
            <a:ext cx="7643812" cy="95410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4) Сколько граней у прямоугольного параллелепипеда? Ребер?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67544" y="1628800"/>
            <a:ext cx="7643812" cy="52322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г</a:t>
            </a:r>
            <a:r>
              <a:rPr lang="ru-RU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раней – 6,  ребер - 12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23528" y="2422049"/>
            <a:ext cx="7643812" cy="1261884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5) Запиши формулу для нахождения периметра и площади поверхности прямоугольного параллелепипеда</a:t>
            </a:r>
            <a:r>
              <a:rPr lang="ru-RU" alt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ru-RU" alt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38452" y="3953962"/>
            <a:ext cx="7643812" cy="52322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P=4·(</a:t>
            </a:r>
            <a:r>
              <a:rPr lang="en-US" altLang="ru-RU" sz="2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a+b+c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)       S=2·(</a:t>
            </a:r>
            <a:r>
              <a:rPr lang="en-US" altLang="ru-RU" sz="2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a·b+a·c+b·c</a:t>
            </a: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)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38452" y="4747211"/>
            <a:ext cx="7643812" cy="1200329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объема прямоугольного параллелепипеда, если даны его измерения.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1684" y="6017514"/>
            <a:ext cx="7643812" cy="52322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V=</a:t>
            </a:r>
            <a:r>
              <a:rPr lang="en-US" altLang="ru-RU" sz="2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a·b·c</a:t>
            </a:r>
            <a:endParaRPr lang="ru-RU" alt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86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51520" y="476672"/>
            <a:ext cx="7643812" cy="830997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7) Запиши формулу для нахождения объема куба с ребром а.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48785" y="1556792"/>
            <a:ext cx="7643812" cy="461665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V=a³</a:t>
            </a:r>
            <a:endParaRPr lang="ru-RU" alt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48785" y="2267580"/>
            <a:ext cx="7643812" cy="156966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) Запиши формулу для нахождения 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объема </a:t>
            </a:r>
            <a:r>
              <a:rPr lang="ru-RU" altLang="ru-RU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объема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прямоугольного параллелепипеда, если 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известны площадь его основания </a:t>
            </a:r>
            <a:r>
              <a:rPr lang="en-US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</a:t>
            </a:r>
            <a:r>
              <a:rPr lang="ru-RU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 его высота </a:t>
            </a:r>
            <a:r>
              <a:rPr lang="en-US" alt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</a:t>
            </a:r>
            <a:endParaRPr lang="ru-RU" alt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48785" y="4293096"/>
            <a:ext cx="7643812" cy="461665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V=</a:t>
            </a:r>
            <a:r>
              <a:rPr lang="en-US" altLang="ru-RU" sz="2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S·h</a:t>
            </a:r>
            <a:endParaRPr lang="ru-RU" alt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91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67544" y="908720"/>
            <a:ext cx="7993063" cy="1569660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Поставьте  </a:t>
            </a:r>
            <a:r>
              <a:rPr lang="ru-RU" altLang="ru-RU" sz="4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баллы за работу.</a:t>
            </a:r>
            <a:endParaRPr lang="ru-RU" altLang="ru-RU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483" name="Text Box 11"/>
          <p:cNvSpPr txBox="1">
            <a:spLocks noChangeArrowheads="1"/>
          </p:cNvSpPr>
          <p:nvPr/>
        </p:nvSpPr>
        <p:spPr bwMode="auto">
          <a:xfrm>
            <a:off x="251520" y="2924175"/>
            <a:ext cx="7920930" cy="3139321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7-8</a:t>
            </a: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правильных ответов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– «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»;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5</a:t>
            </a:r>
            <a:r>
              <a:rPr lang="en-US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-6</a:t>
            </a: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правильных</a:t>
            </a:r>
            <a:r>
              <a:rPr lang="ru-RU" altLang="ru-RU" sz="2400" dirty="0">
                <a:solidFill>
                  <a:srgbClr val="006600"/>
                </a:solidFill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ответов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– «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ru-RU" altLang="ru-RU" sz="3600" b="1" dirty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»;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4</a:t>
            </a:r>
            <a:r>
              <a:rPr lang="en-US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-3</a:t>
            </a: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правильных ответа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3600" b="1" dirty="0">
                <a:solidFill>
                  <a:srgbClr val="006600"/>
                </a:solidFill>
                <a:latin typeface="Comic Sans MS" panose="030F0702030302020204" pitchFamily="66" charset="0"/>
              </a:rPr>
              <a:t>– «</a:t>
            </a:r>
            <a:r>
              <a:rPr lang="ru-RU" alt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».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3600" b="1" dirty="0" smtClean="0">
                <a:solidFill>
                  <a:srgbClr val="006600"/>
                </a:solidFill>
                <a:latin typeface="Comic Sans MS" panose="030F0702030302020204" pitchFamily="66" charset="0"/>
              </a:rPr>
              <a:t>2-0 правильных ответа – «2»</a:t>
            </a:r>
            <a:endParaRPr lang="ru-RU" altLang="ru-RU" sz="3600" b="1" dirty="0">
              <a:solidFill>
                <a:srgbClr val="0066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17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5826719" cy="164630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ЭСТАФЕТА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24" y="2060848"/>
            <a:ext cx="6516216" cy="460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776864" cy="1320800"/>
          </a:xfrm>
        </p:spPr>
        <p:txBody>
          <a:bodyPr>
            <a:normAutofit fontScale="90000"/>
          </a:bodyPr>
          <a:lstStyle/>
          <a:p>
            <a:r>
              <a:rPr lang="ru-RU" sz="2800" i="1" dirty="0" smtClean="0">
                <a:solidFill>
                  <a:srgbClr val="002060"/>
                </a:solidFill>
              </a:rPr>
              <a:t>1. Вычислить:</a:t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>                </a:t>
            </a:r>
            <a:r>
              <a:rPr lang="ru-RU" sz="3100" i="1" dirty="0" smtClean="0">
                <a:solidFill>
                  <a:srgbClr val="002060"/>
                </a:solidFill>
              </a:rPr>
              <a:t>3²+4=</a:t>
            </a:r>
            <a:br>
              <a:rPr lang="ru-RU" sz="3100" i="1" dirty="0" smtClean="0">
                <a:solidFill>
                  <a:srgbClr val="002060"/>
                </a:solidFill>
              </a:rPr>
            </a:br>
            <a:r>
              <a:rPr lang="ru-RU" sz="3100" i="1" dirty="0" smtClean="0">
                <a:solidFill>
                  <a:srgbClr val="002060"/>
                </a:solidFill>
              </a:rPr>
              <a:t>            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z="3100" dirty="0" smtClean="0">
                <a:solidFill>
                  <a:srgbClr val="002060"/>
                </a:solidFill>
              </a:rPr>
              <a:t>7²-5²=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             10²-8²</a:t>
            </a:r>
            <a:r>
              <a:rPr lang="ru-RU" sz="3100" dirty="0" smtClean="0">
                <a:solidFill>
                  <a:srgbClr val="002060"/>
                </a:solidFill>
              </a:rPr>
              <a:t>=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              2³+3²=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2. Найти площадь прямоугольника, если его стороны равны 4 см и 14 см.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3. Найти площадь квадрата со стороной 10дм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4. </a:t>
            </a:r>
            <a:r>
              <a:rPr lang="ru-RU" sz="2800" dirty="0" smtClean="0">
                <a:solidFill>
                  <a:srgbClr val="002060"/>
                </a:solidFill>
              </a:rPr>
              <a:t>Найти </a:t>
            </a:r>
            <a:r>
              <a:rPr lang="ru-RU" sz="2800" dirty="0" smtClean="0">
                <a:solidFill>
                  <a:srgbClr val="002060"/>
                </a:solidFill>
              </a:rPr>
              <a:t>объем куба с ребром 5дм.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5. </a:t>
            </a:r>
            <a:r>
              <a:rPr lang="ru-RU" sz="2800" dirty="0" smtClean="0">
                <a:solidFill>
                  <a:srgbClr val="002060"/>
                </a:solidFill>
              </a:rPr>
              <a:t>Найти </a:t>
            </a:r>
            <a:r>
              <a:rPr lang="ru-RU" sz="2800" dirty="0" smtClean="0">
                <a:solidFill>
                  <a:srgbClr val="002060"/>
                </a:solidFill>
              </a:rPr>
              <a:t>сумму длин всех ребер куба с измерением 6 см.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71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06817" cy="1320800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6. </a:t>
            </a:r>
            <a:r>
              <a:rPr lang="ru-RU" sz="2800" dirty="0">
                <a:solidFill>
                  <a:srgbClr val="002060"/>
                </a:solidFill>
              </a:rPr>
              <a:t>Н</a:t>
            </a:r>
            <a:r>
              <a:rPr lang="ru-RU" sz="2800" dirty="0" smtClean="0">
                <a:solidFill>
                  <a:srgbClr val="002060"/>
                </a:solidFill>
              </a:rPr>
              <a:t>айти </a:t>
            </a:r>
            <a:r>
              <a:rPr lang="ru-RU" sz="2800" dirty="0">
                <a:solidFill>
                  <a:srgbClr val="002060"/>
                </a:solidFill>
              </a:rPr>
              <a:t>площадь поверхности прямоугольного параллелепипеда с измерениями 2, 4, 8 см.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>7.Найти объем прямоугольного параллелепипеда, если его измерения равны: 25см, 4см</a:t>
            </a:r>
            <a:r>
              <a:rPr lang="ru-RU" sz="2800" i="1" dirty="0" smtClean="0">
                <a:solidFill>
                  <a:srgbClr val="002060"/>
                </a:solidFill>
              </a:rPr>
              <a:t>, 8см.</a:t>
            </a:r>
            <a:r>
              <a:rPr lang="ru-RU" sz="2800" i="1" dirty="0" smtClean="0">
                <a:solidFill>
                  <a:srgbClr val="002060"/>
                </a:solidFill>
              </a:rPr>
              <a:t/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/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>8. Найти делимое, если делитель равен 3, неполное частное равен 6, а остаток равен 2.</a:t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/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>9. Найти </a:t>
            </a:r>
            <a:r>
              <a:rPr lang="ru-RU" sz="2800" i="1" dirty="0">
                <a:solidFill>
                  <a:srgbClr val="002060"/>
                </a:solidFill>
              </a:rPr>
              <a:t>делимое, если делитель равен </a:t>
            </a:r>
            <a:r>
              <a:rPr lang="ru-RU" sz="2800" i="1" dirty="0" smtClean="0">
                <a:solidFill>
                  <a:srgbClr val="002060"/>
                </a:solidFill>
              </a:rPr>
              <a:t>4, </a:t>
            </a:r>
            <a:r>
              <a:rPr lang="ru-RU" sz="2800" i="1" dirty="0">
                <a:solidFill>
                  <a:srgbClr val="002060"/>
                </a:solidFill>
              </a:rPr>
              <a:t>неполное частное равен </a:t>
            </a:r>
            <a:r>
              <a:rPr lang="ru-RU" sz="2800" i="1" dirty="0" smtClean="0">
                <a:solidFill>
                  <a:srgbClr val="002060"/>
                </a:solidFill>
              </a:rPr>
              <a:t>9, </a:t>
            </a:r>
            <a:r>
              <a:rPr lang="ru-RU" sz="2800" i="1" dirty="0">
                <a:solidFill>
                  <a:srgbClr val="002060"/>
                </a:solidFill>
              </a:rPr>
              <a:t>а остаток равен </a:t>
            </a:r>
            <a:r>
              <a:rPr lang="ru-RU" sz="2800" i="1" dirty="0" smtClean="0">
                <a:solidFill>
                  <a:srgbClr val="002060"/>
                </a:solidFill>
              </a:rPr>
              <a:t>3.</a:t>
            </a:r>
            <a:r>
              <a:rPr lang="ru-RU" sz="2800" i="1" dirty="0">
                <a:solidFill>
                  <a:srgbClr val="002060"/>
                </a:solidFill>
              </a:rPr>
              <a:t/>
            </a:r>
            <a:br>
              <a:rPr lang="ru-RU" sz="2800" i="1" dirty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23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198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57" y="620688"/>
            <a:ext cx="8229600" cy="142875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002060"/>
                </a:solidFill>
              </a:rPr>
              <a:t>Пещера</a:t>
            </a:r>
            <a:endParaRPr lang="ru-RU" sz="66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92896"/>
            <a:ext cx="6624736" cy="35663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06817" cy="13208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1. </a:t>
            </a:r>
            <a:r>
              <a:rPr lang="ru-RU" sz="2800" dirty="0" smtClean="0">
                <a:solidFill>
                  <a:srgbClr val="002060"/>
                </a:solidFill>
              </a:rPr>
              <a:t>Укажите </a:t>
            </a:r>
            <a:r>
              <a:rPr lang="ru-RU" sz="2800" dirty="0" smtClean="0">
                <a:solidFill>
                  <a:srgbClr val="002060"/>
                </a:solidFill>
              </a:rPr>
              <a:t>все двузначные числа, в записи которых используются цифры 2,4,7 (цифры </a:t>
            </a:r>
            <a:r>
              <a:rPr lang="ru-RU" sz="2800" smtClean="0">
                <a:solidFill>
                  <a:srgbClr val="002060"/>
                </a:solidFill>
              </a:rPr>
              <a:t>не </a:t>
            </a:r>
            <a:r>
              <a:rPr lang="ru-RU" sz="2800" smtClean="0">
                <a:solidFill>
                  <a:srgbClr val="002060"/>
                </a:solidFill>
              </a:rPr>
              <a:t>повторяются).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2. Поделите с остатком: 58:8=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                                      39:8=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3. Ребро куба равно 12. Найти площадь его поверхности.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4. Поле прямоугольной формы имеет площадь 4800 м², его ширина равна 60м. Найти длину поля.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5. Найти объем кабинета, если высота равна 3м, а площадь пола равна 42м².  </a:t>
            </a: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73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50825" y="5876925"/>
            <a:ext cx="649288" cy="7207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55576" y="-5779"/>
            <a:ext cx="64008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</a:rPr>
              <a:t>Домашнее задание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08100" y="1570038"/>
            <a:ext cx="6677025" cy="1295400"/>
          </a:xfrm>
        </p:spPr>
        <p:txBody>
          <a:bodyPr>
            <a:noAutofit/>
          </a:bodyPr>
          <a:lstStyle/>
          <a:p>
            <a:pPr marL="742950" indent="-742950" algn="l" eaLnBrk="1" fontAlgn="auto" hangingPunct="1">
              <a:spcAft>
                <a:spcPts val="0"/>
              </a:spcAft>
              <a:buAutoNum type="arabicPeriod"/>
              <a:defRPr/>
            </a:pPr>
            <a:r>
              <a:rPr lang="en-US" sz="3600" dirty="0" err="1" smtClean="0">
                <a:solidFill>
                  <a:srgbClr val="002060"/>
                </a:solidFill>
              </a:rPr>
              <a:t>Ss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  <a:r>
              <a:rPr lang="ru-RU" sz="3600" dirty="0" smtClean="0">
                <a:solidFill>
                  <a:srgbClr val="002060"/>
                </a:solidFill>
              </a:rPr>
              <a:t>19-24: читать, повторить формулы.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42950" indent="-742950" algn="l" eaLnBrk="1" fontAlgn="auto" hangingPunct="1">
              <a:spcAft>
                <a:spcPts val="0"/>
              </a:spcAft>
              <a:buAutoNum type="arabicPeriod"/>
              <a:defRPr/>
            </a:pPr>
            <a:r>
              <a:rPr lang="ru-RU" sz="3600" dirty="0" smtClean="0">
                <a:solidFill>
                  <a:srgbClr val="152D79"/>
                </a:solidFill>
              </a:rPr>
              <a:t>№755,756</a:t>
            </a:r>
            <a:endParaRPr lang="ru-RU" sz="3600" dirty="0" smtClean="0">
              <a:solidFill>
                <a:srgbClr val="152D7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ds03.infourok.ru/uploads/ex/099b/0005aeea-316b5613/hello_html_7719408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64" y="764704"/>
            <a:ext cx="73803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6"/>
          <p:cNvSpPr txBox="1">
            <a:spLocks/>
          </p:cNvSpPr>
          <p:nvPr/>
        </p:nvSpPr>
        <p:spPr>
          <a:xfrm>
            <a:off x="1619672" y="5877272"/>
            <a:ext cx="6677025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buNone/>
              <a:defRPr/>
            </a:pPr>
            <a:r>
              <a:rPr lang="ru-RU" sz="3600" dirty="0" smtClean="0">
                <a:solidFill>
                  <a:srgbClr val="152D79"/>
                </a:solidFill>
              </a:rPr>
              <a:t>Спасибо за урок!</a:t>
            </a:r>
          </a:p>
        </p:txBody>
      </p:sp>
      <p:sp>
        <p:nvSpPr>
          <p:cNvPr id="4" name="Подзаголовок 6"/>
          <p:cNvSpPr txBox="1">
            <a:spLocks/>
          </p:cNvSpPr>
          <p:nvPr/>
        </p:nvSpPr>
        <p:spPr>
          <a:xfrm>
            <a:off x="467544" y="4077072"/>
            <a:ext cx="7992888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 fontAlgn="auto">
              <a:buFont typeface="Wingdings 3" charset="2"/>
              <a:buAutoNum type="arabicPeriod"/>
              <a:defRPr/>
            </a:pPr>
            <a:endParaRPr lang="ru-RU" sz="3600" dirty="0" smtClean="0">
              <a:solidFill>
                <a:srgbClr val="152D79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937166"/>
              </p:ext>
            </p:extLst>
          </p:nvPr>
        </p:nvGraphicFramePr>
        <p:xfrm>
          <a:off x="467544" y="4018310"/>
          <a:ext cx="738031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0104">
                  <a:extLst>
                    <a:ext uri="{9D8B030D-6E8A-4147-A177-3AD203B41FA5}">
                      <a16:colId xmlns:a16="http://schemas.microsoft.com/office/drawing/2014/main" val="1382662248"/>
                    </a:ext>
                  </a:extLst>
                </a:gridCol>
                <a:gridCol w="2460104">
                  <a:extLst>
                    <a:ext uri="{9D8B030D-6E8A-4147-A177-3AD203B41FA5}">
                      <a16:colId xmlns:a16="http://schemas.microsoft.com/office/drawing/2014/main" val="2329899307"/>
                    </a:ext>
                  </a:extLst>
                </a:gridCol>
                <a:gridCol w="2460104">
                  <a:extLst>
                    <a:ext uri="{9D8B030D-6E8A-4147-A177-3AD203B41FA5}">
                      <a16:colId xmlns:a16="http://schemas.microsoft.com/office/drawing/2014/main" val="2926934972"/>
                    </a:ext>
                  </a:extLst>
                </a:gridCol>
              </a:tblGrid>
              <a:tr h="121089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оценка 3 , вы</a:t>
                      </a:r>
                      <a:r>
                        <a:rPr lang="ru-RU" sz="2400" baseline="0" dirty="0" smtClean="0"/>
                        <a:t> были пассивны</a:t>
                      </a:r>
                      <a:endParaRPr lang="ru-RU" sz="2400" dirty="0" smtClean="0"/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оценка 4 , вы</a:t>
                      </a:r>
                      <a:r>
                        <a:rPr lang="ru-RU" sz="2400" baseline="0" dirty="0" smtClean="0"/>
                        <a:t> работали, но не активно</a:t>
                      </a:r>
                      <a:endParaRPr lang="ru-RU" sz="2400" dirty="0" smtClean="0"/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оценка 5 , вы</a:t>
                      </a:r>
                      <a:r>
                        <a:rPr lang="ru-RU" sz="2400" baseline="0" dirty="0" smtClean="0"/>
                        <a:t> активно работали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733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484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skola</Template>
  <TotalTime>1803</TotalTime>
  <Words>516</Words>
  <Application>Microsoft Office PowerPoint</Application>
  <PresentationFormat>Экран (4:3)</PresentationFormat>
  <Paragraphs>67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</vt:lpstr>
      <vt:lpstr>Cambria</vt:lpstr>
      <vt:lpstr>Comic Sans MS</vt:lpstr>
      <vt:lpstr>Trebuchet MS</vt:lpstr>
      <vt:lpstr>Wingdings</vt:lpstr>
      <vt:lpstr>Wingdings 3</vt:lpstr>
      <vt:lpstr>Аспект</vt:lpstr>
      <vt:lpstr>  Кто ничего не изучает,  Тот ничего не замечает, Кто ничего не замечает,  Тот вечно хнычет и скучает.                                                                                      Р.С.Сеф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Домашнее задание:   №654. Сколько двузначных чисел можно составить из цифр 6,7,8 и 9 так, чтобы цифры были записаны в порядке убывания?       №740. Объем прямоугольного параллелепипеда равен 180 дм³, а два его измерения – 6дм и 15дм. Найдите сумму длин всех ребер параллелепипеда.</vt:lpstr>
      <vt:lpstr>Презентация PowerPoint</vt:lpstr>
      <vt:lpstr>1) Нас 27 человек. Сколько палаток нужно взять, если в одну палатку помещается 5 человек?  </vt:lpstr>
      <vt:lpstr>Повторение по теме:   «Деление с остатком. Площадь прямоугольника. Прямоугольный параллелепипед и его объем. Комбинаторные задачи»</vt:lpstr>
      <vt:lpstr>Первое препятствие  Математический диктант</vt:lpstr>
      <vt:lpstr>Презентация PowerPoint</vt:lpstr>
      <vt:lpstr>Презентация PowerPoint</vt:lpstr>
      <vt:lpstr>Начинаем проверку!</vt:lpstr>
      <vt:lpstr>Презентация PowerPoint</vt:lpstr>
      <vt:lpstr>Презентация PowerPoint</vt:lpstr>
      <vt:lpstr>Презентация PowerPoint</vt:lpstr>
      <vt:lpstr>Презентация PowerPoint</vt:lpstr>
      <vt:lpstr>ЭСТАФЕТА</vt:lpstr>
      <vt:lpstr>1. Вычислить:                 3²+4=               7²-5²=              10²-8²=               2³+3²= 2. Найти площадь прямоугольника, если его стороны равны 4 см и 14 см.  3. Найти площадь квадрата со стороной 10дм  4. Найти объем куба с ребром 5дм.  5. Найти сумму длин всех ребер куба с измерением 6 см.  </vt:lpstr>
      <vt:lpstr>6. Найти площадь поверхности прямоугольного параллелепипеда с измерениями 2, 4, 8 см.  7.Найти объем прямоугольного параллелепипеда, если его измерения равны: 25см, 4см, 8см.  8. Найти делимое, если делитель равен 3, неполное частное равен 6, а остаток равен 2.  9. Найти делимое, если делитель равен 4, неполное частное равен 9, а остаток равен 3.  </vt:lpstr>
      <vt:lpstr>Презентация PowerPoint</vt:lpstr>
      <vt:lpstr>Пещера</vt:lpstr>
      <vt:lpstr>1. Укажите все двузначные числа, в записи которых используются цифры 2,4,7 (цифры не повторяются).  2. Поделите с остатком: 58:8=                                        39:8=  3. Ребро куба равно 12. Найти площадь его поверхности.  4. Поле прямоугольной формы имеет площадь 4800 м², его ширина равна 60м. Найти длину поля.  5. Найти объем кабинета, если высота равна 3м, а площадь пола равна 42м².     </vt:lpstr>
      <vt:lpstr>Домашнее задание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-L-</dc:creator>
  <cp:lastModifiedBy>Админ</cp:lastModifiedBy>
  <cp:revision>141</cp:revision>
  <dcterms:created xsi:type="dcterms:W3CDTF">2011-12-12T16:34:03Z</dcterms:created>
  <dcterms:modified xsi:type="dcterms:W3CDTF">2019-01-24T18:31:57Z</dcterms:modified>
</cp:coreProperties>
</file>