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0" r:id="rId3"/>
    <p:sldId id="271" r:id="rId4"/>
    <p:sldId id="260" r:id="rId5"/>
    <p:sldId id="272" r:id="rId6"/>
    <p:sldId id="273" r:id="rId7"/>
    <p:sldId id="256" r:id="rId8"/>
    <p:sldId id="258" r:id="rId9"/>
    <p:sldId id="259" r:id="rId10"/>
    <p:sldId id="261" r:id="rId11"/>
    <p:sldId id="263" r:id="rId12"/>
    <p:sldId id="262" r:id="rId13"/>
    <p:sldId id="265" r:id="rId14"/>
    <p:sldId id="264" r:id="rId15"/>
    <p:sldId id="266" r:id="rId16"/>
    <p:sldId id="268" r:id="rId17"/>
    <p:sldId id="276" r:id="rId18"/>
    <p:sldId id="279" r:id="rId19"/>
    <p:sldId id="278" r:id="rId20"/>
    <p:sldId id="277" r:id="rId21"/>
    <p:sldId id="280" r:id="rId22"/>
    <p:sldId id="269" r:id="rId2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0" d="100"/>
          <a:sy n="70" d="100"/>
        </p:scale>
        <p:origin x="-522"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5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13"/>
          <p:cNvSpPr>
            <a:spLocks noGrp="1"/>
          </p:cNvSpPr>
          <p:nvPr>
            <p:ph type="dt" sz="half" idx="10"/>
          </p:nvPr>
        </p:nvSpPr>
        <p:spPr/>
        <p:txBody>
          <a:bodyPr/>
          <a:lstStyle>
            <a:lvl1pPr>
              <a:defRPr/>
            </a:lvl1pPr>
          </a:lstStyle>
          <a:p>
            <a:pPr>
              <a:defRPr/>
            </a:pPr>
            <a:fld id="{ACAFCCC3-480F-439A-A71A-72A98E735F34}" type="datetimeFigureOut">
              <a:rPr lang="ru-RU"/>
              <a:pPr>
                <a:defRPr/>
              </a:pPr>
              <a:t>26.12.2012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137FB619-E40F-4810-96BF-03CC9C9F20A4}"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D90A4148-6D4E-49C3-835D-5F42EC07B75F}" type="datetimeFigureOut">
              <a:rPr lang="ru-RU"/>
              <a:pPr>
                <a:defRPr/>
              </a:pPr>
              <a:t>26.12.2012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481562F-8744-4B9D-9F01-7D2908F44A64}"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48855371-CFBC-430E-A081-235982A085F2}" type="datetimeFigureOut">
              <a:rPr lang="ru-RU"/>
              <a:pPr>
                <a:defRPr/>
              </a:pPr>
              <a:t>26.12.2012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78C0BF9-FBAF-40F6-A675-2DD537D1215E}"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56AEB360-23D2-40F3-8561-57316EC909B4}" type="datetimeFigureOut">
              <a:rPr lang="ru-RU"/>
              <a:pPr>
                <a:defRPr/>
              </a:pPr>
              <a:t>26.12.2012</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B3B43C6E-52C8-4A9A-96E5-86616FDC10DC}"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fld id="{03A0BE49-C689-4FF1-BB02-09CE8ABCEBDF}" type="datetimeFigureOut">
              <a:rPr lang="ru-RU"/>
              <a:pPr>
                <a:defRPr/>
              </a:pPr>
              <a:t>26.12.2012</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516C513-43F2-43F9-AA56-3274C95B83C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C8555611-FF85-409A-96DA-86162E802DE7}" type="datetimeFigureOut">
              <a:rPr lang="ru-RU"/>
              <a:pPr>
                <a:defRPr/>
              </a:pPr>
              <a:t>26.12.2012</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9C587BA7-61E2-4DE2-BEAA-E3C1DAB93343}"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39D1C043-E360-47EF-B920-673656009B8A}" type="datetimeFigureOut">
              <a:rPr lang="ru-RU"/>
              <a:pPr>
                <a:defRPr/>
              </a:pPr>
              <a:t>26.12.2012</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C9EBAE94-0BE7-4B0C-9172-F4CC15C946E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ru-RU" smtClean="0"/>
              <a:t>Образец заголовка</a:t>
            </a:r>
            <a:endParaRPr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8F3D2A56-1A97-46C9-9395-8C7C76B73741}" type="datetimeFigureOut">
              <a:rPr lang="ru-RU"/>
              <a:pPr>
                <a:defRPr/>
              </a:pPr>
              <a:t>26.12.2012</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76835CE-E58E-4E0B-AB6F-5D51260F7F6D}"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fld id="{047CEBF5-3019-4020-8E89-88AB320798A5}" type="datetimeFigureOut">
              <a:rPr lang="ru-RU"/>
              <a:pPr>
                <a:defRPr/>
              </a:pPr>
              <a:t>26.12.2012</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73E61D8A-C688-4957-90C6-E61FCCA49E78}"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0B84A17A-1FA0-4C6C-A2F0-0C46133DF9AB}" type="datetimeFigureOut">
              <a:rPr lang="ru-RU"/>
              <a:pPr>
                <a:defRPr/>
              </a:pPr>
              <a:t>26.12.2012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9E60E548-7050-466C-9921-BFCE96C2AB49}"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BC8B3725-4672-49E5-A3C6-680CE9F76FBD}" type="datetimeFigureOut">
              <a:rPr lang="ru-RU"/>
              <a:pPr>
                <a:defRPr/>
              </a:pPr>
              <a:t>26.12.2012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B7932C5B-AF3A-49B7-928E-63B14B12FFD2}"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r="-100000" b="-100000"/>
        </a:gradFill>
        <a:effectLst/>
      </p:bgPr>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ru-RU" smtClean="0"/>
              <a:t>Образец заголовка</a:t>
            </a:r>
            <a:endParaRPr lang="en-US"/>
          </a:p>
        </p:txBody>
      </p:sp>
      <p:sp>
        <p:nvSpPr>
          <p:cNvPr id="1027" name="Текст 12"/>
          <p:cNvSpPr>
            <a:spLocks noGrp="1"/>
          </p:cNvSpPr>
          <p:nvPr>
            <p:ph type="body" idx="1"/>
          </p:nvPr>
        </p:nvSpPr>
        <p:spPr bwMode="auto">
          <a:xfrm>
            <a:off x="457200" y="1600200"/>
            <a:ext cx="8229600" cy="4708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smtClean="0">
                <a:solidFill>
                  <a:schemeClr val="tx1">
                    <a:shade val="50000"/>
                  </a:schemeClr>
                </a:solidFill>
                <a:latin typeface="+mn-lt"/>
              </a:defRPr>
            </a:lvl1pPr>
          </a:lstStyle>
          <a:p>
            <a:pPr>
              <a:defRPr/>
            </a:pPr>
            <a:fld id="{C0ADDC1C-CC95-4A95-B5C8-B4B6EDDBC2B1}" type="datetimeFigureOut">
              <a:rPr lang="ru-RU"/>
              <a:pPr>
                <a:defRPr/>
              </a:pPr>
              <a:t>26.12.2012</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defRPr>
            </a:lvl1pPr>
          </a:lstStyle>
          <a:p>
            <a:pPr>
              <a:defRPr/>
            </a:pPr>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smtClean="0">
                <a:solidFill>
                  <a:schemeClr val="tx1">
                    <a:shade val="50000"/>
                  </a:schemeClr>
                </a:solidFill>
                <a:latin typeface="+mn-lt"/>
              </a:defRPr>
            </a:lvl1pPr>
          </a:lstStyle>
          <a:p>
            <a:pPr>
              <a:defRPr/>
            </a:pPr>
            <a:fld id="{058F7050-A5B1-4FC3-87B9-D4FAB6C8A213}"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72"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txStyles>
    <p:titleStyle>
      <a:lvl1pPr algn="ctr" rtl="0" fontAlgn="base">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fontAlgn="base">
        <a:spcBef>
          <a:spcPct val="0"/>
        </a:spcBef>
        <a:spcAft>
          <a:spcPct val="0"/>
        </a:spcAft>
        <a:defRPr sz="4100" b="1">
          <a:solidFill>
            <a:schemeClr val="tx1"/>
          </a:solidFill>
          <a:latin typeface="Arial" charset="0"/>
        </a:defRPr>
      </a:lvl2pPr>
      <a:lvl3pPr algn="ctr" rtl="0" fontAlgn="base">
        <a:spcBef>
          <a:spcPct val="0"/>
        </a:spcBef>
        <a:spcAft>
          <a:spcPct val="0"/>
        </a:spcAft>
        <a:defRPr sz="4100" b="1">
          <a:solidFill>
            <a:schemeClr val="tx1"/>
          </a:solidFill>
          <a:latin typeface="Arial" charset="0"/>
        </a:defRPr>
      </a:lvl3pPr>
      <a:lvl4pPr algn="ctr" rtl="0" fontAlgn="base">
        <a:spcBef>
          <a:spcPct val="0"/>
        </a:spcBef>
        <a:spcAft>
          <a:spcPct val="0"/>
        </a:spcAft>
        <a:defRPr sz="4100" b="1">
          <a:solidFill>
            <a:schemeClr val="tx1"/>
          </a:solidFill>
          <a:latin typeface="Arial" charset="0"/>
        </a:defRPr>
      </a:lvl4pPr>
      <a:lvl5pPr algn="ctr" rtl="0" fontAlgn="base">
        <a:spcBef>
          <a:spcPct val="0"/>
        </a:spcBef>
        <a:spcAft>
          <a:spcPct val="0"/>
        </a:spcAft>
        <a:defRPr sz="4100" b="1">
          <a:solidFill>
            <a:schemeClr val="tx1"/>
          </a:solidFill>
          <a:latin typeface="Arial" charset="0"/>
        </a:defRPr>
      </a:lvl5pPr>
      <a:lvl6pPr marL="457200" algn="ctr" rtl="0" fontAlgn="base">
        <a:spcBef>
          <a:spcPct val="0"/>
        </a:spcBef>
        <a:spcAft>
          <a:spcPct val="0"/>
        </a:spcAft>
        <a:defRPr sz="4100" b="1">
          <a:solidFill>
            <a:schemeClr val="tx1"/>
          </a:solidFill>
          <a:latin typeface="Arial" charset="0"/>
        </a:defRPr>
      </a:lvl6pPr>
      <a:lvl7pPr marL="914400" algn="ctr" rtl="0" fontAlgn="base">
        <a:spcBef>
          <a:spcPct val="0"/>
        </a:spcBef>
        <a:spcAft>
          <a:spcPct val="0"/>
        </a:spcAft>
        <a:defRPr sz="4100" b="1">
          <a:solidFill>
            <a:schemeClr val="tx1"/>
          </a:solidFill>
          <a:latin typeface="Arial" charset="0"/>
        </a:defRPr>
      </a:lvl7pPr>
      <a:lvl8pPr marL="1371600" algn="ctr" rtl="0" fontAlgn="base">
        <a:spcBef>
          <a:spcPct val="0"/>
        </a:spcBef>
        <a:spcAft>
          <a:spcPct val="0"/>
        </a:spcAft>
        <a:defRPr sz="4100" b="1">
          <a:solidFill>
            <a:schemeClr val="tx1"/>
          </a:solidFill>
          <a:latin typeface="Arial" charset="0"/>
        </a:defRPr>
      </a:lvl8pPr>
      <a:lvl9pPr marL="1828800" algn="ctr" rtl="0" fontAlgn="base">
        <a:spcBef>
          <a:spcPct val="0"/>
        </a:spcBef>
        <a:spcAft>
          <a:spcPct val="0"/>
        </a:spcAft>
        <a:defRPr sz="4100" b="1">
          <a:solidFill>
            <a:schemeClr val="tx1"/>
          </a:solidFill>
          <a:latin typeface="Arial" charset="0"/>
        </a:defRPr>
      </a:lvl9pPr>
    </p:titleStyle>
    <p:bodyStyle>
      <a:lvl1pPr marL="547688" indent="-411163" algn="l" rtl="0" fontAlgn="base">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fontAlgn="base">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fontAlgn="base">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fontAlgn="base">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596" y="500042"/>
            <a:ext cx="8229600" cy="1143000"/>
          </a:xfrm>
        </p:spPr>
        <p:txBody>
          <a:bodyPr>
            <a:normAutofit fontScale="90000"/>
          </a:bodyPr>
          <a:lstStyle/>
          <a:p>
            <a:pPr fontAlgn="auto">
              <a:spcAft>
                <a:spcPts val="0"/>
              </a:spcAft>
              <a:defRPr/>
            </a:pPr>
            <a:r>
              <a:rPr lang="ru-RU" sz="4400" dirty="0" smtClean="0">
                <a:latin typeface="+mn-lt"/>
                <a:cs typeface="Arial" pitchFamily="34" charset="0"/>
              </a:rPr>
              <a:t>МАСТЕР- КЛАСС</a:t>
            </a:r>
            <a:br>
              <a:rPr lang="ru-RU" sz="4400" dirty="0" smtClean="0">
                <a:latin typeface="+mn-lt"/>
                <a:cs typeface="Arial" pitchFamily="34" charset="0"/>
              </a:rPr>
            </a:br>
            <a:r>
              <a:rPr lang="ru-RU" sz="4400" dirty="0" smtClean="0">
                <a:latin typeface="+mn-lt"/>
                <a:cs typeface="Arial" pitchFamily="34" charset="0"/>
              </a:rPr>
              <a:t>Модель профессиональной компетентности педагога</a:t>
            </a:r>
            <a:endParaRPr lang="ru-RU" dirty="0">
              <a:latin typeface="+mn-lt"/>
              <a:cs typeface="Arial" pitchFamily="34" charset="0"/>
            </a:endParaRPr>
          </a:p>
        </p:txBody>
      </p:sp>
      <p:sp>
        <p:nvSpPr>
          <p:cNvPr id="13314" name="Прямоугольник 4"/>
          <p:cNvSpPr>
            <a:spLocks noChangeArrowheads="1"/>
          </p:cNvSpPr>
          <p:nvPr/>
        </p:nvSpPr>
        <p:spPr bwMode="auto">
          <a:xfrm>
            <a:off x="642938" y="2428875"/>
            <a:ext cx="7643812" cy="1908175"/>
          </a:xfrm>
          <a:prstGeom prst="rect">
            <a:avLst/>
          </a:prstGeom>
          <a:noFill/>
          <a:ln w="9525">
            <a:noFill/>
            <a:miter lim="800000"/>
            <a:headEnd/>
            <a:tailEnd/>
          </a:ln>
        </p:spPr>
        <p:txBody>
          <a:bodyPr>
            <a:spAutoFit/>
          </a:bodyPr>
          <a:lstStyle/>
          <a:p>
            <a:r>
              <a:rPr lang="ru-RU" sz="2000">
                <a:latin typeface="Times New Roman" pitchFamily="18" charset="0"/>
              </a:rPr>
              <a:t>Цель : Выработка в группе единого взгляда на личностные и профессиональные качества педагога и разработка на их основе модели профессиональной компетентности.</a:t>
            </a:r>
          </a:p>
          <a:p>
            <a:r>
              <a:rPr lang="ru-RU" sz="2000">
                <a:latin typeface="Times New Roman" pitchFamily="18" charset="0"/>
              </a:rPr>
              <a:t>Задача: Разработать модель профессиональной компетентности педагога.</a:t>
            </a:r>
          </a:p>
          <a:p>
            <a:endParaRPr lang="ru-RU">
              <a:latin typeface="Times New Roman" pitchFamily="18" charset="0"/>
            </a:endParaRPr>
          </a:p>
        </p:txBody>
      </p:sp>
      <p:sp>
        <p:nvSpPr>
          <p:cNvPr id="13315" name="Прямоугольник 5"/>
          <p:cNvSpPr>
            <a:spLocks noChangeArrowheads="1"/>
          </p:cNvSpPr>
          <p:nvPr/>
        </p:nvSpPr>
        <p:spPr bwMode="auto">
          <a:xfrm>
            <a:off x="4357688" y="4143375"/>
            <a:ext cx="4572000" cy="2451100"/>
          </a:xfrm>
          <a:prstGeom prst="rect">
            <a:avLst/>
          </a:prstGeom>
          <a:noFill/>
          <a:ln w="9525">
            <a:noFill/>
            <a:miter lim="800000"/>
            <a:headEnd/>
            <a:tailEnd/>
          </a:ln>
        </p:spPr>
        <p:txBody>
          <a:bodyPr>
            <a:spAutoFit/>
          </a:bodyPr>
          <a:lstStyle/>
          <a:p>
            <a:pPr>
              <a:lnSpc>
                <a:spcPct val="115000"/>
              </a:lnSpc>
              <a:spcAft>
                <a:spcPts val="1000"/>
              </a:spcAft>
            </a:pPr>
            <a:r>
              <a:rPr lang="ru-RU">
                <a:solidFill>
                  <a:srgbClr val="FFFF00"/>
                </a:solidFill>
                <a:latin typeface="Times New Roman" pitchFamily="18" charset="0"/>
                <a:cs typeface="Times New Roman" pitchFamily="18" charset="0"/>
              </a:rPr>
              <a:t>Управление качеством в школе начинается с работы с человеком и, прежде всего с учителем, и заканчивается работой с кадрами, повышением их профессионального уровня. Других путей нет… </a:t>
            </a:r>
            <a:endParaRPr lang="ru-RU">
              <a:solidFill>
                <a:srgbClr val="FFFF00"/>
              </a:solidFill>
              <a:latin typeface="Calibri" pitchFamily="34" charset="0"/>
              <a:ea typeface="Calibri" pitchFamily="34" charset="0"/>
              <a:cs typeface="Times New Roman" pitchFamily="18" charset="0"/>
            </a:endParaRPr>
          </a:p>
          <a:p>
            <a:pPr>
              <a:lnSpc>
                <a:spcPct val="115000"/>
              </a:lnSpc>
              <a:spcAft>
                <a:spcPts val="1000"/>
              </a:spcAft>
            </a:pPr>
            <a:r>
              <a:rPr lang="ru-RU">
                <a:solidFill>
                  <a:srgbClr val="FFFF00"/>
                </a:solidFill>
                <a:latin typeface="Times New Roman" pitchFamily="18" charset="0"/>
                <a:cs typeface="Times New Roman" pitchFamily="18" charset="0"/>
              </a:rPr>
              <a:t>                                Ю.А.Конаржевски</a:t>
            </a:r>
            <a:r>
              <a:rPr lang="ru-RU">
                <a:latin typeface="Times New Roman" pitchFamily="18" charset="0"/>
                <a:cs typeface="Times New Roman" pitchFamily="18" charset="0"/>
              </a:rPr>
              <a:t>й </a:t>
            </a:r>
            <a:endParaRPr lang="ru-RU">
              <a:latin typeface="Calibri"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071538" y="642918"/>
            <a:ext cx="7086600" cy="1071570"/>
          </a:xfrm>
        </p:spPr>
        <p:txBody>
          <a:bodyPr/>
          <a:lstStyle/>
          <a:p>
            <a:pPr algn="ctr" fontAlgn="auto">
              <a:spcAft>
                <a:spcPts val="0"/>
              </a:spcAft>
              <a:defRPr/>
            </a:pPr>
            <a:r>
              <a:rPr lang="ru-RU" sz="3600" dirty="0" smtClean="0">
                <a:solidFill>
                  <a:srgbClr val="FFFF00"/>
                </a:solidFill>
                <a:latin typeface="+mn-lt"/>
              </a:rPr>
              <a:t>ЗАДАНИЕ №1</a:t>
            </a:r>
            <a:endParaRPr lang="ru-RU" sz="3600" dirty="0">
              <a:latin typeface="+mn-lt"/>
            </a:endParaRPr>
          </a:p>
        </p:txBody>
      </p:sp>
      <p:sp>
        <p:nvSpPr>
          <p:cNvPr id="14338" name="Текст 3"/>
          <p:cNvSpPr>
            <a:spLocks noGrp="1"/>
          </p:cNvSpPr>
          <p:nvPr>
            <p:ph type="body" idx="1"/>
          </p:nvPr>
        </p:nvSpPr>
        <p:spPr>
          <a:xfrm>
            <a:off x="1000125" y="2508250"/>
            <a:ext cx="7686675" cy="2778125"/>
          </a:xfrm>
        </p:spPr>
        <p:txBody>
          <a:bodyPr/>
          <a:lstStyle/>
          <a:p>
            <a:pPr marL="73025"/>
            <a:r>
              <a:rPr lang="ru-RU" sz="2800" smtClean="0"/>
              <a:t>Придумать название своей группе. </a:t>
            </a:r>
          </a:p>
          <a:p>
            <a:pPr marL="73025"/>
            <a:r>
              <a:rPr lang="ru-RU" sz="2800" smtClean="0"/>
              <a:t>Выбрать секретаря- для записи всех поступающих предложений,</a:t>
            </a:r>
          </a:p>
          <a:p>
            <a:pPr marL="73025"/>
            <a:r>
              <a:rPr lang="ru-RU" sz="2800" smtClean="0"/>
              <a:t> хранителя времени- для контроля времени, </a:t>
            </a:r>
          </a:p>
          <a:p>
            <a:pPr marL="73025"/>
            <a:r>
              <a:rPr lang="ru-RU" sz="2800" smtClean="0"/>
              <a:t>оратора- для защиты своей модели.</a:t>
            </a:r>
          </a:p>
          <a:p>
            <a:pPr marL="73025"/>
            <a:r>
              <a:rPr lang="ru-RU" sz="2800" smtClean="0"/>
              <a:t> Время работы- 3-5 минут.</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Прямоугольник 1"/>
          <p:cNvSpPr>
            <a:spLocks noChangeArrowheads="1"/>
          </p:cNvSpPr>
          <p:nvPr/>
        </p:nvSpPr>
        <p:spPr bwMode="auto">
          <a:xfrm>
            <a:off x="1000125" y="785813"/>
            <a:ext cx="7500938" cy="4708525"/>
          </a:xfrm>
          <a:prstGeom prst="rect">
            <a:avLst/>
          </a:prstGeom>
          <a:noFill/>
          <a:ln w="9525">
            <a:noFill/>
            <a:miter lim="800000"/>
            <a:headEnd/>
            <a:tailEnd/>
          </a:ln>
        </p:spPr>
        <p:txBody>
          <a:bodyPr>
            <a:spAutoFit/>
          </a:bodyPr>
          <a:lstStyle/>
          <a:p>
            <a:pPr algn="ctr"/>
            <a:r>
              <a:rPr lang="ru-RU" sz="3600" dirty="0">
                <a:solidFill>
                  <a:srgbClr val="FFFF00"/>
                </a:solidFill>
                <a:latin typeface="Times New Roman" pitchFamily="18" charset="0"/>
              </a:rPr>
              <a:t>ЗАДАНИЕ </a:t>
            </a:r>
            <a:r>
              <a:rPr lang="ru-RU" sz="3600" dirty="0" smtClean="0">
                <a:solidFill>
                  <a:srgbClr val="FFFF00"/>
                </a:solidFill>
                <a:latin typeface="Times New Roman" pitchFamily="18" charset="0"/>
              </a:rPr>
              <a:t>№2</a:t>
            </a:r>
            <a:endParaRPr lang="ru-RU" sz="3600" dirty="0">
              <a:solidFill>
                <a:srgbClr val="FFFF00"/>
              </a:solidFill>
              <a:latin typeface="Times New Roman" pitchFamily="18" charset="0"/>
            </a:endParaRPr>
          </a:p>
          <a:p>
            <a:pPr algn="ctr"/>
            <a:r>
              <a:rPr lang="ru-RU" sz="3600" b="1" dirty="0">
                <a:latin typeface="Times New Roman" pitchFamily="18" charset="0"/>
              </a:rPr>
              <a:t>Мозговой штурм</a:t>
            </a:r>
          </a:p>
          <a:p>
            <a:pPr algn="ctr"/>
            <a:endParaRPr lang="ru-RU" sz="3600" dirty="0">
              <a:latin typeface="Times New Roman" pitchFamily="18" charset="0"/>
            </a:endParaRPr>
          </a:p>
          <a:p>
            <a:r>
              <a:rPr lang="ru-RU" sz="2400" dirty="0">
                <a:latin typeface="Times New Roman" pitchFamily="18" charset="0"/>
              </a:rPr>
              <a:t>Секретарь записывает любые мнения и предложения, даже самые нелепые и странные, поступающие от участников группы. После группового обсуждения выбираются 10 наиболее значимых и важных качеств, составляющих профессиональную компетентность педагога, причем пять из них – личностные качества, пять – профессиональные. </a:t>
            </a:r>
          </a:p>
          <a:p>
            <a:r>
              <a:rPr lang="ru-RU" sz="2400" dirty="0">
                <a:latin typeface="Times New Roman" pitchFamily="18" charset="0"/>
              </a:rPr>
              <a:t>Время работы – 10-15 минут.</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714500" y="1428750"/>
          <a:ext cx="6286544" cy="420624"/>
        </p:xfrm>
        <a:graphic>
          <a:graphicData uri="http://schemas.openxmlformats.org/drawingml/2006/table">
            <a:tbl>
              <a:tblPr/>
              <a:tblGrid>
                <a:gridCol w="6286544"/>
              </a:tblGrid>
              <a:tr h="0">
                <a:tc>
                  <a:txBody>
                    <a:bodyPr/>
                    <a:lstStyle/>
                    <a:p>
                      <a:pPr>
                        <a:lnSpc>
                          <a:spcPct val="115000"/>
                        </a:lnSpc>
                        <a:spcAft>
                          <a:spcPts val="1000"/>
                        </a:spcAft>
                      </a:pPr>
                      <a:endParaRPr lang="ru-RU" sz="2400" dirty="0">
                        <a:latin typeface="Calibri"/>
                        <a:ea typeface="Calibri"/>
                        <a:cs typeface="Times New Roman"/>
                      </a:endParaRPr>
                    </a:p>
                  </a:txBody>
                  <a:tcPr marL="68580" marR="68580" marT="0" marB="0">
                    <a:lnL>
                      <a:noFill/>
                    </a:lnL>
                    <a:lnR>
                      <a:noFill/>
                    </a:lnR>
                    <a:lnT>
                      <a:noFill/>
                    </a:lnT>
                    <a:lnB>
                      <a:noFill/>
                    </a:lnB>
                    <a:lnTlToBr w="12700" cmpd="sng">
                      <a:noFill/>
                      <a:prstDash val="solid"/>
                    </a:lnTlToBr>
                    <a:lnBlToTr w="12700" cmpd="sng">
                      <a:noFill/>
                      <a:prstDash val="solid"/>
                    </a:lnBlToTr>
                  </a:tcPr>
                </a:tc>
              </a:tr>
            </a:tbl>
          </a:graphicData>
        </a:graphic>
      </p:graphicFrame>
      <p:sp>
        <p:nvSpPr>
          <p:cNvPr id="16387" name="Прямоугольник 2"/>
          <p:cNvSpPr>
            <a:spLocks noChangeArrowheads="1"/>
          </p:cNvSpPr>
          <p:nvPr/>
        </p:nvSpPr>
        <p:spPr bwMode="auto">
          <a:xfrm>
            <a:off x="928688" y="1571625"/>
            <a:ext cx="7143750" cy="2492375"/>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rPr>
              <a:t>ЗАДАНИЕ №3</a:t>
            </a:r>
          </a:p>
          <a:p>
            <a:r>
              <a:rPr lang="ru-RU" sz="2400">
                <a:latin typeface="Times New Roman" pitchFamily="18" charset="0"/>
              </a:rPr>
              <a:t>На ватмане оформить групповую модель профессиональной компетентности педагога: необходимо на одной половине изобразить профессионально компетентного педагога, а рядом записать десять его наиболее значимых качеств. </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Прямоугольник 2"/>
          <p:cNvSpPr>
            <a:spLocks noChangeArrowheads="1"/>
          </p:cNvSpPr>
          <p:nvPr/>
        </p:nvSpPr>
        <p:spPr bwMode="auto">
          <a:xfrm>
            <a:off x="785813" y="1143000"/>
            <a:ext cx="7929562" cy="4524375"/>
          </a:xfrm>
          <a:prstGeom prst="rect">
            <a:avLst/>
          </a:prstGeom>
          <a:noFill/>
          <a:ln w="9525">
            <a:noFill/>
            <a:miter lim="800000"/>
            <a:headEnd/>
            <a:tailEnd/>
          </a:ln>
        </p:spPr>
        <p:txBody>
          <a:bodyPr>
            <a:spAutoFit/>
          </a:bodyPr>
          <a:lstStyle/>
          <a:p>
            <a:r>
              <a:rPr lang="ru-RU" sz="2400">
                <a:latin typeface="Times New Roman" pitchFamily="18" charset="0"/>
              </a:rPr>
              <a:t>Профессиональная компетентность – это способность педагога решать профессиональные проблемы, задачи в условиях профессиональной деятельности.</a:t>
            </a:r>
          </a:p>
          <a:p>
            <a:endParaRPr lang="ru-RU" sz="2400">
              <a:latin typeface="Times New Roman" pitchFamily="18" charset="0"/>
            </a:endParaRPr>
          </a:p>
          <a:p>
            <a:r>
              <a:rPr lang="ru-RU" sz="2400">
                <a:latin typeface="Times New Roman" pitchFamily="18" charset="0"/>
              </a:rPr>
              <a:t>Компетентность – это личностная характеристика, а компетенция – это совокупность конкретных профессиональных качеств.</a:t>
            </a:r>
          </a:p>
          <a:p>
            <a:endParaRPr lang="ru-RU" sz="2400">
              <a:latin typeface="Times New Roman" pitchFamily="18" charset="0"/>
            </a:endParaRPr>
          </a:p>
          <a:p>
            <a:r>
              <a:rPr lang="ru-RU" sz="2400">
                <a:latin typeface="Times New Roman" pitchFamily="18" charset="0"/>
              </a:rPr>
              <a:t>Профессиональная компетентность – это сумма знаний и умений, которая определяет результативность и эффективность труда, это комбинация личностных и профессиональных качеств.</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Прямоугольник 1"/>
          <p:cNvSpPr>
            <a:spLocks noChangeArrowheads="1"/>
          </p:cNvSpPr>
          <p:nvPr/>
        </p:nvSpPr>
        <p:spPr bwMode="auto">
          <a:xfrm>
            <a:off x="1" y="0"/>
            <a:ext cx="9144000" cy="6863417"/>
          </a:xfrm>
          <a:prstGeom prst="rect">
            <a:avLst/>
          </a:prstGeom>
          <a:noFill/>
          <a:ln w="9525">
            <a:noFill/>
            <a:miter lim="800000"/>
            <a:headEnd/>
            <a:tailEnd/>
          </a:ln>
        </p:spPr>
        <p:txBody>
          <a:bodyPr wrap="square">
            <a:spAutoFit/>
          </a:bodyPr>
          <a:lstStyle/>
          <a:p>
            <a:pPr algn="ctr"/>
            <a:r>
              <a:rPr lang="ru-RU" sz="2800" b="1" dirty="0">
                <a:latin typeface="Times New Roman" pitchFamily="18" charset="0"/>
              </a:rPr>
              <a:t> Основные составляющие профессиональной компетентности :</a:t>
            </a:r>
          </a:p>
          <a:p>
            <a:pPr>
              <a:buFont typeface="Wingdings" pitchFamily="2" charset="2"/>
              <a:buChar char="v"/>
            </a:pPr>
            <a:r>
              <a:rPr lang="ru-RU" sz="2800" i="1" dirty="0">
                <a:solidFill>
                  <a:srgbClr val="FF0000"/>
                </a:solidFill>
                <a:latin typeface="Times New Roman" pitchFamily="18" charset="0"/>
              </a:rPr>
              <a:t>Интеллектуально-педагогическая компетентность </a:t>
            </a:r>
            <a:r>
              <a:rPr lang="ru-RU" sz="2400" dirty="0">
                <a:latin typeface="Times New Roman" pitchFamily="18" charset="0"/>
              </a:rPr>
              <a:t>– умение применять полученные знания, опыт в профессиональной деятельности для эффективного обучения и воспитания, способность педагога к инновационной деятельности;</a:t>
            </a:r>
          </a:p>
          <a:p>
            <a:pPr>
              <a:buFont typeface="Wingdings" pitchFamily="2" charset="2"/>
              <a:buChar char="v"/>
            </a:pPr>
            <a:endParaRPr lang="ru-RU" sz="2800" i="1" dirty="0">
              <a:solidFill>
                <a:srgbClr val="FFFF00"/>
              </a:solidFill>
              <a:latin typeface="Times New Roman" pitchFamily="18" charset="0"/>
            </a:endParaRPr>
          </a:p>
          <a:p>
            <a:pPr>
              <a:buFont typeface="Wingdings" pitchFamily="2" charset="2"/>
              <a:buChar char="v"/>
            </a:pPr>
            <a:r>
              <a:rPr lang="ru-RU" sz="2800" i="1" dirty="0">
                <a:solidFill>
                  <a:srgbClr val="FFFF00"/>
                </a:solidFill>
                <a:latin typeface="Times New Roman" pitchFamily="18" charset="0"/>
              </a:rPr>
              <a:t>Коммуникативная компетентность </a:t>
            </a:r>
            <a:r>
              <a:rPr lang="ru-RU" sz="2400" dirty="0">
                <a:latin typeface="Times New Roman" pitchFamily="18" charset="0"/>
              </a:rPr>
              <a:t>– значимое профессиональное качество, включающее речевые навыки, умение слушать, экстраверсию, </a:t>
            </a:r>
            <a:r>
              <a:rPr lang="ru-RU" sz="2400" dirty="0" err="1">
                <a:latin typeface="Times New Roman" pitchFamily="18" charset="0"/>
              </a:rPr>
              <a:t>эмпатию</a:t>
            </a:r>
            <a:r>
              <a:rPr lang="ru-RU" sz="2400" dirty="0">
                <a:latin typeface="Times New Roman" pitchFamily="18" charset="0"/>
              </a:rPr>
              <a:t>.</a:t>
            </a:r>
          </a:p>
          <a:p>
            <a:endParaRPr lang="ru-RU" sz="2400" dirty="0">
              <a:latin typeface="Times New Roman" pitchFamily="18" charset="0"/>
            </a:endParaRPr>
          </a:p>
          <a:p>
            <a:pPr>
              <a:buFont typeface="Wingdings" pitchFamily="2" charset="2"/>
              <a:buChar char="v"/>
            </a:pPr>
            <a:r>
              <a:rPr lang="ru-RU" sz="2800" i="1" dirty="0">
                <a:solidFill>
                  <a:srgbClr val="FF0000"/>
                </a:solidFill>
                <a:latin typeface="Times New Roman" pitchFamily="18" charset="0"/>
              </a:rPr>
              <a:t>Информационная компетенция </a:t>
            </a:r>
            <a:r>
              <a:rPr lang="ru-RU" sz="2400" dirty="0">
                <a:latin typeface="Times New Roman" pitchFamily="18" charset="0"/>
              </a:rPr>
              <a:t>– объем информации педагога о себе, учениках, родителях, о коллегах;</a:t>
            </a:r>
            <a:endParaRPr lang="ru-RU" sz="2800" i="1" dirty="0">
              <a:solidFill>
                <a:srgbClr val="FFFF00"/>
              </a:solidFill>
              <a:latin typeface="Times New Roman" pitchFamily="18" charset="0"/>
            </a:endParaRPr>
          </a:p>
          <a:p>
            <a:pPr>
              <a:buFont typeface="Wingdings" pitchFamily="2" charset="2"/>
              <a:buChar char="v"/>
            </a:pPr>
            <a:endParaRPr lang="ru-RU" sz="2800" i="1" dirty="0">
              <a:solidFill>
                <a:srgbClr val="FFFF00"/>
              </a:solidFill>
              <a:latin typeface="Times New Roman" pitchFamily="18" charset="0"/>
            </a:endParaRPr>
          </a:p>
          <a:p>
            <a:pPr>
              <a:buFont typeface="Wingdings" pitchFamily="2" charset="2"/>
              <a:buChar char="v"/>
            </a:pPr>
            <a:r>
              <a:rPr lang="ru-RU" sz="2800" i="1" dirty="0">
                <a:solidFill>
                  <a:srgbClr val="FFFF00"/>
                </a:solidFill>
                <a:latin typeface="Times New Roman" pitchFamily="18" charset="0"/>
              </a:rPr>
              <a:t>Регулятивная компетентность</a:t>
            </a:r>
            <a:r>
              <a:rPr lang="ru-RU" sz="2800" dirty="0">
                <a:latin typeface="Times New Roman" pitchFamily="18" charset="0"/>
              </a:rPr>
              <a:t> </a:t>
            </a:r>
            <a:r>
              <a:rPr lang="ru-RU" sz="2400" dirty="0">
                <a:latin typeface="Times New Roman" pitchFamily="18" charset="0"/>
              </a:rPr>
              <a:t>– умение педагога управлять своим поведением, контролировать свои эмоции, способность к рефлексии, </a:t>
            </a:r>
            <a:r>
              <a:rPr lang="ru-RU" sz="2400" dirty="0" err="1">
                <a:latin typeface="Times New Roman" pitchFamily="18" charset="0"/>
              </a:rPr>
              <a:t>стрессоустойчивость</a:t>
            </a:r>
            <a:r>
              <a:rPr lang="ru-RU" sz="2400" dirty="0">
                <a:latin typeface="Times New Roman" pitchFamily="18" charset="0"/>
              </a:rPr>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500042"/>
            <a:ext cx="8229600" cy="1828800"/>
          </a:xfrm>
        </p:spPr>
        <p:txBody>
          <a:bodyPr/>
          <a:lstStyle/>
          <a:p>
            <a:pPr fontAlgn="auto">
              <a:spcAft>
                <a:spcPts val="0"/>
              </a:spcAft>
              <a:defRPr/>
            </a:pPr>
            <a:r>
              <a:rPr lang="ru-RU" dirty="0" smtClean="0"/>
              <a:t/>
            </a:r>
            <a:br>
              <a:rPr lang="ru-RU" dirty="0" smtClean="0"/>
            </a:br>
            <a:endParaRPr lang="ru-RU" dirty="0"/>
          </a:p>
        </p:txBody>
      </p:sp>
      <p:sp>
        <p:nvSpPr>
          <p:cNvPr id="3" name="Подзаголовок 2"/>
          <p:cNvSpPr>
            <a:spLocks noGrp="1"/>
          </p:cNvSpPr>
          <p:nvPr>
            <p:ph type="subTitle" idx="1"/>
          </p:nvPr>
        </p:nvSpPr>
        <p:spPr>
          <a:xfrm>
            <a:off x="785813" y="714375"/>
            <a:ext cx="7858125" cy="2181225"/>
          </a:xfrm>
        </p:spPr>
        <p:txBody>
          <a:bodyPr>
            <a:normAutofit fontScale="25000" lnSpcReduction="20000"/>
          </a:bodyPr>
          <a:lstStyle/>
          <a:p>
            <a:pPr fontAlgn="auto">
              <a:spcAft>
                <a:spcPts val="0"/>
              </a:spcAft>
              <a:buClr>
                <a:schemeClr val="tx1">
                  <a:shade val="95000"/>
                </a:schemeClr>
              </a:buClr>
              <a:buFont typeface="Wingdings 2"/>
              <a:buNone/>
              <a:defRPr/>
            </a:pPr>
            <a:r>
              <a:rPr lang="ru-RU" sz="12800" b="1" i="1" dirty="0" smtClean="0">
                <a:solidFill>
                  <a:srgbClr val="FFFF00"/>
                </a:solidFill>
              </a:rPr>
              <a:t>Критерии  оценки  профессиональной  компетентности  </a:t>
            </a:r>
            <a:r>
              <a:rPr lang="ru-RU" sz="12800" b="1" i="1" dirty="0" smtClean="0">
                <a:solidFill>
                  <a:srgbClr val="FFFF00"/>
                </a:solidFill>
              </a:rPr>
              <a:t>педагога</a:t>
            </a:r>
          </a:p>
          <a:p>
            <a:pPr fontAlgn="auto">
              <a:spcAft>
                <a:spcPts val="0"/>
              </a:spcAft>
              <a:buClr>
                <a:schemeClr val="tx1">
                  <a:shade val="95000"/>
                </a:schemeClr>
              </a:buClr>
              <a:buFont typeface="Wingdings 2"/>
              <a:buNone/>
              <a:defRPr/>
            </a:pPr>
            <a:endParaRPr lang="ru-RU" sz="12800" dirty="0" smtClean="0">
              <a:solidFill>
                <a:srgbClr val="FFFF00"/>
              </a:solidFill>
            </a:endParaRPr>
          </a:p>
          <a:p>
            <a:pPr fontAlgn="auto">
              <a:spcAft>
                <a:spcPts val="0"/>
              </a:spcAft>
              <a:buClr>
                <a:schemeClr val="tx1">
                  <a:shade val="95000"/>
                </a:schemeClr>
              </a:buClr>
              <a:buFont typeface="Wingdings 2"/>
              <a:buNone/>
              <a:defRPr/>
            </a:pPr>
            <a:r>
              <a:rPr lang="ru-RU" sz="12800" b="1" dirty="0" smtClean="0"/>
              <a:t>Методологическая компетентность </a:t>
            </a:r>
          </a:p>
          <a:p>
            <a:pPr fontAlgn="auto">
              <a:spcAft>
                <a:spcPts val="0"/>
              </a:spcAft>
              <a:buClr>
                <a:schemeClr val="tx1">
                  <a:shade val="95000"/>
                </a:schemeClr>
              </a:buClr>
              <a:buFont typeface="Wingdings 2"/>
              <a:buNone/>
              <a:defRPr/>
            </a:pPr>
            <a:r>
              <a:rPr lang="ru-RU" sz="12800" b="1" dirty="0" smtClean="0"/>
              <a:t>Психолого-педагогическая компетентность </a:t>
            </a:r>
          </a:p>
          <a:p>
            <a:pPr fontAlgn="auto">
              <a:spcAft>
                <a:spcPts val="0"/>
              </a:spcAft>
              <a:buClr>
                <a:schemeClr val="tx1">
                  <a:shade val="95000"/>
                </a:schemeClr>
              </a:buClr>
              <a:buFont typeface="Wingdings 2"/>
              <a:buNone/>
              <a:defRPr/>
            </a:pPr>
            <a:r>
              <a:rPr lang="ru-RU" sz="12800" b="1" dirty="0" err="1" smtClean="0"/>
              <a:t>Валеологическая</a:t>
            </a:r>
            <a:r>
              <a:rPr lang="ru-RU" sz="12800" b="1" dirty="0" smtClean="0"/>
              <a:t> компетентность </a:t>
            </a:r>
          </a:p>
          <a:p>
            <a:pPr fontAlgn="auto">
              <a:spcAft>
                <a:spcPts val="0"/>
              </a:spcAft>
              <a:buClr>
                <a:schemeClr val="tx1">
                  <a:shade val="95000"/>
                </a:schemeClr>
              </a:buClr>
              <a:buFont typeface="Wingdings 2"/>
              <a:buNone/>
              <a:defRPr/>
            </a:pPr>
            <a:r>
              <a:rPr lang="ru-RU" sz="12800" b="1" dirty="0" smtClean="0"/>
              <a:t>Коммуникативная компетентность </a:t>
            </a:r>
          </a:p>
          <a:p>
            <a:pPr fontAlgn="auto">
              <a:spcAft>
                <a:spcPts val="0"/>
              </a:spcAft>
              <a:buClr>
                <a:schemeClr val="tx1">
                  <a:shade val="95000"/>
                </a:schemeClr>
              </a:buClr>
              <a:buFont typeface="Wingdings 2"/>
              <a:buNone/>
              <a:defRPr/>
            </a:pPr>
            <a:r>
              <a:rPr lang="ru-RU" sz="12800" b="1" dirty="0" smtClean="0"/>
              <a:t>Управленческая компетентность </a:t>
            </a:r>
          </a:p>
          <a:p>
            <a:pPr fontAlgn="auto">
              <a:spcAft>
                <a:spcPts val="0"/>
              </a:spcAft>
              <a:buClr>
                <a:schemeClr val="tx1">
                  <a:shade val="95000"/>
                </a:schemeClr>
              </a:buClr>
              <a:buFont typeface="Wingdings 2"/>
              <a:buNone/>
              <a:defRPr/>
            </a:pPr>
            <a:endParaRPr lang="ru-RU"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428625" y="857250"/>
          <a:ext cx="8215313" cy="5374071"/>
        </p:xfrm>
        <a:graphic>
          <a:graphicData uri="http://schemas.openxmlformats.org/drawingml/2006/table">
            <a:tbl>
              <a:tblPr/>
              <a:tblGrid>
                <a:gridCol w="304800"/>
                <a:gridCol w="7910513"/>
              </a:tblGrid>
              <a:tr h="201613">
                <a:tc gridSpan="2">
                  <a:txBody>
                    <a:bodyPr/>
                    <a:lstStyle/>
                    <a:p>
                      <a:pPr marL="0" marR="0" lvl="0" indent="0" algn="ctr" defTabSz="914400" rtl="0" eaLnBrk="1" fontAlgn="base" latinLnBrk="0" hangingPunct="1">
                        <a:lnSpc>
                          <a:spcPct val="115000"/>
                        </a:lnSpc>
                        <a:spcBef>
                          <a:spcPct val="0"/>
                        </a:spcBef>
                        <a:spcAft>
                          <a:spcPts val="1000"/>
                        </a:spcAft>
                        <a:buClrTx/>
                        <a:buSzTx/>
                        <a:buFontTx/>
                        <a:buNone/>
                        <a:tabLst>
                          <a:tab pos="2968625" algn="ctr"/>
                          <a:tab pos="5940425" algn="r"/>
                        </a:tabLst>
                      </a:pPr>
                      <a:r>
                        <a:rPr kumimoji="0" lang="ru-RU" sz="2800" b="1" i="0" u="none" strike="noStrike" cap="none" normalizeH="0" baseline="0" dirty="0" smtClean="0">
                          <a:ln>
                            <a:noFill/>
                          </a:ln>
                          <a:solidFill>
                            <a:schemeClr val="tx1"/>
                          </a:solidFill>
                          <a:effectLst/>
                          <a:latin typeface="Times New Roman" pitchFamily="18" charset="0"/>
                          <a:cs typeface="Times New Roman" pitchFamily="18" charset="0"/>
                        </a:rPr>
                        <a:t>Методологическая компетентность </a:t>
                      </a:r>
                      <a:endParaRPr kumimoji="0" lang="ru-RU" sz="28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ru-RU"/>
                    </a:p>
                  </a:txBody>
                  <a:tcPr/>
                </a:tc>
              </a:tr>
              <a:tr h="201613">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Реализация педагогом требований, стандартов</a:t>
                      </a:r>
                      <a:endParaRPr kumimoji="0" lang="ru-RU" sz="2400" b="0" i="0" u="none" strike="noStrike" cap="none" normalizeH="0" baseline="0" dirty="0" smtClean="0">
                        <a:ln>
                          <a:noFill/>
                        </a:ln>
                        <a:solidFill>
                          <a:srgbClr val="E0E7F5"/>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  владеет разнообразными современными методиками и технологиями, в том числе с ИКТ</a:t>
                      </a:r>
                      <a:endParaRPr kumimoji="0" lang="ru-RU" sz="2400" b="0" i="0" u="none" strike="noStrike" cap="none" normalizeH="0" baseline="0" dirty="0" smtClean="0">
                        <a:ln>
                          <a:noFill/>
                        </a:ln>
                        <a:solidFill>
                          <a:srgbClr val="E0E7F5"/>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 целенаправленно выбирает  и/или конструирует методики и формы воспитательной работы от особенностей контингента детей</a:t>
                      </a:r>
                      <a:endParaRPr kumimoji="0" lang="ru-RU" sz="2400" b="0" i="0" u="none" strike="noStrike" cap="none" normalizeH="0" baseline="0" dirty="0" smtClean="0">
                        <a:ln>
                          <a:noFill/>
                        </a:ln>
                        <a:solidFill>
                          <a:srgbClr val="E0E7F5"/>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 обеспечивает учебно-воспитательный процесс ресурсами, социализирующими и развивающими каждого воспитанника</a:t>
                      </a:r>
                      <a:endParaRPr kumimoji="0" lang="ru-RU" sz="2400" b="0" i="0" u="none" strike="noStrike" cap="none" normalizeH="0" baseline="0" dirty="0" smtClean="0">
                        <a:ln>
                          <a:noFill/>
                        </a:ln>
                        <a:solidFill>
                          <a:srgbClr val="E0E7F5"/>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5438">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 успешно реализует разнообразные формы и виды внеурочной деятельности, в том числе, проектной, экскурсионной и т.д.</a:t>
                      </a:r>
                      <a:endParaRPr kumimoji="0" lang="ru-RU" sz="2400" b="0" i="0" u="none" strike="noStrike" cap="none" normalizeH="0" baseline="0" dirty="0" smtClean="0">
                        <a:ln>
                          <a:noFill/>
                        </a:ln>
                        <a:solidFill>
                          <a:srgbClr val="E0E7F5"/>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85720" y="928688"/>
          <a:ext cx="8643998" cy="5441506"/>
        </p:xfrm>
        <a:graphic>
          <a:graphicData uri="http://schemas.openxmlformats.org/drawingml/2006/table">
            <a:tbl>
              <a:tblPr/>
              <a:tblGrid>
                <a:gridCol w="416492"/>
                <a:gridCol w="8227506"/>
              </a:tblGrid>
              <a:tr h="314325">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Психолого-педагогическая компетентность </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ru-RU"/>
                    </a:p>
                  </a:txBody>
                  <a:tcPr/>
                </a:tc>
              </a:tr>
              <a:tr h="630238">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владеет системой знаний об уровне развития  личных внутренних ресурсов успеха своих воспитанников, использует эти знания при обсуждении их успехов и неудач</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0238">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 </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владеет способами педагогического анализа уровня развития внутренних ресурсов успеха воспитанников</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4563">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успешно реализует навык выбора или конструирования заданий, целенаправленно развивающих конкретные внутренние ресурсы учащихся (память, внимание, модальность, мотивацию, и т.д.)</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0238">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успешно реализует индивидуализированные программы развития воспитанников на основе психолого-педагогического анализа</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071538" y="1000108"/>
          <a:ext cx="7286625" cy="4520440"/>
        </p:xfrm>
        <a:graphic>
          <a:graphicData uri="http://schemas.openxmlformats.org/drawingml/2006/table">
            <a:tbl>
              <a:tblPr/>
              <a:tblGrid>
                <a:gridCol w="387350"/>
                <a:gridCol w="6899275"/>
              </a:tblGrid>
              <a:tr h="201613">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1" i="0" u="none" strike="noStrike" cap="none" normalizeH="0" baseline="0" dirty="0" err="1" smtClean="0">
                          <a:ln>
                            <a:noFill/>
                          </a:ln>
                          <a:solidFill>
                            <a:schemeClr val="tx1"/>
                          </a:solidFill>
                          <a:effectLst/>
                          <a:latin typeface="Times New Roman" pitchFamily="18" charset="0"/>
                          <a:cs typeface="Times New Roman" pitchFamily="18" charset="0"/>
                        </a:rPr>
                        <a:t>Валеологическая</a:t>
                      </a: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 компетентность </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ru-RU"/>
                    </a:p>
                  </a:txBody>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реализует требования </a:t>
                      </a:r>
                      <a:r>
                        <a:rPr kumimoji="0" lang="ru-RU" sz="2400" b="0" i="0" u="none" strike="noStrike" cap="none" normalizeH="0" baseline="0" dirty="0" err="1" smtClean="0">
                          <a:ln>
                            <a:noFill/>
                          </a:ln>
                          <a:solidFill>
                            <a:schemeClr val="tx1"/>
                          </a:solidFill>
                          <a:effectLst/>
                          <a:latin typeface="Times New Roman" pitchFamily="18" charset="0"/>
                          <a:cs typeface="Times New Roman" pitchFamily="18" charset="0"/>
                        </a:rPr>
                        <a:t>здоровьесбережения</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в соблюдении режима дня и в организации занятий (содержание, структура)</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реализует требования </a:t>
                      </a:r>
                      <a:r>
                        <a:rPr kumimoji="0" lang="ru-RU" sz="2400" b="0" i="0" u="none" strike="noStrike" cap="none" normalizeH="0" baseline="0" dirty="0" err="1" smtClean="0">
                          <a:ln>
                            <a:noFill/>
                          </a:ln>
                          <a:solidFill>
                            <a:schemeClr val="tx1"/>
                          </a:solidFill>
                          <a:effectLst/>
                          <a:latin typeface="Times New Roman" pitchFamily="18" charset="0"/>
                          <a:cs typeface="Times New Roman" pitchFamily="18" charset="0"/>
                        </a:rPr>
                        <a:t>здоровьесбережения</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в оснащении и оборудовании группового помещения (</a:t>
                      </a:r>
                      <a:r>
                        <a:rPr kumimoji="0" lang="ru-RU" sz="2400" b="0" i="0" u="none" strike="noStrike" cap="none" normalizeH="0" baseline="0" dirty="0" err="1" smtClean="0">
                          <a:ln>
                            <a:noFill/>
                          </a:ln>
                          <a:solidFill>
                            <a:schemeClr val="tx1"/>
                          </a:solidFill>
                          <a:effectLst/>
                          <a:latin typeface="Times New Roman" pitchFamily="18" charset="0"/>
                          <a:cs typeface="Times New Roman" pitchFamily="18" charset="0"/>
                        </a:rPr>
                        <a:t>сан-гиг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условия, правила по технике безопасности и т.д.)</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реализует знания о здоровье своих учащихся в реальном учебно-воспитательном  процессе (данные о детях от врача, родителей.)</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714348" y="428604"/>
          <a:ext cx="7786687" cy="6176330"/>
        </p:xfrm>
        <a:graphic>
          <a:graphicData uri="http://schemas.openxmlformats.org/drawingml/2006/table">
            <a:tbl>
              <a:tblPr/>
              <a:tblGrid>
                <a:gridCol w="371475"/>
                <a:gridCol w="7415212"/>
              </a:tblGrid>
              <a:tr h="201613">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Управленческая компетентность </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ru-RU"/>
                    </a:p>
                  </a:txBody>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rgbClr val="EBE3C2"/>
                          </a:solidFill>
                          <a:effectLst/>
                          <a:latin typeface="Times New Roman" pitchFamily="18" charset="0"/>
                          <a:cs typeface="Times New Roman" pitchFamily="18" charset="0"/>
                        </a:rPr>
                        <a:t> успешно выделяет и анализирует цели и результаты каждого занятия, темы, курса, корректируя их при необходимости от задач ОУ и особенностей контингента детей</a:t>
                      </a:r>
                      <a:endParaRPr kumimoji="0" lang="ru-RU" sz="2400" b="0" i="0" u="none" strike="noStrike" cap="none" normalizeH="0" baseline="0" dirty="0" smtClean="0">
                        <a:ln>
                          <a:noFill/>
                        </a:ln>
                        <a:solidFill>
                          <a:srgbClr val="EBE3C2"/>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rgbClr val="EBE3C2"/>
                          </a:solidFill>
                          <a:effectLst/>
                          <a:latin typeface="Times New Roman" pitchFamily="18" charset="0"/>
                          <a:cs typeface="Times New Roman" pitchFamily="18" charset="0"/>
                        </a:rPr>
                        <a:t> умеет проанализировать качество организационных условий и ресурсов занятия, темы, курса и корректировать это качество по результатам анализа</a:t>
                      </a:r>
                      <a:endParaRPr kumimoji="0" lang="ru-RU" sz="2400" b="0" i="0" u="none" strike="noStrike" cap="none" normalizeH="0" baseline="0" dirty="0" smtClean="0">
                        <a:ln>
                          <a:noFill/>
                        </a:ln>
                        <a:solidFill>
                          <a:srgbClr val="EBE3C2"/>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rgbClr val="EBE3C2"/>
                          </a:solidFill>
                          <a:effectLst/>
                          <a:latin typeface="Times New Roman" pitchFamily="18" charset="0"/>
                          <a:cs typeface="Times New Roman" pitchFamily="18" charset="0"/>
                        </a:rPr>
                        <a:t> управляет организацией учебной деятельности воспитанников «от результатов», обучает воспитанников планированию учебной деятельности</a:t>
                      </a:r>
                      <a:endParaRPr kumimoji="0" lang="ru-RU" sz="2400" b="0" i="0" u="none" strike="noStrike" cap="none" normalizeH="0" baseline="0" dirty="0" smtClean="0">
                        <a:ln>
                          <a:noFill/>
                        </a:ln>
                        <a:solidFill>
                          <a:srgbClr val="EBE3C2"/>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rgbClr val="EBE3C2"/>
                          </a:solidFill>
                          <a:effectLst/>
                          <a:latin typeface="Times New Roman" pitchFamily="18" charset="0"/>
                          <a:cs typeface="Times New Roman" pitchFamily="18" charset="0"/>
                        </a:rPr>
                        <a:t> свободно структурирует содержание учебного материала в зависимости от целей, ресурсов и режима обучения, от особенностей детей</a:t>
                      </a:r>
                      <a:endParaRPr kumimoji="0" lang="ru-RU" sz="2400" b="0" i="0" u="none" strike="noStrike" cap="none" normalizeH="0" baseline="0" dirty="0" smtClean="0">
                        <a:ln>
                          <a:noFill/>
                        </a:ln>
                        <a:solidFill>
                          <a:srgbClr val="EBE3C2"/>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14282" y="128016"/>
          <a:ext cx="8715436" cy="6729984"/>
        </p:xfrm>
        <a:graphic>
          <a:graphicData uri="http://schemas.openxmlformats.org/drawingml/2006/table">
            <a:tbl>
              <a:tblPr/>
              <a:tblGrid>
                <a:gridCol w="464465"/>
                <a:gridCol w="8250971"/>
              </a:tblGrid>
              <a:tr h="336550">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1" i="0" u="none" strike="noStrike" cap="none" normalizeH="0" baseline="0" dirty="0" smtClean="0">
                          <a:ln>
                            <a:noFill/>
                          </a:ln>
                          <a:solidFill>
                            <a:schemeClr val="tx1"/>
                          </a:solidFill>
                          <a:effectLst/>
                          <a:latin typeface="Times New Roman" pitchFamily="18" charset="0"/>
                          <a:cs typeface="Times New Roman" pitchFamily="18" charset="0"/>
                        </a:rPr>
                        <a:t>Коммуникативная компетентность </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ru-RU"/>
                    </a:p>
                  </a:txBody>
                  <a:tcPr/>
                </a:tc>
              </a:tr>
              <a:tr h="1055688">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В общении с воспитанниками </a:t>
                      </a: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использует понимающий и директивно-понимающий стиль общения, выстраивая его на договорных основах.</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913">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На занятиях </a:t>
                      </a: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реализует все формы  общения – диалог, </a:t>
                      </a:r>
                      <a:r>
                        <a:rPr kumimoji="0" lang="ru-RU" sz="2400" b="0" i="0" u="none" strike="noStrike" cap="none" normalizeH="0" baseline="0" dirty="0" err="1" smtClean="0">
                          <a:ln>
                            <a:noFill/>
                          </a:ln>
                          <a:solidFill>
                            <a:schemeClr val="tx1"/>
                          </a:solidFill>
                          <a:effectLst/>
                          <a:latin typeface="Times New Roman" pitchFamily="18" charset="0"/>
                          <a:cs typeface="Times New Roman" pitchFamily="18" charset="0"/>
                        </a:rPr>
                        <a:t>полилог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консалтинг, обучает этим формам учащихся.</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913">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успешно реализует социальную роль посредника в ситуациях конфликта в детском коллективе</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16050">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владеет разнообразными приемами педагогического общения, приемами поощрения и порицания, добивается педагогически значимого результата, используя общение без насилия</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16050">
                <a:tc>
                  <a:txBody>
                    <a:bodyPr/>
                    <a:lstStyle/>
                    <a:p>
                      <a:pPr marL="342900" marR="0" lvl="0" indent="-342900" algn="ctr" defTabSz="914400" rtl="0" eaLnBrk="1" fontAlgn="base" latinLnBrk="0" hangingPunct="1">
                        <a:lnSpc>
                          <a:spcPct val="115000"/>
                        </a:lnSpc>
                        <a:spcBef>
                          <a:spcPct val="0"/>
                        </a:spcBef>
                        <a:spcAft>
                          <a:spcPct val="0"/>
                        </a:spcAft>
                        <a:buClrTx/>
                        <a:buSzTx/>
                        <a:buFontTx/>
                        <a:buNone/>
                        <a:tabLst>
                          <a:tab pos="457200" algn="l"/>
                        </a:tabLst>
                      </a:pPr>
                      <a:endParaRPr kumimoji="0" lang="ru-RU"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968625" algn="ctr"/>
                          <a:tab pos="5940425" algn="r"/>
                        </a:tabLst>
                      </a:pPr>
                      <a:r>
                        <a:rPr kumimoji="0" lang="ru-RU" sz="2400" b="0" i="0" u="none" strike="noStrike" cap="none" normalizeH="0" baseline="0" dirty="0" smtClean="0">
                          <a:ln>
                            <a:noFill/>
                          </a:ln>
                          <a:solidFill>
                            <a:srgbClr val="E0E7F5"/>
                          </a:solidFill>
                          <a:effectLst/>
                          <a:latin typeface="Times New Roman" pitchFamily="18" charset="0"/>
                          <a:cs typeface="Times New Roman" pitchFamily="18" charset="0"/>
                        </a:rPr>
                        <a:t>Педагог</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работает в команде, выполняя различные роли – лидера и исполнителя, профессиональное общение с коллегами выстраивает на основе толерантности и конструктивности</a:t>
                      </a:r>
                      <a:endParaRPr kumimoji="0" lang="ru-RU" sz="2400" b="0" i="0" u="none" strike="noStrike" cap="none" normalizeH="0" baseline="0" dirty="0" smtClean="0">
                        <a:ln>
                          <a:noFill/>
                        </a:ln>
                        <a:solidFill>
                          <a:schemeClr val="tx1"/>
                        </a:solidFill>
                        <a:effectLst/>
                        <a:latin typeface="Calibri" pitchFamily="34" charset="0"/>
                        <a:cs typeface="Times New Roman" pitchFamily="18" charset="0"/>
                      </a:endParaRPr>
                    </a:p>
                  </a:txBody>
                  <a:tcPr marL="65633" marR="65633"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Текст 3"/>
          <p:cNvSpPr>
            <a:spLocks noGrp="1"/>
          </p:cNvSpPr>
          <p:nvPr>
            <p:ph type="body" idx="1"/>
          </p:nvPr>
        </p:nvSpPr>
        <p:spPr>
          <a:xfrm>
            <a:off x="285750" y="142875"/>
            <a:ext cx="8643938" cy="6572250"/>
          </a:xfrm>
        </p:spPr>
        <p:txBody>
          <a:bodyPr/>
          <a:lstStyle/>
          <a:p>
            <a:pPr marL="73025"/>
            <a:r>
              <a:rPr lang="ru-RU" dirty="0" smtClean="0"/>
              <a:t>Самооценка отражает степень развития у человека чувства самоуважения, ощущения собственной ценности и позитивного отношения к себе. </a:t>
            </a:r>
          </a:p>
          <a:p>
            <a:pPr marL="73025"/>
            <a:r>
              <a:rPr lang="ru-RU" dirty="0" smtClean="0"/>
              <a:t> </a:t>
            </a:r>
          </a:p>
          <a:p>
            <a:pPr marL="73025"/>
            <a:endParaRPr lang="ru-RU" dirty="0" smtClean="0"/>
          </a:p>
          <a:p>
            <a:pPr marL="73025"/>
            <a:endParaRPr lang="ru-RU" dirty="0" smtClean="0"/>
          </a:p>
          <a:p>
            <a:pPr marL="73025"/>
            <a:endParaRPr lang="ru-RU" dirty="0" smtClean="0"/>
          </a:p>
          <a:p>
            <a:pPr marL="73025"/>
            <a:endParaRPr lang="ru-RU" dirty="0" smtClean="0"/>
          </a:p>
          <a:p>
            <a:pPr marL="73025"/>
            <a:endParaRPr lang="ru-RU" dirty="0" smtClean="0"/>
          </a:p>
          <a:p>
            <a:pPr marL="73025"/>
            <a:endParaRPr lang="ru-RU" dirty="0" smtClean="0"/>
          </a:p>
          <a:p>
            <a:pPr marL="73025"/>
            <a:endParaRPr lang="ru-RU" dirty="0" smtClean="0"/>
          </a:p>
          <a:p>
            <a:pPr marL="73025"/>
            <a:endParaRPr lang="ru-RU" dirty="0" smtClean="0"/>
          </a:p>
          <a:p>
            <a:pPr marL="73025"/>
            <a:endParaRPr lang="ru-RU" dirty="0" smtClean="0"/>
          </a:p>
          <a:p>
            <a:pPr marL="73025"/>
            <a:r>
              <a:rPr lang="ru-RU" sz="1600" dirty="0" smtClean="0"/>
              <a:t>Самооценка связана с уверенностью или неуверенностью человека в себе. </a:t>
            </a:r>
          </a:p>
          <a:p>
            <a:pPr marL="73025"/>
            <a:r>
              <a:rPr lang="ru-RU" sz="1600" dirty="0" smtClean="0"/>
              <a:t>Заниженная самооценка предполагает наличие неуверенности в себе, низкий уровень притязаний, невысокие жизненные перспективы.</a:t>
            </a:r>
          </a:p>
          <a:p>
            <a:pPr marL="73025"/>
            <a:r>
              <a:rPr lang="ru-RU" sz="1600" dirty="0" smtClean="0"/>
              <a:t> Завышенная самооценка предполагает самоуверенность, завышенный уровень притязаний, нереалистичные жизненные перспективы. Самооценка оказывает ощутимое влияние на качество повседневных контактов человека с другими людьми. Самооценка педагога во многом определяет восприятие им учащихся, оценку достижений учащихся, планирование условий развития детей. </a:t>
            </a:r>
          </a:p>
        </p:txBody>
      </p:sp>
      <p:sp>
        <p:nvSpPr>
          <p:cNvPr id="5" name="Овал 4"/>
          <p:cNvSpPr/>
          <p:nvPr/>
        </p:nvSpPr>
        <p:spPr>
          <a:xfrm>
            <a:off x="3000375" y="1214438"/>
            <a:ext cx="3071813" cy="785812"/>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ru-RU" sz="2000" dirty="0"/>
              <a:t>Самооценка</a:t>
            </a:r>
          </a:p>
        </p:txBody>
      </p:sp>
      <p:cxnSp>
        <p:nvCxnSpPr>
          <p:cNvPr id="9" name="Прямая со стрелкой 8"/>
          <p:cNvCxnSpPr/>
          <p:nvPr/>
        </p:nvCxnSpPr>
        <p:spPr>
          <a:xfrm>
            <a:off x="4929188" y="2000250"/>
            <a:ext cx="642937" cy="500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rot="10800000" flipV="1">
            <a:off x="3214688" y="2000250"/>
            <a:ext cx="571500" cy="500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786313" y="2500313"/>
            <a:ext cx="2571750" cy="714375"/>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ru-RU" sz="2000" dirty="0"/>
              <a:t>неадекватная</a:t>
            </a:r>
          </a:p>
        </p:txBody>
      </p:sp>
      <p:sp>
        <p:nvSpPr>
          <p:cNvPr id="15" name="Овал 14"/>
          <p:cNvSpPr/>
          <p:nvPr/>
        </p:nvSpPr>
        <p:spPr>
          <a:xfrm>
            <a:off x="1643063" y="2500313"/>
            <a:ext cx="2500312" cy="642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2000" dirty="0"/>
          </a:p>
          <a:p>
            <a:pPr algn="ctr" fontAlgn="auto">
              <a:spcBef>
                <a:spcPts val="0"/>
              </a:spcBef>
              <a:spcAft>
                <a:spcPts val="0"/>
              </a:spcAft>
              <a:defRPr/>
            </a:pPr>
            <a:r>
              <a:rPr lang="ru-RU" sz="2000" dirty="0"/>
              <a:t>адекватная</a:t>
            </a:r>
          </a:p>
          <a:p>
            <a:pPr algn="ctr" fontAlgn="auto">
              <a:spcBef>
                <a:spcPts val="0"/>
              </a:spcBef>
              <a:spcAft>
                <a:spcPts val="0"/>
              </a:spcAft>
              <a:defRPr/>
            </a:pPr>
            <a:endParaRPr lang="ru-RU" dirty="0"/>
          </a:p>
        </p:txBody>
      </p:sp>
      <p:cxnSp>
        <p:nvCxnSpPr>
          <p:cNvPr id="17" name="Прямая со стрелкой 16"/>
          <p:cNvCxnSpPr/>
          <p:nvPr/>
        </p:nvCxnSpPr>
        <p:spPr>
          <a:xfrm>
            <a:off x="6715125" y="3214688"/>
            <a:ext cx="928688"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rot="10800000" flipV="1">
            <a:off x="4714875" y="3286125"/>
            <a:ext cx="857250" cy="3571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Овал 19"/>
          <p:cNvSpPr/>
          <p:nvPr/>
        </p:nvSpPr>
        <p:spPr>
          <a:xfrm>
            <a:off x="3571875" y="3714750"/>
            <a:ext cx="2214563" cy="500063"/>
          </a:xfrm>
          <a:prstGeom prst="ellipse">
            <a:avLst/>
          </a:prstGeom>
        </p:spPr>
        <p:style>
          <a:lnRef idx="1">
            <a:schemeClr val="accent4"/>
          </a:lnRef>
          <a:fillRef idx="3">
            <a:schemeClr val="accent4"/>
          </a:fillRef>
          <a:effectRef idx="2">
            <a:schemeClr val="accent4"/>
          </a:effectRef>
          <a:fontRef idx="minor">
            <a:schemeClr val="lt1"/>
          </a:fontRef>
        </p:style>
        <p:txBody>
          <a:bodyPr anchor="ctr"/>
          <a:lstStyle/>
          <a:p>
            <a:pPr algn="ctr" fontAlgn="auto">
              <a:spcBef>
                <a:spcPts val="0"/>
              </a:spcBef>
              <a:spcAft>
                <a:spcPts val="0"/>
              </a:spcAft>
              <a:defRPr/>
            </a:pPr>
            <a:r>
              <a:rPr lang="ru-RU" b="1" dirty="0"/>
              <a:t>завышенная</a:t>
            </a:r>
            <a:endParaRPr lang="ru-RU" dirty="0"/>
          </a:p>
        </p:txBody>
      </p:sp>
      <p:sp>
        <p:nvSpPr>
          <p:cNvPr id="21" name="Овал 20"/>
          <p:cNvSpPr/>
          <p:nvPr/>
        </p:nvSpPr>
        <p:spPr>
          <a:xfrm>
            <a:off x="6500813" y="3714750"/>
            <a:ext cx="2357437" cy="428625"/>
          </a:xfrm>
          <a:prstGeom prst="ellipse">
            <a:avLst/>
          </a:prstGeom>
        </p:spPr>
        <p:style>
          <a:lnRef idx="1">
            <a:schemeClr val="accent4"/>
          </a:lnRef>
          <a:fillRef idx="3">
            <a:schemeClr val="accent4"/>
          </a:fillRef>
          <a:effectRef idx="2">
            <a:schemeClr val="accent4"/>
          </a:effectRef>
          <a:fontRef idx="minor">
            <a:schemeClr val="lt1"/>
          </a:fontRef>
        </p:style>
        <p:txBody>
          <a:bodyPr anchor="ctr"/>
          <a:lstStyle/>
          <a:p>
            <a:pPr algn="ctr" fontAlgn="auto">
              <a:spcBef>
                <a:spcPts val="0"/>
              </a:spcBef>
              <a:spcAft>
                <a:spcPts val="0"/>
              </a:spcAft>
              <a:defRPr/>
            </a:pPr>
            <a:r>
              <a:rPr lang="ru-RU" b="1" dirty="0"/>
              <a:t>заниженная</a:t>
            </a:r>
            <a:endParaRPr lang="ru-RU"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642910" y="-1654"/>
            <a:ext cx="7644343" cy="898181"/>
          </a:xfrm>
        </p:spPr>
        <p:txBody>
          <a:bodyPr/>
          <a:lstStyle/>
          <a:p>
            <a:pPr fontAlgn="auto">
              <a:spcAft>
                <a:spcPts val="0"/>
              </a:spcAft>
              <a:defRPr/>
            </a:pPr>
            <a:r>
              <a:rPr lang="ru-RU" sz="2000" i="1" dirty="0" smtClean="0"/>
              <a:t>Самооценка профессионально-личностного потенциала</a:t>
            </a:r>
            <a:r>
              <a:rPr lang="ru-RU" sz="2000" dirty="0" smtClean="0"/>
              <a:t/>
            </a:r>
            <a:br>
              <a:rPr lang="ru-RU" sz="2000" dirty="0" smtClean="0"/>
            </a:br>
            <a:r>
              <a:rPr lang="ru-RU" sz="1800" b="0" i="1" dirty="0" smtClean="0">
                <a:solidFill>
                  <a:schemeClr val="tx1"/>
                </a:solidFill>
              </a:rPr>
              <a:t>Изучение САМООЦЕНКИ</a:t>
            </a:r>
            <a:endParaRPr lang="ru-RU" sz="1800" b="0" i="1" dirty="0">
              <a:solidFill>
                <a:schemeClr val="tx1"/>
              </a:solidFill>
            </a:endParaRPr>
          </a:p>
        </p:txBody>
      </p:sp>
      <p:sp>
        <p:nvSpPr>
          <p:cNvPr id="4" name="Подзаголовок 3"/>
          <p:cNvSpPr>
            <a:spLocks noGrp="1"/>
          </p:cNvSpPr>
          <p:nvPr>
            <p:ph type="subTitle" idx="1"/>
          </p:nvPr>
        </p:nvSpPr>
        <p:spPr>
          <a:xfrm>
            <a:off x="428625" y="857232"/>
            <a:ext cx="8143875" cy="3500461"/>
          </a:xfrm>
        </p:spPr>
        <p:txBody>
          <a:bodyPr>
            <a:normAutofit fontScale="92500" lnSpcReduction="10000"/>
          </a:bodyPr>
          <a:lstStyle/>
          <a:p>
            <a:pPr>
              <a:lnSpc>
                <a:spcPct val="80000"/>
              </a:lnSpc>
            </a:pPr>
            <a:r>
              <a:rPr lang="ru-RU" sz="1600" i="1" dirty="0" smtClean="0"/>
              <a:t> </a:t>
            </a:r>
            <a:endParaRPr lang="ru-RU" sz="1600" dirty="0" smtClean="0"/>
          </a:p>
          <a:p>
            <a:pPr>
              <a:lnSpc>
                <a:spcPct val="80000"/>
              </a:lnSpc>
            </a:pPr>
            <a:r>
              <a:rPr lang="ru-RU" sz="1600" dirty="0" smtClean="0"/>
              <a:t>Внимательно </a:t>
            </a:r>
            <a:r>
              <a:rPr lang="ru-RU" sz="1600" dirty="0" smtClean="0"/>
              <a:t>прочтите слова, характеризующие отдельные качества личности.</a:t>
            </a:r>
          </a:p>
          <a:p>
            <a:pPr>
              <a:lnSpc>
                <a:spcPct val="80000"/>
              </a:lnSpc>
            </a:pPr>
            <a:r>
              <a:rPr lang="ru-RU" sz="2400" dirty="0" smtClean="0">
                <a:solidFill>
                  <a:srgbClr val="FFFF00"/>
                </a:solidFill>
              </a:rPr>
              <a:t>Аккуратность, беспечность, вдумчивость, восприимчивость, гордость, грубость, жизнерадостность, заботливость, завистливость, застенчивость, злопамятность, искренность, изысканность, капризность, легковерие, медлительность, мечтательность, мнительность, мстительность, настойчивость, нежность, непринужденность, нервозность, нерешительность, несдержанность, обаяние, обидчивость, осторожность. Отзывчивость, педантичность, подвижность, подозрительность, принципиальность, поэтичность,  презрительность, развязность, радушие, рассудочность, решительность, самозабвение, сдержанность, сострадание, стыдливость, терпеливость, трусость, </a:t>
            </a:r>
            <a:r>
              <a:rPr lang="ru-RU" sz="2400" dirty="0" err="1" smtClean="0">
                <a:solidFill>
                  <a:srgbClr val="FFFF00"/>
                </a:solidFill>
              </a:rPr>
              <a:t>увлекаемость</a:t>
            </a:r>
            <a:r>
              <a:rPr lang="ru-RU" sz="2400" dirty="0" smtClean="0">
                <a:solidFill>
                  <a:srgbClr val="FFFF00"/>
                </a:solidFill>
              </a:rPr>
              <a:t>, упорство, уступчивость, холодностью энтузиазм</a:t>
            </a:r>
            <a:r>
              <a:rPr lang="ru-RU" sz="2400" dirty="0" smtClean="0"/>
              <a:t>.</a:t>
            </a:r>
          </a:p>
          <a:p>
            <a:pPr>
              <a:lnSpc>
                <a:spcPct val="80000"/>
              </a:lnSpc>
            </a:pPr>
            <a:endParaRPr lang="ru-RU" sz="2000" dirty="0" smtClean="0"/>
          </a:p>
        </p:txBody>
      </p:sp>
      <p:sp>
        <p:nvSpPr>
          <p:cNvPr id="25603" name="TextBox 4"/>
          <p:cNvSpPr txBox="1">
            <a:spLocks noChangeArrowheads="1"/>
          </p:cNvSpPr>
          <p:nvPr/>
        </p:nvSpPr>
        <p:spPr bwMode="auto">
          <a:xfrm>
            <a:off x="571472" y="4714884"/>
            <a:ext cx="8072438" cy="954088"/>
          </a:xfrm>
          <a:prstGeom prst="rect">
            <a:avLst/>
          </a:prstGeom>
          <a:noFill/>
          <a:ln w="9525">
            <a:noFill/>
            <a:miter lim="800000"/>
            <a:headEnd/>
            <a:tailEnd/>
          </a:ln>
        </p:spPr>
        <p:txBody>
          <a:bodyPr>
            <a:spAutoFit/>
          </a:bodyPr>
          <a:lstStyle/>
          <a:p>
            <a:r>
              <a:rPr lang="ru-RU" sz="1400" dirty="0">
                <a:latin typeface="Times New Roman" pitchFamily="18" charset="0"/>
              </a:rPr>
              <a:t>Составьте два ряда слов, по 10-20 в каждом. </a:t>
            </a:r>
          </a:p>
          <a:p>
            <a:r>
              <a:rPr lang="ru-RU" sz="1400" dirty="0">
                <a:latin typeface="Times New Roman" pitchFamily="18" charset="0"/>
              </a:rPr>
              <a:t>В первый ряд – назовем его «Мой идеал» – поместите слова, которые характеризуют ваш идеал. </a:t>
            </a:r>
          </a:p>
          <a:p>
            <a:r>
              <a:rPr lang="ru-RU" sz="1400" dirty="0">
                <a:latin typeface="Times New Roman" pitchFamily="18" charset="0"/>
              </a:rPr>
              <a:t>Во второй – назовем его –«</a:t>
            </a:r>
            <a:r>
              <a:rPr lang="ru-RU" sz="1400" dirty="0" err="1">
                <a:latin typeface="Times New Roman" pitchFamily="18" charset="0"/>
              </a:rPr>
              <a:t>Антиидеал</a:t>
            </a:r>
            <a:r>
              <a:rPr lang="ru-RU" sz="1400" dirty="0">
                <a:latin typeface="Times New Roman" pitchFamily="18" charset="0"/>
              </a:rPr>
              <a:t>» – слова, обозначающие черты, которыми идеал обладать не должен.</a:t>
            </a:r>
          </a:p>
        </p:txBody>
      </p:sp>
      <p:sp>
        <p:nvSpPr>
          <p:cNvPr id="25604" name="TextBox 5"/>
          <p:cNvSpPr txBox="1">
            <a:spLocks noChangeArrowheads="1"/>
          </p:cNvSpPr>
          <p:nvPr/>
        </p:nvSpPr>
        <p:spPr bwMode="auto">
          <a:xfrm>
            <a:off x="1285852" y="4357694"/>
            <a:ext cx="2214563" cy="708025"/>
          </a:xfrm>
          <a:prstGeom prst="rect">
            <a:avLst/>
          </a:prstGeom>
          <a:noFill/>
          <a:ln w="9525">
            <a:noFill/>
            <a:miter lim="800000"/>
            <a:headEnd/>
            <a:tailEnd/>
          </a:ln>
        </p:spPr>
        <p:txBody>
          <a:bodyPr>
            <a:spAutoFit/>
          </a:bodyPr>
          <a:lstStyle/>
          <a:p>
            <a:r>
              <a:rPr lang="ru-RU" dirty="0">
                <a:solidFill>
                  <a:srgbClr val="FF0000"/>
                </a:solidFill>
                <a:latin typeface="Times New Roman" pitchFamily="18" charset="0"/>
              </a:rPr>
              <a:t>«Мой идеал»</a:t>
            </a:r>
          </a:p>
          <a:p>
            <a:endParaRPr lang="ru-RU" sz="1000" dirty="0">
              <a:latin typeface="Times New Roman" pitchFamily="18" charset="0"/>
            </a:endParaRPr>
          </a:p>
          <a:p>
            <a:endParaRPr lang="ru-RU" sz="1200" dirty="0">
              <a:latin typeface="Times New Roman" pitchFamily="18" charset="0"/>
            </a:endParaRPr>
          </a:p>
        </p:txBody>
      </p:sp>
      <p:sp>
        <p:nvSpPr>
          <p:cNvPr id="25605" name="TextBox 6"/>
          <p:cNvSpPr txBox="1">
            <a:spLocks noChangeArrowheads="1"/>
          </p:cNvSpPr>
          <p:nvPr/>
        </p:nvSpPr>
        <p:spPr bwMode="auto">
          <a:xfrm>
            <a:off x="5286380" y="4286256"/>
            <a:ext cx="2357437" cy="369887"/>
          </a:xfrm>
          <a:prstGeom prst="rect">
            <a:avLst/>
          </a:prstGeom>
          <a:noFill/>
          <a:ln w="9525">
            <a:noFill/>
            <a:miter lim="800000"/>
            <a:headEnd/>
            <a:tailEnd/>
          </a:ln>
        </p:spPr>
        <p:txBody>
          <a:bodyPr>
            <a:spAutoFit/>
          </a:bodyPr>
          <a:lstStyle/>
          <a:p>
            <a:r>
              <a:rPr lang="ru-RU" dirty="0">
                <a:solidFill>
                  <a:srgbClr val="FF0000"/>
                </a:solidFill>
                <a:latin typeface="Times New Roman" pitchFamily="18" charset="0"/>
              </a:rPr>
              <a:t>«</a:t>
            </a:r>
            <a:r>
              <a:rPr lang="ru-RU" dirty="0" err="1">
                <a:solidFill>
                  <a:srgbClr val="FF0000"/>
                </a:solidFill>
                <a:latin typeface="Times New Roman" pitchFamily="18" charset="0"/>
              </a:rPr>
              <a:t>Антиидеал</a:t>
            </a:r>
            <a:r>
              <a:rPr lang="ru-RU" dirty="0">
                <a:solidFill>
                  <a:srgbClr val="FF0000"/>
                </a:solidFill>
                <a:latin typeface="Times New Roman" pitchFamily="18" charset="0"/>
              </a:rPr>
              <a:t>»</a:t>
            </a:r>
          </a:p>
        </p:txBody>
      </p:sp>
      <p:sp>
        <p:nvSpPr>
          <p:cNvPr id="28676" name="Rectangle 4"/>
          <p:cNvSpPr>
            <a:spLocks noChangeArrowheads="1"/>
          </p:cNvSpPr>
          <p:nvPr/>
        </p:nvSpPr>
        <p:spPr bwMode="auto">
          <a:xfrm>
            <a:off x="285720" y="5596116"/>
            <a:ext cx="8572500" cy="1261884"/>
          </a:xfrm>
          <a:prstGeom prst="rect">
            <a:avLst/>
          </a:prstGeom>
          <a:noFill/>
          <a:ln w="9525">
            <a:noFill/>
            <a:miter lim="800000"/>
            <a:headEnd/>
            <a:tailEnd/>
          </a:ln>
        </p:spPr>
        <p:txBody>
          <a:bodyPr anchor="ctr">
            <a:spAutoFit/>
          </a:bodyPr>
          <a:lstStyle/>
          <a:p>
            <a:pPr indent="450850" algn="just"/>
            <a:r>
              <a:rPr lang="ru-RU" sz="1900" dirty="0">
                <a:latin typeface="+mn-lt"/>
              </a:rPr>
              <a:t>Из первого (положительного) и второго (отрицательного) ряда выберите те черты, которыми ВЫ, как вам кажется, обладаете. При этом выбор надо производить по системе «</a:t>
            </a:r>
            <a:r>
              <a:rPr lang="ru-RU" sz="1900" dirty="0" err="1">
                <a:latin typeface="+mn-lt"/>
              </a:rPr>
              <a:t>да-нет</a:t>
            </a:r>
            <a:r>
              <a:rPr lang="ru-RU" sz="1900" dirty="0">
                <a:latin typeface="+mn-lt"/>
              </a:rPr>
              <a:t>», т.е. существует эта черта у ВАС или нет независимо от ее выраженности.</a:t>
            </a:r>
          </a:p>
        </p:txBody>
      </p:sp>
      <p:sp>
        <p:nvSpPr>
          <p:cNvPr id="25607" name="TextBox 11"/>
          <p:cNvSpPr txBox="1">
            <a:spLocks noChangeArrowheads="1"/>
          </p:cNvSpPr>
          <p:nvPr/>
        </p:nvSpPr>
        <p:spPr bwMode="auto">
          <a:xfrm>
            <a:off x="285750" y="5929313"/>
            <a:ext cx="8572500" cy="369887"/>
          </a:xfrm>
          <a:prstGeom prst="rect">
            <a:avLst/>
          </a:prstGeom>
          <a:noFill/>
          <a:ln w="9525">
            <a:noFill/>
            <a:miter lim="800000"/>
            <a:headEnd/>
            <a:tailEnd/>
          </a:ln>
        </p:spPr>
        <p:txBody>
          <a:bodyPr>
            <a:spAutoFit/>
          </a:bodyPr>
          <a:lstStyle/>
          <a:p>
            <a:endParaRPr lang="ru-RU">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dissolve">
                                      <p:cBhvr>
                                        <p:cTn id="7"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a:xfrm>
            <a:off x="142844" y="500042"/>
            <a:ext cx="8858312" cy="6357958"/>
          </a:xfrm>
        </p:spPr>
        <p:txBody>
          <a:bodyPr>
            <a:noAutofit/>
          </a:bodyPr>
          <a:lstStyle/>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Число положительных черт, которое Вы себе приписали, поделите на число слов, помещенных в ряду «Мой идеал». Если результат близок к единице, то Вы, скорее всего, себя переоцениваете. </a:t>
            </a:r>
          </a:p>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Результат, близкий к нулю, свидетельствует о заниженной самооценке и большой самокритичности. </a:t>
            </a:r>
          </a:p>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Результат, близкий к 0,5, свидетельствует об адекватной самооценке. Это означает, и что Вы достаточно дружелюбно и одновременно критично воспринимаете себя.</a:t>
            </a:r>
          </a:p>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Число отрицательных черт, которое Вы себе приписали, поделите на число слов, помещенных в ряду «</a:t>
            </a:r>
            <a:r>
              <a:rPr lang="ru-RU" sz="1950" dirty="0" err="1" smtClean="0">
                <a:solidFill>
                  <a:schemeClr val="accent2">
                    <a:lumMod val="20000"/>
                    <a:lumOff val="80000"/>
                  </a:schemeClr>
                </a:solidFill>
              </a:rPr>
              <a:t>Антиидеал</a:t>
            </a:r>
            <a:r>
              <a:rPr lang="ru-RU" sz="1950" dirty="0" smtClean="0">
                <a:solidFill>
                  <a:schemeClr val="accent2">
                    <a:lumMod val="20000"/>
                    <a:lumOff val="80000"/>
                  </a:schemeClr>
                </a:solidFill>
              </a:rPr>
              <a:t>». Результат, близкий к 0 -завышенная самооценка, близкий к 1 – заниженная самооценка, к 0,5 – нормальная, адекватная самооценка.</a:t>
            </a:r>
          </a:p>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Адекватная самооценка позволяет избегать типичных ошибок при оценивании не только себя, но и достижений других людей, свести к минимуму субъективизм в оценке.</a:t>
            </a:r>
          </a:p>
          <a:p>
            <a:pPr fontAlgn="auto">
              <a:spcAft>
                <a:spcPts val="0"/>
              </a:spcAft>
              <a:buClr>
                <a:schemeClr val="tx1">
                  <a:shade val="95000"/>
                </a:schemeClr>
              </a:buClr>
              <a:buFont typeface="Wingdings 2"/>
              <a:buNone/>
              <a:defRPr/>
            </a:pPr>
            <a:r>
              <a:rPr lang="ru-RU" sz="1950" dirty="0" smtClean="0">
                <a:solidFill>
                  <a:srgbClr val="FF0000"/>
                </a:solidFill>
              </a:rPr>
              <a:t> </a:t>
            </a:r>
            <a:r>
              <a:rPr lang="ru-RU" sz="1950" b="1" dirty="0" smtClean="0">
                <a:solidFill>
                  <a:srgbClr val="FF0000"/>
                </a:solidFill>
              </a:rPr>
              <a:t>Для педагога эта компетентность является одной из ключевых!</a:t>
            </a:r>
          </a:p>
          <a:p>
            <a:pPr algn="just" fontAlgn="auto">
              <a:spcAft>
                <a:spcPts val="0"/>
              </a:spcAft>
              <a:buClr>
                <a:schemeClr val="tx1">
                  <a:shade val="95000"/>
                </a:schemeClr>
              </a:buClr>
              <a:buFont typeface="Wingdings 2"/>
              <a:buNone/>
              <a:defRPr/>
            </a:pPr>
            <a:r>
              <a:rPr lang="ru-RU" sz="1950" dirty="0" smtClean="0">
                <a:solidFill>
                  <a:schemeClr val="accent2">
                    <a:lumMod val="20000"/>
                    <a:lumOff val="80000"/>
                  </a:schemeClr>
                </a:solidFill>
              </a:rPr>
              <a:t>Завышенная или заниженная самооценка усиливают вероятность проявления субъективизма в процессе оценивания достижений учащихся, т.к. многие ошибки при оценивании совершаются на уровне подсознательного действия и не осознаются как ошибки </a:t>
            </a:r>
            <a:r>
              <a:rPr lang="ru-RU" sz="1950" dirty="0" smtClean="0">
                <a:solidFill>
                  <a:schemeClr val="accent2">
                    <a:lumMod val="20000"/>
                    <a:lumOff val="80000"/>
                  </a:schemeClr>
                </a:solidFill>
              </a:rPr>
              <a:t>.</a:t>
            </a:r>
            <a:endParaRPr lang="ru-RU" sz="1950" dirty="0" smtClean="0">
              <a:solidFill>
                <a:schemeClr val="accent2">
                  <a:lumMod val="20000"/>
                  <a:lumOff val="80000"/>
                </a:schemeClr>
              </a:solidFill>
            </a:endParaRPr>
          </a:p>
          <a:p>
            <a:pPr fontAlgn="auto">
              <a:spcAft>
                <a:spcPts val="0"/>
              </a:spcAft>
              <a:buClr>
                <a:schemeClr val="tx1">
                  <a:shade val="95000"/>
                </a:schemeClr>
              </a:buClr>
              <a:buFont typeface="Wingdings 2"/>
              <a:buNone/>
              <a:defRPr/>
            </a:pPr>
            <a:endParaRPr lang="ru-RU" sz="1800" dirty="0">
              <a:solidFill>
                <a:schemeClr val="accent2">
                  <a:lumMod val="20000"/>
                  <a:lumOff val="80000"/>
                </a:schemeClr>
              </a:solidFill>
            </a:endParaRPr>
          </a:p>
        </p:txBody>
      </p:sp>
      <p:sp>
        <p:nvSpPr>
          <p:cNvPr id="28674" name="TextBox 9"/>
          <p:cNvSpPr txBox="1">
            <a:spLocks noChangeArrowheads="1"/>
          </p:cNvSpPr>
          <p:nvPr/>
        </p:nvSpPr>
        <p:spPr bwMode="auto">
          <a:xfrm>
            <a:off x="785786" y="0"/>
            <a:ext cx="6858007" cy="523220"/>
          </a:xfrm>
          <a:prstGeom prst="rect">
            <a:avLst/>
          </a:prstGeom>
          <a:noFill/>
          <a:ln w="9525">
            <a:noFill/>
            <a:miter lim="800000"/>
            <a:headEnd/>
            <a:tailEnd/>
          </a:ln>
        </p:spPr>
        <p:txBody>
          <a:bodyPr wrap="square">
            <a:spAutoFit/>
          </a:bodyPr>
          <a:lstStyle/>
          <a:p>
            <a:pPr algn="ctr"/>
            <a:r>
              <a:rPr lang="ru-RU" sz="2800" b="1" dirty="0">
                <a:solidFill>
                  <a:srgbClr val="FFFF00"/>
                </a:solidFill>
                <a:latin typeface="Times New Roman" pitchFamily="18" charset="0"/>
              </a:rPr>
              <a:t>Определите уровень вашей самооценки</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28662" y="285728"/>
            <a:ext cx="7658096" cy="1328734"/>
          </a:xfrm>
        </p:spPr>
        <p:txBody>
          <a:bodyPr>
            <a:normAutofit fontScale="90000"/>
          </a:bodyPr>
          <a:lstStyle/>
          <a:p>
            <a:pPr fontAlgn="auto">
              <a:spcAft>
                <a:spcPts val="0"/>
              </a:spcAft>
              <a:defRPr/>
            </a:pPr>
            <a:r>
              <a:rPr lang="ru-RU" sz="2200" i="1" dirty="0" smtClean="0"/>
              <a:t>Способы поддержать, подбодрить учащегося, повысить его самооценку:</a:t>
            </a:r>
            <a:r>
              <a:rPr lang="ru-RU" dirty="0" smtClean="0"/>
              <a:t/>
            </a:r>
            <a:br>
              <a:rPr lang="ru-RU" dirty="0" smtClean="0"/>
            </a:br>
            <a:endParaRPr lang="ru-RU" dirty="0"/>
          </a:p>
        </p:txBody>
      </p:sp>
      <p:sp>
        <p:nvSpPr>
          <p:cNvPr id="29698" name="Подзаголовок 2"/>
          <p:cNvSpPr>
            <a:spLocks noGrp="1"/>
          </p:cNvSpPr>
          <p:nvPr>
            <p:ph type="subTitle" idx="1"/>
          </p:nvPr>
        </p:nvSpPr>
        <p:spPr>
          <a:xfrm>
            <a:off x="571500" y="1000125"/>
            <a:ext cx="8429625" cy="5572125"/>
          </a:xfrm>
        </p:spPr>
        <p:txBody>
          <a:bodyPr/>
          <a:lstStyle/>
          <a:p>
            <a:endParaRPr lang="ru-RU" sz="2000" dirty="0" smtClean="0"/>
          </a:p>
          <a:p>
            <a:pPr>
              <a:buFont typeface="Wingdings" pitchFamily="2" charset="2"/>
              <a:buChar char="v"/>
            </a:pPr>
            <a:r>
              <a:rPr lang="ru-RU" sz="2400" dirty="0" smtClean="0"/>
              <a:t>выражение внимания к ребенку,</a:t>
            </a:r>
          </a:p>
          <a:p>
            <a:pPr>
              <a:buFont typeface="Wingdings" pitchFamily="2" charset="2"/>
              <a:buChar char="v"/>
            </a:pPr>
            <a:r>
              <a:rPr lang="ru-RU" sz="2400" dirty="0" smtClean="0"/>
              <a:t>совместное моделирование условий успеха (ориентировочной основы  действия),</a:t>
            </a:r>
          </a:p>
          <a:p>
            <a:pPr>
              <a:buFont typeface="Wingdings" pitchFamily="2" charset="2"/>
              <a:buChar char="v"/>
            </a:pPr>
            <a:r>
              <a:rPr lang="ru-RU" sz="2400" dirty="0" smtClean="0"/>
              <a:t>выражение радости, признания успеха,</a:t>
            </a:r>
          </a:p>
          <a:p>
            <a:pPr>
              <a:buFont typeface="Wingdings" pitchFamily="2" charset="2"/>
              <a:buChar char="v"/>
            </a:pPr>
            <a:r>
              <a:rPr lang="ru-RU" sz="2400" dirty="0" smtClean="0"/>
              <a:t>напоминание о конкретном прошлом успехе,</a:t>
            </a:r>
          </a:p>
          <a:p>
            <a:pPr>
              <a:buFont typeface="Wingdings" pitchFamily="2" charset="2"/>
              <a:buChar char="v"/>
            </a:pPr>
            <a:r>
              <a:rPr lang="ru-RU" sz="2400" dirty="0" smtClean="0"/>
              <a:t>предложение выбора содержания, формы задания и др.,</a:t>
            </a:r>
          </a:p>
          <a:p>
            <a:pPr>
              <a:buFont typeface="Wingdings" pitchFamily="2" charset="2"/>
              <a:buChar char="v"/>
            </a:pPr>
            <a:r>
              <a:rPr lang="ru-RU" sz="2400" dirty="0" smtClean="0"/>
              <a:t>проявление интереса к деятельности ребенка,</a:t>
            </a:r>
          </a:p>
          <a:p>
            <a:pPr>
              <a:buFont typeface="Wingdings" pitchFamily="2" charset="2"/>
              <a:buChar char="v"/>
            </a:pPr>
            <a:r>
              <a:rPr lang="ru-RU" sz="2400" dirty="0" smtClean="0"/>
              <a:t>доверие ответственного действия, самооценки,</a:t>
            </a:r>
          </a:p>
          <a:p>
            <a:pPr>
              <a:buFont typeface="Wingdings" pitchFamily="2" charset="2"/>
              <a:buChar char="v"/>
            </a:pPr>
            <a:r>
              <a:rPr lang="ru-RU" sz="2400" dirty="0" smtClean="0"/>
              <a:t>автоматический зачет какого-либо этапа аттестации, похвала, отметка, оценка.</a:t>
            </a:r>
          </a:p>
          <a:p>
            <a:endParaRPr lang="ru-RU" sz="2000" dirty="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auto">
              <a:spcAft>
                <a:spcPts val="0"/>
              </a:spcAft>
              <a:defRPr/>
            </a:pPr>
            <a:r>
              <a:rPr lang="ru-RU" sz="2700" dirty="0" smtClean="0"/>
              <a:t>12 советов, которые могут помочь повысить самооценку</a:t>
            </a:r>
            <a:r>
              <a:rPr lang="ru-RU" dirty="0" smtClean="0"/>
              <a:t/>
            </a:r>
            <a:br>
              <a:rPr lang="ru-RU" dirty="0" smtClean="0"/>
            </a:br>
            <a:endParaRPr lang="ru-RU" dirty="0"/>
          </a:p>
        </p:txBody>
      </p:sp>
      <p:sp>
        <p:nvSpPr>
          <p:cNvPr id="32770" name="Содержимое 2"/>
          <p:cNvSpPr>
            <a:spLocks noGrp="1"/>
          </p:cNvSpPr>
          <p:nvPr>
            <p:ph idx="1"/>
          </p:nvPr>
        </p:nvSpPr>
        <p:spPr>
          <a:xfrm>
            <a:off x="214313" y="1071563"/>
            <a:ext cx="8786812" cy="5237162"/>
          </a:xfrm>
        </p:spPr>
        <p:txBody>
          <a:bodyPr/>
          <a:lstStyle/>
          <a:p>
            <a:pPr>
              <a:buFont typeface="Wingdings 2" pitchFamily="18" charset="2"/>
              <a:buNone/>
            </a:pPr>
            <a:r>
              <a:rPr lang="ru-RU" sz="2400" dirty="0" smtClean="0"/>
              <a:t>1. Прекратите сравнивать себя с другими людьми. Всегда будут люди, у которых чего-то больше, чем у вас и есть люди, у которых этого меньше, чем у вас. Если вы будете заниматься сравнениями, то всегда будете иметь перед собой слишком много оппонентов или противников, которых вы не можете превзойти.</a:t>
            </a:r>
          </a:p>
          <a:p>
            <a:pPr>
              <a:buFont typeface="Wingdings 2" pitchFamily="18" charset="2"/>
              <a:buNone/>
            </a:pPr>
            <a:r>
              <a:rPr lang="ru-RU" sz="2400" dirty="0" smtClean="0"/>
              <a:t>2. Прекратите ругать и порицать себя. Вы не сможете развить высокий уровень самооценки, если повторяете негативные высказывания в отношении себя и своих способностей. Говорите ли вы о своем внешнем виде, своей карьере, отношениях, финансовом положении или любых другие аспектов вашей жизни, избегайте самоуничижительных комментариев. Коррекция самооценки прямо связана с вашими высказываниями о себе.</a:t>
            </a:r>
          </a:p>
          <a:p>
            <a:pPr>
              <a:buNone/>
            </a:pPr>
            <a:endParaRPr lang="ru-RU"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4282" y="117693"/>
            <a:ext cx="8715436" cy="6740307"/>
          </a:xfrm>
          <a:prstGeom prst="rect">
            <a:avLst/>
          </a:prstGeom>
        </p:spPr>
        <p:txBody>
          <a:bodyPr wrap="square">
            <a:spAutoFit/>
          </a:bodyPr>
          <a:lstStyle/>
          <a:p>
            <a:pPr algn="just">
              <a:buFont typeface="Wingdings 2" pitchFamily="18" charset="2"/>
              <a:buNone/>
            </a:pPr>
            <a:r>
              <a:rPr lang="ru-RU" sz="2400" dirty="0" smtClean="0">
                <a:latin typeface="+mn-lt"/>
              </a:rPr>
              <a:t>3. Принимайте все комплименты и поздравления ответным “спасибо”. Когда вы отвечаете на комплимент чем-то вроде: “да ничего особенного”, вы отклоняете этот комплимент и одновременно посылаете себе сообщение о том, что не достойны похвалы, формируя заниженную самооценку. Поэтому принимайте похвалу, не принижая свои достоинства.</a:t>
            </a:r>
          </a:p>
          <a:p>
            <a:pPr algn="just">
              <a:buFont typeface="Wingdings 2" pitchFamily="18" charset="2"/>
              <a:buNone/>
            </a:pPr>
            <a:endParaRPr lang="ru-RU" sz="2400" dirty="0" smtClean="0">
              <a:latin typeface="+mn-lt"/>
            </a:endParaRPr>
          </a:p>
          <a:p>
            <a:pPr algn="just">
              <a:buFont typeface="Wingdings 2" pitchFamily="18" charset="2"/>
              <a:buNone/>
            </a:pPr>
            <a:r>
              <a:rPr lang="ru-RU" sz="2400" dirty="0" smtClean="0">
                <a:latin typeface="+mn-lt"/>
              </a:rPr>
              <a:t>4</a:t>
            </a:r>
            <a:r>
              <a:rPr lang="ru-RU" sz="2400" dirty="0" smtClean="0">
                <a:latin typeface="+mn-lt"/>
              </a:rPr>
              <a:t>. Используйте </a:t>
            </a:r>
            <a:r>
              <a:rPr lang="ru-RU" sz="2400" dirty="0" err="1" smtClean="0">
                <a:latin typeface="+mn-lt"/>
              </a:rPr>
              <a:t>аффирмации</a:t>
            </a:r>
            <a:r>
              <a:rPr lang="ru-RU" sz="2400" dirty="0" smtClean="0">
                <a:latin typeface="+mn-lt"/>
              </a:rPr>
              <a:t> (утверждения) для того, чтобы повысить самооценку. Поместите на каком-нибудь часто используемом предмете, например, пластиковой карточке или кошельке утверждение вроде: “я люблю и принимаю себя” или “я привлекательная женщина и заслуживаю в жизни самого лучшего”. Пусть это утверждение всегда будет с вами. Повторяйте утверждение несколько раз в течение дня, особенно перед тем, как лечь спать и после того, как проснетесь. Всякий раз, когда вы повторяете </a:t>
            </a:r>
            <a:r>
              <a:rPr lang="ru-RU" sz="2400" dirty="0" err="1" smtClean="0">
                <a:latin typeface="+mn-lt"/>
              </a:rPr>
              <a:t>аффирмацию</a:t>
            </a:r>
            <a:r>
              <a:rPr lang="ru-RU" sz="2400" dirty="0" smtClean="0">
                <a:latin typeface="+mn-lt"/>
              </a:rPr>
              <a:t>, почувствуйте положительные эмоции в отношении </a:t>
            </a:r>
            <a:r>
              <a:rPr lang="ru-RU" sz="2400" dirty="0" err="1" smtClean="0">
                <a:latin typeface="+mn-lt"/>
              </a:rPr>
              <a:t>аффирмации</a:t>
            </a:r>
            <a:r>
              <a:rPr lang="ru-RU" sz="2400" dirty="0" smtClean="0">
                <a:latin typeface="+mn-lt"/>
              </a:rPr>
              <a:t>. Таким образом эффект воздействия будет значительно усилен.</a:t>
            </a:r>
            <a:endParaRPr lang="ru-RU" sz="2400" dirty="0" smtClean="0">
              <a:latin typeface="+mn-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Прямоугольник 3"/>
          <p:cNvSpPr>
            <a:spLocks noChangeArrowheads="1"/>
          </p:cNvSpPr>
          <p:nvPr/>
        </p:nvSpPr>
        <p:spPr bwMode="auto">
          <a:xfrm>
            <a:off x="0" y="0"/>
            <a:ext cx="9144000" cy="6740307"/>
          </a:xfrm>
          <a:prstGeom prst="rect">
            <a:avLst/>
          </a:prstGeom>
          <a:noFill/>
          <a:ln w="9525">
            <a:noFill/>
            <a:miter lim="800000"/>
            <a:headEnd/>
            <a:tailEnd/>
          </a:ln>
        </p:spPr>
        <p:txBody>
          <a:bodyPr wrap="square">
            <a:spAutoFit/>
          </a:bodyPr>
          <a:lstStyle/>
          <a:p>
            <a:pPr indent="273050"/>
            <a:r>
              <a:rPr lang="ru-RU" sz="2400" dirty="0">
                <a:latin typeface="Times New Roman" pitchFamily="18" charset="0"/>
              </a:rPr>
              <a:t>5. Используйте семинары, книги, аудио и видеозаписи, посвященные повышению самооценки. Любая информация, допускаемая вами в свой разум, пускает там корни и влияет на ваше поведение. Доминирующая информация влияет на ваши поступки доминирующим образом. Если вы смотрите </a:t>
            </a:r>
            <a:r>
              <a:rPr lang="ru-RU" sz="2400" u="sng" dirty="0">
                <a:solidFill>
                  <a:srgbClr val="FF0000"/>
                </a:solidFill>
                <a:latin typeface="Times New Roman" pitchFamily="18" charset="0"/>
              </a:rPr>
              <a:t>негативные телевизионные программы</a:t>
            </a:r>
            <a:r>
              <a:rPr lang="ru-RU" sz="2400" dirty="0">
                <a:solidFill>
                  <a:srgbClr val="FFFF00"/>
                </a:solidFill>
                <a:latin typeface="Times New Roman" pitchFamily="18" charset="0"/>
              </a:rPr>
              <a:t> </a:t>
            </a:r>
            <a:r>
              <a:rPr lang="ru-RU" sz="2400" dirty="0">
                <a:latin typeface="Times New Roman" pitchFamily="18" charset="0"/>
              </a:rPr>
              <a:t>или читаете в газетах криминальную хронику, скорее всего ваш настрой будет склоняться в циничную и пессимистическую сторону. Точно так же, если вы будете читать книги или слушать программы, позитивные по своей природе и способные повысить самооценку, вы будете приобретать качества от них.</a:t>
            </a:r>
          </a:p>
          <a:p>
            <a:pPr indent="273050"/>
            <a:r>
              <a:rPr lang="ru-RU" sz="2400" dirty="0">
                <a:latin typeface="Times New Roman" pitchFamily="18" charset="0"/>
              </a:rPr>
              <a:t>6. Старайтесь общаться с позитивными и уверенными в себе людьми, готовыми вас поддержать. Когда вы окружены негативными людьми, которые постоянно подавляют вас и ваши идеи, ваша самооценка понижается. С другой стороны, когда вас принимают и поощряют, вы чувствуете себя лучше и ваша самооценка личности растет.</a:t>
            </a:r>
          </a:p>
          <a:p>
            <a:endParaRPr lang="ru-RU" sz="2400" dirty="0">
              <a:latin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Содержимое 2"/>
          <p:cNvSpPr>
            <a:spLocks noGrp="1"/>
          </p:cNvSpPr>
          <p:nvPr>
            <p:ph idx="1"/>
          </p:nvPr>
        </p:nvSpPr>
        <p:spPr>
          <a:xfrm>
            <a:off x="-214313" y="0"/>
            <a:ext cx="9358313" cy="6308725"/>
          </a:xfrm>
        </p:spPr>
        <p:txBody>
          <a:bodyPr/>
          <a:lstStyle/>
          <a:p>
            <a:pPr>
              <a:buFont typeface="Wingdings 2" pitchFamily="18" charset="2"/>
              <a:buNone/>
            </a:pPr>
            <a:r>
              <a:rPr lang="ru-RU" sz="2400" dirty="0" smtClean="0"/>
              <a:t>8. Сформируйте список ваших положительных качеств. Вы честны? Бескорыстны? Полезны для других? </a:t>
            </a:r>
            <a:r>
              <a:rPr lang="ru-RU" sz="2400" dirty="0" err="1" smtClean="0"/>
              <a:t>Креативны</a:t>
            </a:r>
            <a:r>
              <a:rPr lang="ru-RU" sz="2400" dirty="0" smtClean="0"/>
              <a:t>? Будьте к себе благосклонны и запишите по крайней мере 20 своих положительных качеств. Как и с предыдущим списком важно просматривать этот список почаще. Многие люди фокусируются на своих недостатках, подкрепляя там самым заниженную самооценку, и затем удивляются, почему в их жизни все не так хорошо, как хотелось бы. Начните концентрироваться на своих достоинствах, и у вас станет гораздо больше шансов для достижения того, чего вы хотите.</a:t>
            </a:r>
          </a:p>
          <a:p>
            <a:pPr>
              <a:buFont typeface="Wingdings 2" pitchFamily="18" charset="2"/>
              <a:buNone/>
            </a:pPr>
            <a:r>
              <a:rPr lang="ru-RU" sz="2400" dirty="0" smtClean="0"/>
              <a:t>9. Начните больше давать другим. Я говорю не о деньгах. Здесь подразумевается отдача самого себя в виде поступков, которыми вы можете помочь другим или позитивного поощрения других. Когда вы делаете что-то для других, вы начинаете чувствовать себя более ценным индивидуумом, а ваши самооценка и настроение повышаются.</a:t>
            </a:r>
          </a:p>
          <a:p>
            <a:pPr>
              <a:buFont typeface="Wingdings 2" pitchFamily="18" charset="2"/>
              <a:buNone/>
            </a:pPr>
            <a:endParaRPr lang="ru-RU" sz="2400" dirty="0" smtClean="0"/>
          </a:p>
          <a:p>
            <a:endParaRPr lang="ru-RU" sz="16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0"/>
            <a:ext cx="9001156" cy="6863417"/>
          </a:xfrm>
          <a:prstGeom prst="rect">
            <a:avLst/>
          </a:prstGeom>
        </p:spPr>
        <p:txBody>
          <a:bodyPr wrap="square">
            <a:spAutoFit/>
          </a:bodyPr>
          <a:lstStyle/>
          <a:p>
            <a:pPr indent="355600">
              <a:buFont typeface="Wingdings 2" pitchFamily="18" charset="2"/>
              <a:buNone/>
            </a:pPr>
            <a:r>
              <a:rPr lang="ru-RU" sz="2000" b="1" dirty="0" smtClean="0">
                <a:latin typeface="+mn-lt"/>
              </a:rPr>
              <a:t>10. Старайтесь заниматься тем, что вам нравится. Трудно испытывать в отношении себя позитивные чувства если ваши дни проходят на работе, которую вы презираете. Самооценка процветает, когда вы заняты работой или какой-либо другой активной деятельностью, которая приносит вам удовольствие и дает возможность почувствовать себя более ценными. Даже если ваша работа не вполне устраивает вас, вы можете посвятить свободное время каким-то своим увлечениям, которые приносят вам радость.</a:t>
            </a:r>
          </a:p>
          <a:p>
            <a:pPr indent="355600">
              <a:buFont typeface="Wingdings 2" pitchFamily="18" charset="2"/>
              <a:buNone/>
            </a:pPr>
            <a:endParaRPr lang="ru-RU" sz="2000" b="1" dirty="0" smtClean="0">
              <a:latin typeface="+mn-lt"/>
            </a:endParaRPr>
          </a:p>
          <a:p>
            <a:pPr indent="355600">
              <a:buFont typeface="Wingdings 2" pitchFamily="18" charset="2"/>
              <a:buNone/>
            </a:pPr>
            <a:r>
              <a:rPr lang="ru-RU" sz="2000" b="1" dirty="0" smtClean="0">
                <a:latin typeface="+mn-lt"/>
              </a:rPr>
              <a:t>11</a:t>
            </a:r>
            <a:r>
              <a:rPr lang="ru-RU" sz="2000" b="1" dirty="0" smtClean="0">
                <a:latin typeface="+mn-lt"/>
              </a:rPr>
              <a:t>. Будьте верны себе. Живите своей собственной жизнью. Вы никогда не будете себя уважать, если не будете проводить свою жизнь так, как вы хотите ее проводить. Если вы принимаете решения, основанные на одобрении ваших друзей и родственников, вы не верны себе и у вас будет низкая самооценка. </a:t>
            </a:r>
            <a:endParaRPr lang="ru-RU" sz="2000" b="1" dirty="0" smtClean="0">
              <a:latin typeface="+mn-lt"/>
            </a:endParaRPr>
          </a:p>
          <a:p>
            <a:pPr indent="355600">
              <a:buFont typeface="Wingdings 2" pitchFamily="18" charset="2"/>
              <a:buNone/>
            </a:pPr>
            <a:endParaRPr lang="ru-RU" sz="2000" b="1" dirty="0" smtClean="0">
              <a:latin typeface="+mn-lt"/>
            </a:endParaRPr>
          </a:p>
          <a:p>
            <a:pPr indent="355600">
              <a:buFont typeface="Wingdings 2" pitchFamily="18" charset="2"/>
              <a:buNone/>
            </a:pPr>
            <a:r>
              <a:rPr lang="ru-RU" sz="2000" b="1" dirty="0" smtClean="0">
                <a:latin typeface="+mn-lt"/>
              </a:rPr>
              <a:t>12. Действуйте! Вы не сможете развить в себе высокий уровень самооценки, если будете сидеть на месте и не принимать возникающие перед вами вызовы. Когда вы действуете, независимо от получаемого результата, растет ваше чувство самоуважения, вы чувствует более приятные ощущения в отношении самого себя. Когда же вы медлите с действиями из-за страха или какого-то другого беспокойства, вы будете чувствовать только расстройство и грустные ощущения, что, конечно, приведет к снижению самооценки.</a:t>
            </a:r>
            <a:endParaRPr lang="ru-RU" sz="2000" b="1" dirty="0">
              <a:latin typeface="+mn-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E:\клипарты\GoldGuys_Orange\2364695117_5e6838c7a3_o.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071563" y="0"/>
            <a:ext cx="6858000" cy="6858000"/>
          </a:xfrm>
          <a:prstGeom prst="rect">
            <a:avLst/>
          </a:prstGeom>
          <a:noFill/>
          <a:ln w="9525">
            <a:noFill/>
            <a:miter lim="800000"/>
            <a:headEnd/>
            <a:tailEnd/>
          </a:ln>
        </p:spPr>
      </p:pic>
      <p:sp>
        <p:nvSpPr>
          <p:cNvPr id="3" name="Прямоугольник 2"/>
          <p:cNvSpPr/>
          <p:nvPr/>
        </p:nvSpPr>
        <p:spPr>
          <a:xfrm>
            <a:off x="2286000" y="2000250"/>
            <a:ext cx="4572000" cy="2308225"/>
          </a:xfrm>
          <a:prstGeom prst="rect">
            <a:avLst/>
          </a:prstGeom>
        </p:spPr>
        <p:txBody>
          <a:bodyPr>
            <a:spAutoFit/>
          </a:bodyPr>
          <a:lstStyle/>
          <a:p>
            <a:pPr algn="ctr" fontAlgn="auto">
              <a:spcBef>
                <a:spcPts val="0"/>
              </a:spcBef>
              <a:spcAft>
                <a:spcPts val="0"/>
              </a:spcAft>
              <a:defRPr/>
            </a:pPr>
            <a:r>
              <a:rPr lang="ru-RU" sz="4800" b="1" dirty="0">
                <a:solidFill>
                  <a:srgbClr val="00823B"/>
                </a:solidFill>
                <a:effectLst>
                  <a:outerShdw blurRad="38100" dist="38100" dir="2700000" algn="tl">
                    <a:srgbClr val="000000">
                      <a:alpha val="43137"/>
                    </a:srgbClr>
                  </a:outerShdw>
                </a:effectLst>
                <a:latin typeface="+mn-lt"/>
              </a:rPr>
              <a:t>Спасибо </a:t>
            </a:r>
            <a:br>
              <a:rPr lang="ru-RU" sz="4800" b="1" dirty="0">
                <a:solidFill>
                  <a:srgbClr val="00823B"/>
                </a:solidFill>
                <a:effectLst>
                  <a:outerShdw blurRad="38100" dist="38100" dir="2700000" algn="tl">
                    <a:srgbClr val="000000">
                      <a:alpha val="43137"/>
                    </a:srgbClr>
                  </a:outerShdw>
                </a:effectLst>
                <a:latin typeface="+mn-lt"/>
              </a:rPr>
            </a:br>
            <a:r>
              <a:rPr lang="ru-RU" sz="4800" b="1" dirty="0">
                <a:solidFill>
                  <a:srgbClr val="00823B"/>
                </a:solidFill>
                <a:effectLst>
                  <a:outerShdw blurRad="38100" dist="38100" dir="2700000" algn="tl">
                    <a:srgbClr val="000000">
                      <a:alpha val="43137"/>
                    </a:srgbClr>
                  </a:outerShdw>
                </a:effectLst>
                <a:latin typeface="+mn-lt"/>
              </a:rPr>
              <a:t>за </a:t>
            </a:r>
            <a:br>
              <a:rPr lang="ru-RU" sz="4800" b="1" dirty="0">
                <a:solidFill>
                  <a:srgbClr val="00823B"/>
                </a:solidFill>
                <a:effectLst>
                  <a:outerShdw blurRad="38100" dist="38100" dir="2700000" algn="tl">
                    <a:srgbClr val="000000">
                      <a:alpha val="43137"/>
                    </a:srgbClr>
                  </a:outerShdw>
                </a:effectLst>
                <a:latin typeface="+mn-lt"/>
              </a:rPr>
            </a:br>
            <a:r>
              <a:rPr lang="ru-RU" sz="4800" b="1" dirty="0">
                <a:solidFill>
                  <a:srgbClr val="00823B"/>
                </a:solidFill>
                <a:effectLst>
                  <a:outerShdw blurRad="38100" dist="38100" dir="2700000" algn="tl">
                    <a:srgbClr val="000000">
                      <a:alpha val="43137"/>
                    </a:srgbClr>
                  </a:outerShdw>
                </a:effectLst>
                <a:latin typeface="+mn-lt"/>
              </a:rPr>
              <a:t>внимание!</a:t>
            </a:r>
            <a:endParaRPr lang="ru-RU" sz="4800" dirty="0">
              <a:latin typeface="+mn-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программа Истоки</Template>
  <TotalTime>498</TotalTime>
  <Words>1976</Words>
  <Application>Microsoft Office PowerPoint</Application>
  <PresentationFormat>Экран (4:3)</PresentationFormat>
  <Paragraphs>129</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Апекс</vt:lpstr>
      <vt:lpstr>МАСТЕР- КЛАСС Модель профессиональной компетентности педагога</vt:lpstr>
      <vt:lpstr>ЗАДАНИЕ №1</vt:lpstr>
      <vt:lpstr>Слайд 3</vt:lpstr>
      <vt:lpstr>Слайд 4</vt:lpstr>
      <vt:lpstr>Слайд 5</vt:lpstr>
      <vt:lpstr>Слайд 6</vt:lpstr>
      <vt:lpstr> </vt:lpstr>
      <vt:lpstr>Слайд 8</vt:lpstr>
      <vt:lpstr>Слайд 9</vt:lpstr>
      <vt:lpstr>Слайд 10</vt:lpstr>
      <vt:lpstr>Слайд 11</vt:lpstr>
      <vt:lpstr>Слайд 12</vt:lpstr>
      <vt:lpstr>Слайд 13</vt:lpstr>
      <vt:lpstr>Самооценка профессионально-личностного потенциала Изучение САМООЦЕНКИ</vt:lpstr>
      <vt:lpstr>Слайд 15</vt:lpstr>
      <vt:lpstr>Способы поддержать, подбодрить учащегося, повысить его самооценку: </vt:lpstr>
      <vt:lpstr>12 советов, которые могут помочь повысить самооценку </vt:lpstr>
      <vt:lpstr>Слайд 18</vt:lpstr>
      <vt:lpstr>Слайд 19</vt:lpstr>
      <vt:lpstr>Слайд 20</vt:lpstr>
      <vt:lpstr>Слайд 21</vt:lpstr>
      <vt:lpstr>Слайд 22</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Светлана</dc:creator>
  <cp:lastModifiedBy>ддт</cp:lastModifiedBy>
  <cp:revision>44</cp:revision>
  <cp:lastPrinted>2012-01-26T07:08:54Z</cp:lastPrinted>
  <dcterms:created xsi:type="dcterms:W3CDTF">2010-08-26T16:02:11Z</dcterms:created>
  <dcterms:modified xsi:type="dcterms:W3CDTF">2012-12-26T05:00:27Z</dcterms:modified>
</cp:coreProperties>
</file>