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83" r:id="rId3"/>
    <p:sldId id="288" r:id="rId4"/>
    <p:sldId id="291" r:id="rId5"/>
    <p:sldId id="289" r:id="rId6"/>
    <p:sldId id="262" r:id="rId7"/>
    <p:sldId id="292" r:id="rId8"/>
    <p:sldId id="293" r:id="rId9"/>
    <p:sldId id="295" r:id="rId10"/>
    <p:sldId id="299" r:id="rId11"/>
    <p:sldId id="296" r:id="rId12"/>
    <p:sldId id="305" r:id="rId13"/>
    <p:sldId id="306" r:id="rId14"/>
    <p:sldId id="302" r:id="rId15"/>
    <p:sldId id="301" r:id="rId16"/>
    <p:sldId id="303" r:id="rId17"/>
    <p:sldId id="284" r:id="rId18"/>
    <p:sldId id="285" r:id="rId19"/>
    <p:sldId id="307" r:id="rId20"/>
    <p:sldId id="28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139" autoAdjust="0"/>
  </p:normalViewPr>
  <p:slideViewPr>
    <p:cSldViewPr>
      <p:cViewPr varScale="1">
        <p:scale>
          <a:sx n="88" d="100"/>
          <a:sy n="88" d="100"/>
        </p:scale>
        <p:origin x="39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E6A5DF1-BA82-4E73-AED6-DB9C48A0F2D0}" type="datetimeFigureOut">
              <a:rPr lang="ru-RU" smtClean="0"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8F1B18B-5BA4-4847-B3CB-46BD938EEB3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05684" y="5445224"/>
            <a:ext cx="4320480" cy="1268760"/>
          </a:xfrm>
        </p:spPr>
        <p:txBody>
          <a:bodyPr>
            <a:noAutofit/>
          </a:bodyPr>
          <a:lstStyle/>
          <a:p>
            <a:pPr algn="r"/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одготовила </a:t>
            </a:r>
          </a:p>
          <a:p>
            <a:pPr algn="r"/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учитель-дефектолог:</a:t>
            </a:r>
          </a:p>
          <a:p>
            <a:pPr algn="r"/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Смелянская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Матвеевна</a:t>
            </a:r>
            <a:endParaRPr lang="ru-RU" sz="20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59532" y="836712"/>
            <a:ext cx="8424936" cy="2880320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1800" b="0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МАДОУ г. Хабаровск «Детский сад компенсирующего вида №156»                </a:t>
            </a:r>
            <a:r>
              <a:rPr lang="ru-RU" sz="1800" b="0" i="1" dirty="0">
                <a:solidFill>
                  <a:schemeClr val="accent2">
                    <a:lumMod val="50000"/>
                  </a:schemeClr>
                </a:solidFill>
                <a:effectLst/>
              </a:rPr>
              <a:t/>
            </a:r>
            <a:br>
              <a:rPr lang="ru-RU" sz="1800" b="0" i="1" dirty="0">
                <a:solidFill>
                  <a:schemeClr val="accent2">
                    <a:lumMod val="50000"/>
                  </a:schemeClr>
                </a:solidFill>
                <a:effectLst/>
              </a:rPr>
            </a:br>
            <a:r>
              <a:rPr lang="ru-RU" sz="1800" b="0" i="1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/>
            </a:r>
            <a:br>
              <a:rPr lang="ru-RU" sz="1800" b="0" i="1" dirty="0" smtClean="0">
                <a:solidFill>
                  <a:schemeClr val="accent2">
                    <a:lumMod val="50000"/>
                  </a:schemeClr>
                </a:solidFill>
                <a:effectLst/>
              </a:rPr>
            </a:br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старших дошкольников с нарушением зрения со звуковой культурой речи</a:t>
            </a:r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i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</a:t>
            </a:r>
            <a:r>
              <a:rPr lang="ru-RU" sz="2400" i="1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развитию звуковой </a:t>
            </a:r>
            <a:r>
              <a:rPr lang="ru-RU" sz="2400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 </a:t>
            </a:r>
            <a:r>
              <a:rPr lang="ru-RU" sz="2400" i="1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речи </a:t>
            </a:r>
            <a:r>
              <a:rPr lang="ru-RU" sz="4000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chemeClr val="accent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738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467544" y="765175"/>
            <a:ext cx="8229600" cy="5616575"/>
          </a:xfrm>
        </p:spPr>
        <p:txBody>
          <a:bodyPr>
            <a:normAutofit/>
          </a:bodyPr>
          <a:lstStyle/>
          <a:p>
            <a:pPr marL="64008" indent="0" algn="just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45720" indent="0">
              <a:buNone/>
            </a:pP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передача опыта путём прямого показа отдельных приёмов, способствующих развитию правильного звукопроизношения детей.</a:t>
            </a:r>
          </a:p>
          <a:p>
            <a:pPr marL="45720" indent="0">
              <a:buNone/>
            </a:pP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" indent="0">
              <a:buNone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Уточнить представления об органах, участвующих в образовании звуков речи.</a:t>
            </a:r>
          </a:p>
          <a:p>
            <a:pPr marL="45720" indent="0"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Обучить отдельным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приёмам выработки и развития речевого дыхания, развития голоса,  упражнениям по развитию артикуляционной моторики, отдельным приёмам развития фонематического слуха.</a:t>
            </a:r>
          </a:p>
          <a:p>
            <a:pPr algn="just"/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9539181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457200" y="152636"/>
            <a:ext cx="8229600" cy="6552728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ru-RU" dirty="0" smtClean="0"/>
              <a:t>      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Формирование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правильного звукопроизношения  являются частью воспитания звуковой культуры ребёнка-дошкольника, а соответственно, и частью реализации образовательной области «Речевое развитие». Воспитание звуковой культуры - одна из важных задач развития речи в детском саду, так как именно дошкольный возраст является наиболее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сензитивным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её решения. </a:t>
            </a:r>
          </a:p>
          <a:p>
            <a:pPr marL="45720" indent="0"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Самыми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распространёнными недостатками речи у детей-дошкольников являются различные виды нарушения звукопроизношения: неумение произносить тот или иной звук (отсутствие его) «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коова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вместо «корова», замена одного звука другим «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вук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вместо «лук», искажения имеющегося звука («</a:t>
            </a: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анки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вместо «санки» и  пр.).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нарушения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 фиксируют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таблице «Мониторинг формирования звуковой культуры речи», чтобы в дальнейшем планировать свою работу с детьми, опираясь на полученные данные. Здесь же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отмечают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 фонематического слуха, речевого дыхания и артикуляционной моторики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 воспитателя по развитию звуковой культуры речи играет большую роль в речевом развитии ребенка.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правильного произнесения звука необходимо: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1.Развитие артикуляционной моторики.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2.Развитое речевое дыхание.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3.Развитие мелкой моторики также оказывает свое благотворное воздействие на становление речи малыша.</a:t>
            </a:r>
          </a:p>
          <a:p>
            <a:pPr marL="45720" indent="0">
              <a:lnSpc>
                <a:spcPct val="120000"/>
              </a:lnSpc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Развитый фонематический слух и фонематическое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восприятие.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" indent="0">
              <a:buNone/>
            </a:pP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Правильное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произношение звуков имеет большое значение для формирования полноценной личности ребёнка и установления социальных контактов, для подготовки к школе и успешном обучении в ней, а в дальнейшем и для выбора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профессии.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6634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992888" cy="6480720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Как 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 образуются звуки речи? 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Речевой аппарат состоит из двух основных отделов: центрального, который находится в головном мозге, и периферического, состоящего из дыхательного, голосового и артикуляционного аппарата. Дыхательный аппарат - бронхи, лёгкие, диафрагма. Голосовой аппарат - хрящи гортани, голосовые связки. 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Артикуляционный 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 - губы, зубы, язык, нёбо твёрдое и мягкое, верхняя и нижняя челюсти, альвеолы,  глотка.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lit-yaz.ru/pars_docs/refs/92/91359/91359_html_m3d7e88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08920"/>
            <a:ext cx="5832647" cy="39369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3649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84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/>
              <a:t> </a:t>
            </a:r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произносим  различные звуки как изолированно, так и в речевом потоке благодаря хорошей подвижности и дифференцированной работе органов речевого аппарата. Точность, сила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этих движений развиваются у ребёнка постепенно, в процессе речевой деятельности. Помочь ребёнку овладеть качественными движениями  призваны специальные упражнения. 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Перед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вами различные игровые тренажёры («Вертушки», «Листики»,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«Ватные шарики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Поддувки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»). Эти игры способствуют выработки длительного речевого дыхания.</a:t>
            </a:r>
          </a:p>
          <a:p>
            <a:pPr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https://planetadetstva.net/wp-content/uploads/2018/02/nestandartnoe-fizicheskoe-oborudovanie-trenazhyor-pojmaj-myach-lovushkoj-espander-ili-massazher-zdorovya-krutilka-vorotiki-metel4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4" t="8481" b="18990"/>
          <a:stretch/>
        </p:blipFill>
        <p:spPr bwMode="auto">
          <a:xfrm>
            <a:off x="6629775" y="2788230"/>
            <a:ext cx="2031446" cy="19451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://beldou17.ru/images/2014god/rodionova/15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7" t="16982" r="15647"/>
          <a:stretch/>
        </p:blipFill>
        <p:spPr bwMode="auto">
          <a:xfrm>
            <a:off x="367148" y="2767626"/>
            <a:ext cx="1593091" cy="19278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cdn2.imgbb.ru/preview/r/zdYO5kc8X_q0uI0RrxZ_cw/720x-/community/254/2542449/201802/fb0f22d29fc0962b2c580387bd0894ad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3" t="10500" r="13333" b="7500"/>
          <a:stretch/>
        </p:blipFill>
        <p:spPr bwMode="auto">
          <a:xfrm>
            <a:off x="4511300" y="2856905"/>
            <a:ext cx="1578599" cy="19451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www.maam.ru/upload/blogs/detsad-355441-1583085352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8" t="11173" r="24376" b="4864"/>
          <a:stretch/>
        </p:blipFill>
        <p:spPr bwMode="auto">
          <a:xfrm>
            <a:off x="2256548" y="2856906"/>
            <a:ext cx="1604818" cy="19451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1520" y="4176366"/>
            <a:ext cx="857569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+mj-lt"/>
                <a:ea typeface="Times New Roman" panose="02020603050405020304" pitchFamily="18" charset="0"/>
              </a:rPr>
              <a:t>     </a:t>
            </a:r>
          </a:p>
          <a:p>
            <a:r>
              <a:rPr lang="ru-RU" b="1" dirty="0" smtClean="0">
                <a:latin typeface="+mj-lt"/>
                <a:ea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latin typeface="+mj-lt"/>
                <a:ea typeface="Times New Roman" panose="02020603050405020304" pitchFamily="18" charset="0"/>
              </a:rPr>
              <a:t>    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роводить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детьми дыхательную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гимнастику рекомендуется после сна.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Выполним одно из упражнений - постукивание на выдохе по носу с произнесением слоговой цепочки «Ба-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Это упражнение способствует не только выработки длительного речевого дыхания, но и силе голоса, если произносить эти цепочки  то громко, то тихо. Теперь погудим как пароход, который плывёт далеко (ы-ы-ы), а теперь он плывёт близко (Ы-Ы-Ы). Этим игровым упражнением мы также развиваем речевое дыхание и силу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голоса.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3792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подвижности органов артикуляции целесообразно проводить в игровой форме, в виде сказки, например, о весёлом язычке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Жил-был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Язычок. И у него был свой домик - рот. Проснулся Язычок, открыл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«Окошечко»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чтобы определить холодно или тепло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улице.  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улице было холодно, и он быстро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закрыл его (на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счёт 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 потеплело, 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открыл своё окошечко  и проветрил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домик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удерживаем до счёта 10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упражнение способствует развитию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подвижности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нижней челюсти.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Язычок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 простыл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решил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прополоскать  своё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горло лекарством 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Ггггг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…».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упражнение способствует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подвижности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мягкого нёба,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которое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направляет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воздушную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струю в ротовую или носовую полость.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Не выспался Язычок и стал зевать. Это упражнение способствует снятию напряжения в корне языка и мягком нёбе.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Определённые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целенаправленные упражнения   помогают подготовить артикуляционный  аппарат ребёнка к правильному произнесению нужных звуков.           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Начинать работу по любому комплексу необходимо со следующих двух упражнений: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«Заборчик»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«Дудочка»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present5.com/presentforday2/20170304/prezentaciya_yazychok_images/prezentaciya_yazychok_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1" t="28988" r="20908" b="20908"/>
          <a:stretch/>
        </p:blipFill>
        <p:spPr bwMode="auto">
          <a:xfrm>
            <a:off x="6012160" y="1916832"/>
            <a:ext cx="3024336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5048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f.ppt-online.org/files/slide/3/3WgCucL7GBOUoNPkq9phyanK6zVjmJZrs28exX/slide-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5" t="4585" r="4462" b="19761"/>
          <a:stretch/>
        </p:blipFill>
        <p:spPr bwMode="auto">
          <a:xfrm>
            <a:off x="1835696" y="188640"/>
            <a:ext cx="5112568" cy="3168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215516" y="3429000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Наш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Язычок решил обнести свой домик красивым, ровным забором.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Улыбнуться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 напряжения, так чтобы были видны  передние верхние и нижние зубы. (Чтобы показать ребёнку, как это сделать, надо про себя произнести звук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 Удерживать губы в таком положении под счёт от одного до пяти.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С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помощью этого упражнения  вырабатывается умение удерживать губы в улыбке, обнажая нижние и верхние передние зубы.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Нужно следить, чтобы при улыбке верхняя губа не подворачивалась, не натягивалась на верхние зубы.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068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933056"/>
            <a:ext cx="8784976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+mj-lt"/>
              </a:rPr>
              <a:t>     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+mj-lt"/>
              </a:rPr>
              <a:t>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строительства забора Язычок захотел поиграть на дудочке. Вытянуть сомкнутые губы вперёд трубочкой. Удерживать в таком положении под счёт от одного до пяти - десяти.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этого упражнения вырабатывается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губ вперёд.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следить, чтобы при вытягивании губ вперёд не открывался рот; зубы должны быть сомкнуты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+mj-lt"/>
              </a:rPr>
              <a:t>       </a:t>
            </a:r>
            <a:endParaRPr lang="ru-RU" dirty="0"/>
          </a:p>
          <a:p>
            <a:pPr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9" descr="https://ds02.infourok.ru/uploads/ex/0837/000893b6-f66a96dc/img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5" t="5986" r="6521" b="15122"/>
          <a:stretch/>
        </p:blipFill>
        <p:spPr bwMode="auto">
          <a:xfrm>
            <a:off x="1655676" y="332656"/>
            <a:ext cx="5832648" cy="3744416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miter lim="800000"/>
            <a:headEnd type="none" w="med" len="med"/>
            <a:tailEnd type="none" w="med" len="me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73197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произнесения свистящих звуков требуются сложные и точные движения языка, губ, нижней челюсти  и наличие воздушной струи.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Выработке необходимых движений языка и воздушной струи способствуют следующие упражнения: «Загнать мяч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ворота», «Лопаточка», «Чистим зубки», «Накажем непослушный язычок».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r>
              <a:rPr lang="ru-RU" dirty="0"/>
              <a:t>       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7" name="Рисунок 6" descr="https://cf2.ppt-online.org/files2/slide/9/97zLjHToAYIe5XbMSu20wJxQEU8yVdFpWslO3qZi4/slide-2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88840"/>
            <a:ext cx="4248472" cy="2880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http://lusana.ru/files/753/573/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088281"/>
            <a:ext cx="3732649" cy="28008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61487" y="6145102"/>
            <a:ext cx="63788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Проработаем 2 упражнения из данного  комплекса: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54918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2.infourok.ru/uploads/ex/05fa/0007a719-e29c936e/img5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9" t="2779" r="14198" b="11262"/>
          <a:stretch/>
        </p:blipFill>
        <p:spPr bwMode="auto">
          <a:xfrm>
            <a:off x="395537" y="476672"/>
            <a:ext cx="8496944" cy="59766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3983929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400165"/>
            <a:ext cx="3953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«</a:t>
            </a:r>
            <a:r>
              <a:rPr lang="ru-RU" b="1" i="1" dirty="0" smtClean="0">
                <a:solidFill>
                  <a:srgbClr val="FF0000"/>
                </a:solidFill>
              </a:rPr>
              <a:t>Накажем </a:t>
            </a:r>
            <a:r>
              <a:rPr lang="ru-RU" b="1" i="1" dirty="0">
                <a:solidFill>
                  <a:srgbClr val="FF0000"/>
                </a:solidFill>
              </a:rPr>
              <a:t>непослушный язычок»</a:t>
            </a:r>
          </a:p>
        </p:txBody>
      </p:sp>
      <p:pic>
        <p:nvPicPr>
          <p:cNvPr id="3" name="Рисунок 2" descr="https://ds02.infourok.ru/uploads/ex/108e/0001f8d5-54e7753a/img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" t="18021" b="9655"/>
          <a:stretch/>
        </p:blipFill>
        <p:spPr bwMode="auto">
          <a:xfrm>
            <a:off x="755576" y="769497"/>
            <a:ext cx="7272808" cy="431568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9756" y="5661248"/>
            <a:ext cx="8964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 от упражнений достигается при  точном и плавном выполнении всех движений. Выполнять все упражнения следует по порядку, объяснения каждого из них должны быть поэтапны.</a:t>
            </a:r>
          </a:p>
        </p:txBody>
      </p:sp>
    </p:spTree>
    <p:extLst>
      <p:ext uri="{BB962C8B-B14F-4D97-AF65-F5344CB8AC3E}">
        <p14:creationId xmlns:p14="http://schemas.microsoft.com/office/powerpoint/2010/main" val="262286745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161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125"/>
              </a:spcBef>
            </a:pPr>
            <a:r>
              <a:rPr lang="ru-RU" dirty="0" smtClean="0">
                <a:ea typeface="Times New Roman" panose="02020603050405020304" pitchFamily="18" charset="0"/>
              </a:rPr>
              <a:t>     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Хочется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отметить, что до 4-х лет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звуки речи можно вызвать у ребёнка по подражанию, а после 4-х  лет -  все, кроме звуков [Р, Р’]. Это  возможно при  подвижном  артикуляционном аппарате и, что ни мало важно, развитом фонематическом слухе, слуховом внимании.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ts val="1125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Для этого тоже используются  различные игры по темам:</a:t>
            </a:r>
          </a:p>
        </p:txBody>
      </p:sp>
      <p:pic>
        <p:nvPicPr>
          <p:cNvPr id="3" name="Рисунок 2" descr="https://ds05.infourok.ru/uploads/ex/01d2/00069181-d7086d05/img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" t="4045" r="2669" b="5256"/>
          <a:stretch/>
        </p:blipFill>
        <p:spPr bwMode="auto">
          <a:xfrm>
            <a:off x="527702" y="1807032"/>
            <a:ext cx="3550240" cy="2479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a2b2.ru/storage/images/person/146120/news/21598/44468_XC0ePDvGpDs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020681"/>
            <a:ext cx="3443963" cy="238410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730658" y="1730415"/>
            <a:ext cx="39604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«Различаем близкие по звучанию слова» </a:t>
            </a:r>
          </a:p>
        </p:txBody>
      </p:sp>
      <p:pic>
        <p:nvPicPr>
          <p:cNvPr id="9" name="Рисунок 8" descr="https://ds03.infourok.ru/uploads/ex/0e7b/0000f8da-c8a8262f/img10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8" t="18686" r="2666" b="10799"/>
          <a:stretch/>
        </p:blipFill>
        <p:spPr bwMode="auto">
          <a:xfrm>
            <a:off x="585600" y="4725143"/>
            <a:ext cx="3443963" cy="20438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641930" y="4289924"/>
            <a:ext cx="3470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smtClean="0">
                <a:solidFill>
                  <a:srgbClr val="FF0000"/>
                </a:solidFill>
              </a:rPr>
              <a:t>Игры и упражнения на развитие фонематического слуха</a:t>
            </a:r>
            <a:endParaRPr lang="ru-RU" sz="1400" b="1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https://ds04.infourok.ru/uploads/ex/0ce6/001590b5-da902c9d/hello_html_m7ba6c779.gif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" t="2677" r="1722" b="3821"/>
          <a:stretch/>
        </p:blipFill>
        <p:spPr bwMode="auto">
          <a:xfrm>
            <a:off x="5069845" y="4584340"/>
            <a:ext cx="3378166" cy="21846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0188276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ds02.infourok.ru/uploads/ex/0f4e/0008c1dd-217cb16d/img1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42" y="3645024"/>
            <a:ext cx="3960440" cy="3089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ds05.infourok.ru/uploads/ex/07c3/0011ce8a-5ac2d428/hello_html_m63ff7d8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42" y="415116"/>
            <a:ext cx="3960440" cy="2721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kolyaski-land.ru/wp-content/uploads/c/e/2/ce2d74db09dee0834464564b720f0e7f.jpe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1" t="2851" r="4265" b="3346"/>
          <a:stretch/>
        </p:blipFill>
        <p:spPr bwMode="auto">
          <a:xfrm>
            <a:off x="4693831" y="415116"/>
            <a:ext cx="4161610" cy="27477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652120" y="107339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</a:rPr>
              <a:t>«Различаем слоги» </a:t>
            </a:r>
          </a:p>
        </p:txBody>
      </p:sp>
      <p:pic>
        <p:nvPicPr>
          <p:cNvPr id="9" name="Рисунок 8" descr="https://ds02.infourok.ru/uploads/ex/0706/000300bd-d208a743/img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001" y="3787422"/>
            <a:ext cx="3960440" cy="29467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5499650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ds02.infourok.ru/uploads/ex/0f2d/000775b4-e3402df2/img2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97013"/>
            <a:ext cx="3744416" cy="2442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fsd.multiurok.ru/html/2019/08/24/s_5d609199a33c0/1195088_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62" y="3889511"/>
            <a:ext cx="4032448" cy="262745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1259632" y="3501008"/>
            <a:ext cx="17780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«Слоговые бусы» </a:t>
            </a:r>
          </a:p>
        </p:txBody>
      </p:sp>
      <p:pic>
        <p:nvPicPr>
          <p:cNvPr id="13" name="Рисунок 12" descr="https://myslide.ru/documents_2/599ce31b6d36b39b33f50ece4cacb948/img1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t="14289" r="10609" b="12129"/>
          <a:stretch/>
        </p:blipFill>
        <p:spPr bwMode="auto">
          <a:xfrm>
            <a:off x="404478" y="597014"/>
            <a:ext cx="3744416" cy="24427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572000" y="2981570"/>
            <a:ext cx="44644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«Услышь песенку</a:t>
            </a:r>
            <a:r>
              <a:rPr lang="ru-RU" sz="1400" b="1" dirty="0" smtClean="0">
                <a:solidFill>
                  <a:srgbClr val="FF0000"/>
                </a:solidFill>
              </a:rPr>
              <a:t>»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 </a:t>
            </a:r>
            <a:r>
              <a:rPr lang="ru-RU" sz="1400" dirty="0"/>
              <a:t>(Как вариант: «Услышь песенку змеи</a:t>
            </a:r>
            <a:r>
              <a:rPr lang="ru-RU" sz="1400" dirty="0" smtClean="0"/>
              <a:t>») </a:t>
            </a:r>
            <a:r>
              <a:rPr lang="ru-RU" sz="1400" dirty="0"/>
              <a:t>Воспитатель: «Послушайте, как «поёт» змея. </a:t>
            </a:r>
            <a:endParaRPr lang="ru-RU" sz="1400" dirty="0" smtClean="0"/>
          </a:p>
          <a:p>
            <a:r>
              <a:rPr lang="ru-RU" sz="1400" dirty="0" smtClean="0"/>
              <a:t>Ш-</a:t>
            </a:r>
            <a:r>
              <a:rPr lang="ru-RU" sz="1400" dirty="0" err="1" smtClean="0"/>
              <a:t>шшш</a:t>
            </a:r>
            <a:r>
              <a:rPr lang="ru-RU" sz="1400" dirty="0"/>
              <a:t>.  Поднимите флажок, если услышите в слове её песенку…. Шапка, кошка, конфета, ложка, чайник, куст, нож…. Похлопайте себе те, кто ни разу не ошибся».) и др.-   различение звуков.</a:t>
            </a:r>
          </a:p>
        </p:txBody>
      </p:sp>
      <p:pic>
        <p:nvPicPr>
          <p:cNvPr id="17" name="Рисунок 16" descr="https://ds04.infourok.ru/uploads/ex/06f8/0002646f-200826f1/img2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" r="4098" b="5288"/>
          <a:stretch/>
        </p:blipFill>
        <p:spPr bwMode="auto">
          <a:xfrm>
            <a:off x="5652120" y="4509120"/>
            <a:ext cx="2912110" cy="22282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1236978" y="231443"/>
            <a:ext cx="20794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«Доскажи словечко» 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95391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un9-77.userapi.com/impg/XqO1yasXWcaAD8fiNQfVRVH7QulLmqAMXQgPHw/ImfJ4p5_3jA.jpg?size=672x607&amp;quality=96&amp;sign=1bf136d9066e63e28c2a0e70bcdbce9d&amp;type=album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" t="9015" r="2985" b="10906"/>
          <a:stretch/>
        </p:blipFill>
        <p:spPr bwMode="auto">
          <a:xfrm>
            <a:off x="971600" y="1473344"/>
            <a:ext cx="2700300" cy="15956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15516" y="270750"/>
            <a:ext cx="8604956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азличение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слов, близких по звуковому </a:t>
            </a: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составу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- неправильно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3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3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Подберите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несколько изображений, в названиях которых есть изучаемый звук. Затем предложите ребёнку послушать и найти ошибки: «Я буду говорить правильные и неправильные слова, а ты внимательно слушай! Если скажу правильно – хлопни в ладоши. Если сделаю ошибку – 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топни ножкой</a:t>
            </a:r>
            <a:r>
              <a:rPr lang="ru-RU" sz="13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5516" y="3068960"/>
            <a:ext cx="8712968" cy="3847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«Исправь ошибки»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различение слов, близких по звуковому составу.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Попросите ребенка помочь навести порядок – исправить ошибки.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нам в окно залетел Лук (правильно – жук).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дедушки на груди педаль (медаль)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Мальчик в конце письма поставил бочку (точку)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асфальт упала лень (тень)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 трубы идет дом (дым)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океане живет кит (кот)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Спит на заборе кит (кот)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Дедушка с пасеки принес  лед (мед)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 чайником шар (пар)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Любит кушать шубу соль (моль)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Моряки зашли в торт (порт)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слона вместо носа робот (хобот)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Наступил новый пень (день)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лесу течет печка (речка)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Жучка доедает будку (булку)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Орехи в дупло несет булка (белка)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Папа в трамвае взял жилет (билет)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https://sun9-36.userapi.com/impg/8cOJ9EjpeiLvuv5iYn7XEKh6p8oLPdqQNLxf5Q/AP8v8ZEkoh0.jpg?size=671x610&amp;quality=96&amp;sign=62361ffa44e4c0a66a3d8016c4b66c40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" t="7938" r="1849" b="8620"/>
          <a:stretch/>
        </p:blipFill>
        <p:spPr bwMode="auto">
          <a:xfrm>
            <a:off x="5580112" y="1517245"/>
            <a:ext cx="2444879" cy="15956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ds04.infourok.ru/uploads/ex/118f/001581d6-e53860de/img22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11" t="18991" r="7473" b="11910"/>
          <a:stretch/>
        </p:blipFill>
        <p:spPr bwMode="auto">
          <a:xfrm>
            <a:off x="5076056" y="3933056"/>
            <a:ext cx="3744416" cy="27425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5986518" y="3539378"/>
            <a:ext cx="2073003" cy="306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«Четвёртый лишний»</a:t>
            </a:r>
          </a:p>
        </p:txBody>
      </p:sp>
    </p:spTree>
    <p:extLst>
      <p:ext uri="{BB962C8B-B14F-4D97-AF65-F5344CB8AC3E}">
        <p14:creationId xmlns:p14="http://schemas.microsoft.com/office/powerpoint/2010/main" val="3957689197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756" y="260648"/>
            <a:ext cx="8964488" cy="2184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различение </a:t>
            </a:r>
            <a:r>
              <a:rPr lang="ru-RU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звуков, слов и фраз по высоте  голоса.</a:t>
            </a:r>
            <a:endParaRPr lang="ru-RU" sz="1600" b="1" i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«Три медведя»</a:t>
            </a: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Меняя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высоту голоса, попросить ребёнка отгадать, кто говорит: Михайло Иванович (низкий голос, Настасья Петровна (голос средней высоты) или Мишутка (высокий голос).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Произнести одну из фраз за медведя, медведицу и медвежонка голосом, меняющимся по высоте.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Близко – далеко».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Взрослый издает различные звуки. Ребенок учится различать, где гудит пароход (у-у-у) - далеко (тихо) или близко (громко). Какая дудочка играет: большая (у-у-у низким голосом) или маленькая (у-у-у высоким голосом) .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756" y="2723951"/>
            <a:ext cx="448224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"Угадай, как надо делать"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 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 определять на слух темп речи. 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проведения: 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несколько раз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произносит 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разном темпе фразу: «Мелет мельница зерно». Дети, подражая работе мельницы, должны круговые движения руками в том же темпе, в котором говорит взрослый.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 можно обыграть другие фразы: («Наши ноги ходили по дороге») или даже стихи: 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Капля раз, капля два,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Капля медленно сперва –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Кап, кап, кап, кап. ( медленные хлопки)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Стали капли поспевать.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Капля каплю догонять –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Кап, кап, кап, кап (хлопки чаще).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Зонтик поскорей раскроем,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дождя себя укроем (руки над головой).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ds04.infourok.ru/uploads/ex/08f3/0016ec52-be2fae84/img6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3" t="4742" r="9713" b="54963"/>
          <a:stretch/>
        </p:blipFill>
        <p:spPr bwMode="auto">
          <a:xfrm>
            <a:off x="5076056" y="3933056"/>
            <a:ext cx="3600400" cy="26430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48064" y="3409836"/>
            <a:ext cx="38351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Игра на различение </a:t>
            </a:r>
            <a:r>
              <a:rPr lang="ru-RU" sz="1400" b="1" dirty="0">
                <a:solidFill>
                  <a:srgbClr val="FF0000"/>
                </a:solidFill>
              </a:rPr>
              <a:t>звуков, слов и фраз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 по тембру голоса</a:t>
            </a:r>
          </a:p>
        </p:txBody>
      </p:sp>
    </p:spTree>
    <p:extLst>
      <p:ext uri="{BB962C8B-B14F-4D97-AF65-F5344CB8AC3E}">
        <p14:creationId xmlns:p14="http://schemas.microsoft.com/office/powerpoint/2010/main" val="889868711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05322"/>
          </a:xfrm>
          <a:effectLst/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к формированию сильной воздушной струи:</a:t>
            </a:r>
            <a:endParaRPr lang="ru-RU" sz="2400" dirty="0">
              <a:solidFill>
                <a:schemeClr val="accent6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323528" y="1412776"/>
            <a:ext cx="8640960" cy="5114040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Воздух в помещении должен быть свежим;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не должен напрягаться, запрокидывать голову;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Воздух нужно набирать носом, не поднимая плеч, головы;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Следить, чтобы ребенок  не дул в щеки;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выполнять не более 3 – 4 раз, чтобы не закружилась голова;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Добиваться, чтобы по длительности выдох был как можно длиннее вдоха;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элемент соревнования</a:t>
            </a:r>
            <a:r>
              <a:rPr lang="ru-RU" sz="2400" dirty="0" smtClean="0">
                <a:solidFill>
                  <a:schemeClr val="tx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>
                  <a:lumMod val="6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r="4831" b="7664"/>
          <a:stretch>
            <a:fillRect/>
          </a:stretch>
        </p:blipFill>
        <p:spPr bwMode="auto">
          <a:xfrm>
            <a:off x="7037536" y="764704"/>
            <a:ext cx="1659608" cy="1609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9495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дыхание:</a:t>
            </a:r>
            <a:endParaRPr lang="ru-RU" sz="2400" dirty="0">
              <a:solidFill>
                <a:schemeClr val="accent6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124744"/>
            <a:ext cx="8229600" cy="5330064"/>
          </a:xfrm>
        </p:spPr>
        <p:txBody>
          <a:bodyPr>
            <a:noAutofit/>
          </a:bodyPr>
          <a:lstStyle/>
          <a:p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Подуть на бабочку –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улыбнуться, приоткрыть рот, положить широкий язык на нижнюю губу, подуть с силой, чтобы бабочка «отлетела» от ребенка.</a:t>
            </a:r>
          </a:p>
          <a:p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Загнать мяч в ворота –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из языка трубочку, подуть в нее так, чтобы мяч (ватка) залетел в ворота.</a:t>
            </a:r>
          </a:p>
          <a:p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Посвистеть –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из языка «горку». Пустить по середине языка воздушную холодную струю – с-с-с… Зубы надо соединить, оставив между ними узенькую щель.</a:t>
            </a:r>
          </a:p>
          <a:p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Задуть свечу – не раздувая щек (вдох через нос), выдохнуть через рот «на свечу», произнося шепотом ф-ф-ф.</a:t>
            </a:r>
          </a:p>
          <a:p>
            <a:endParaRPr lang="ru-RU" sz="1800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008" indent="0" algn="ctr">
              <a:buNone/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артикуляционных упражнений  - трудная работа для ребенка, сделайте ее интересной! </a:t>
            </a:r>
          </a:p>
          <a:p>
            <a:pPr marL="64008" indent="0" algn="ctr">
              <a:buNone/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Похвала и поощрение придадут ему уверенность в своих силах.</a:t>
            </a:r>
          </a:p>
          <a:p>
            <a:pPr marL="64008" indent="0" algn="ctr">
              <a:buNone/>
            </a:pPr>
            <a:r>
              <a:rPr lang="ru-RU" sz="18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Успехов вам!</a:t>
            </a:r>
          </a:p>
          <a:p>
            <a:endParaRPr lang="ru-RU" sz="18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740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800708"/>
            <a:ext cx="8640960" cy="3060340"/>
          </a:xfrm>
        </p:spPr>
        <p:txBody>
          <a:bodyPr/>
          <a:lstStyle/>
          <a:p>
            <a:pPr marL="0" indent="0" algn="l">
              <a:buNone/>
            </a:pPr>
            <a:r>
              <a:rPr lang="ru-RU" sz="1100" dirty="0">
                <a:effectLst/>
              </a:rPr>
              <a:t/>
            </a:r>
            <a:br>
              <a:rPr lang="ru-RU" sz="1100" dirty="0">
                <a:effectLst/>
              </a:rPr>
            </a:br>
            <a:r>
              <a:rPr lang="ru-RU" sz="20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Бурлакина</a:t>
            </a:r>
            <a:r>
              <a:rPr lang="ru-RU" sz="2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О.В. Комплексы упражнений для формирования правильного речевого дыхания / О.В. </a:t>
            </a:r>
            <a:r>
              <a:rPr lang="ru-RU" sz="20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Бурлакина</a:t>
            </a:r>
            <a:r>
              <a:rPr lang="ru-RU" sz="2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- СПб.: ДЕТСТВО-ПРЕСС, 2012. - 80 с.</a:t>
            </a:r>
            <a:br>
              <a:rPr lang="ru-RU" sz="2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Волкова Г.А. Методика психолого-логопедического обследования детей с нарушениями речи. Вопросы дифференциальной диагностики: учебно-метод. пособие / Г.А. Волкова. - СПб.: ДЕТСТВО-ПРЕСС, 2003. - 144 с.</a:t>
            </a:r>
            <a:br>
              <a:rPr lang="ru-RU" sz="2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Кондратенко И.Ю. Произносим звуки правильно. Логопедические упражнения / И.Ю. Кондратенко. - М.: Айрис-пресс, 2009. - 64 с.</a:t>
            </a:r>
            <a:br>
              <a:rPr lang="ru-RU" sz="2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1800" y="26238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0970628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4294967295"/>
          </p:nvPr>
        </p:nvSpPr>
        <p:spPr>
          <a:xfrm>
            <a:off x="446856" y="333375"/>
            <a:ext cx="8229600" cy="5903913"/>
          </a:xfrm>
        </p:spPr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dirty="0" smtClean="0"/>
              <a:t>	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arhivurokov.ru/multiurok/3/6/8/368e0758036b7c70e2b8ca2c0758b6749bb27327/img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625"/>
            <a:ext cx="9001000" cy="675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73898">
            <a:off x="6403407" y="608571"/>
            <a:ext cx="2113049" cy="671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s://abvgdee.ru/images/kartinki/alfavit1/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931" y="1050031"/>
            <a:ext cx="1484313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3351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1169</TotalTime>
  <Words>1358</Words>
  <Application>Microsoft Office PowerPoint</Application>
  <PresentationFormat>Экран (4:3)</PresentationFormat>
  <Paragraphs>123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Calibri</vt:lpstr>
      <vt:lpstr>Georgia</vt:lpstr>
      <vt:lpstr>Times New Roman</vt:lpstr>
      <vt:lpstr>Trebuchet MS</vt:lpstr>
      <vt:lpstr>Воздушный поток</vt:lpstr>
      <vt:lpstr>МАДОУ г. Хабаровск «Детский сад компенсирующего вида №156»                  «Ознакомление старших дошкольников с нарушением зрения со звуковой культурой речи»   Мастер-класс по развитию звуковой  культуры речи  </vt:lpstr>
      <vt:lpstr>Презентация PowerPoint</vt:lpstr>
      <vt:lpstr>Презентация PowerPoint</vt:lpstr>
      <vt:lpstr>                             Как же образуются звуки речи?            Речевой аппарат состоит из двух основных отделов: центрального, который находится в головном мозге, и периферического, состоящего из дыхательного, голосового и артикуляционного аппарата. Дыхательный аппарат - бронхи, лёгкие, диафрагма. Голосовой аппарат - хрящи гортани, голосовые связки. Артикуляционный аппарат - губы, зубы, язык, нёбо твёрдое и мягкое, верхняя и нижняя челюсти, альвеолы,  глотка.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Рекомендации к формированию сильной воздушной струи:</vt:lpstr>
      <vt:lpstr>Упражнения на дыхание:</vt:lpstr>
      <vt:lpstr> Бурлакина О.В. Комплексы упражнений для формирования правильного речевого дыхания / О.В. Бурлакина. - СПб.: ДЕТСТВО-ПРЕСС, 2012. - 80 с. Волкова Г.А. Методика психолого-логопедического обследования детей с нарушениями речи. Вопросы дифференциальной диагностики: учебно-метод. пособие / Г.А. Волкова. - СПб.: ДЕТСТВО-ПРЕСС, 2003. - 144 с. Кондратенко И.Ю. Произносим звуки правильно. Логопедические упражнения / И.Ю. Кондратенко. - М.: Айрис-пресс, 2009. - 64 с.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Артикуляционная гимнастика</dc:title>
  <dc:creator>user</dc:creator>
  <cp:lastModifiedBy>Comp_Olga</cp:lastModifiedBy>
  <cp:revision>104</cp:revision>
  <dcterms:created xsi:type="dcterms:W3CDTF">2013-10-27T09:46:47Z</dcterms:created>
  <dcterms:modified xsi:type="dcterms:W3CDTF">2024-03-16T08:01:41Z</dcterms:modified>
</cp:coreProperties>
</file>