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74" r:id="rId5"/>
    <p:sldId id="260" r:id="rId6"/>
    <p:sldId id="261" r:id="rId7"/>
    <p:sldId id="266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6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A72A"/>
    <a:srgbClr val="C327AD"/>
    <a:srgbClr val="FF00FF"/>
    <a:srgbClr val="3AB31D"/>
    <a:srgbClr val="5543C1"/>
    <a:srgbClr val="32D6DE"/>
    <a:srgbClr val="BAF1F4"/>
    <a:srgbClr val="FFFF00"/>
    <a:srgbClr val="FDEABB"/>
    <a:srgbClr val="FAD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>
      <p:cViewPr>
        <p:scale>
          <a:sx n="81" d="100"/>
          <a:sy n="81" d="100"/>
        </p:scale>
        <p:origin x="-858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9218B2-796D-4C78-8B96-A03C8672D8CA}" type="datetimeFigureOut">
              <a:rPr lang="ru-RU" smtClean="0"/>
              <a:pPr/>
              <a:t>02.06.2022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457DDC-C375-4652-AD6B-4F242807C6A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723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57DDC-C375-4652-AD6B-4F242807C6AE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9408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457DDC-C375-4652-AD6B-4F242807C6AE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2420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AFF0D-5332-4485-A517-6101EECFB5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09B7B4-B9F0-422B-B21E-20FEA74050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9DE73C-03AA-4C44-95A8-DA65814AC2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9E967D-997A-43D6-841E-E10CB4AB3F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2D233-0DD1-4160-B9A1-0CDE6FB9F2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855CF-3CAA-491F-A8B5-559D4793BD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170F04-0FCD-4296-941C-11610098A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A34907-6C9E-4458-B811-2772BA21FD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23C9E8-6FE8-4F77-A8E0-3C5D33C567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F50DF-F129-4B2E-A3C6-330E1BADE5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F8D834-3AB4-435B-B8BE-6D500D26F1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rgbClr val="FDEABB">
                <a:alpha val="20000"/>
              </a:srgbClr>
            </a:gs>
            <a:gs pos="0">
              <a:schemeClr val="bg1"/>
            </a:gs>
            <a:gs pos="26000">
              <a:schemeClr val="bg1"/>
            </a:gs>
            <a:gs pos="100000">
              <a:srgbClr val="FFFF00"/>
            </a:gs>
            <a:gs pos="26772">
              <a:schemeClr val="bg1"/>
            </a:gs>
            <a:gs pos="49000">
              <a:srgbClr val="BAF1F4"/>
            </a:gs>
            <a:gs pos="85000">
              <a:srgbClr val="FFFF00"/>
            </a:gs>
            <a:gs pos="100000">
              <a:srgbClr val="FFFF00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8EC01C4-F5C7-4EE2-BDF2-C35420EAE0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slide" Target="slide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11.png"/><Relationship Id="rId3" Type="http://schemas.openxmlformats.org/officeDocument/2006/relationships/audio" Target="../media/audio1.wav"/><Relationship Id="rId7" Type="http://schemas.openxmlformats.org/officeDocument/2006/relationships/image" Target="../media/image6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11" Type="http://schemas.openxmlformats.org/officeDocument/2006/relationships/image" Target="../media/image9.png"/><Relationship Id="rId5" Type="http://schemas.openxmlformats.org/officeDocument/2006/relationships/audio" Target="../media/audio3.wav"/><Relationship Id="rId10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17.png"/><Relationship Id="rId5" Type="http://schemas.openxmlformats.org/officeDocument/2006/relationships/audio" Target="../media/audio4.wav"/><Relationship Id="rId10" Type="http://schemas.openxmlformats.org/officeDocument/2006/relationships/image" Target="../media/image16.png"/><Relationship Id="rId4" Type="http://schemas.openxmlformats.org/officeDocument/2006/relationships/audio" Target="../media/audio3.wav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2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17.png"/><Relationship Id="rId5" Type="http://schemas.openxmlformats.org/officeDocument/2006/relationships/audio" Target="../media/audio4.wav"/><Relationship Id="rId10" Type="http://schemas.openxmlformats.org/officeDocument/2006/relationships/image" Target="../media/image6.png"/><Relationship Id="rId4" Type="http://schemas.openxmlformats.org/officeDocument/2006/relationships/audio" Target="../media/audio3.wav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0.xml"/><Relationship Id="rId11" Type="http://schemas.openxmlformats.org/officeDocument/2006/relationships/image" Target="../media/image17.png"/><Relationship Id="rId5" Type="http://schemas.openxmlformats.org/officeDocument/2006/relationships/audio" Target="../media/audio4.wav"/><Relationship Id="rId10" Type="http://schemas.openxmlformats.org/officeDocument/2006/relationships/image" Target="../media/image6.png"/><Relationship Id="rId4" Type="http://schemas.openxmlformats.org/officeDocument/2006/relationships/audio" Target="../media/audio3.wav"/><Relationship Id="rId9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image" Target="../media/image17.png"/><Relationship Id="rId5" Type="http://schemas.openxmlformats.org/officeDocument/2006/relationships/audio" Target="../media/audio4.wav"/><Relationship Id="rId10" Type="http://schemas.openxmlformats.org/officeDocument/2006/relationships/image" Target="../media/image6.png"/><Relationship Id="rId4" Type="http://schemas.openxmlformats.org/officeDocument/2006/relationships/audio" Target="../media/audio3.wav"/><Relationship Id="rId9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11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openxmlformats.org/officeDocument/2006/relationships/image" Target="../media/image6.png"/><Relationship Id="rId4" Type="http://schemas.openxmlformats.org/officeDocument/2006/relationships/audio" Target="../media/audio4.wav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11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openxmlformats.org/officeDocument/2006/relationships/image" Target="../media/image6.png"/><Relationship Id="rId4" Type="http://schemas.openxmlformats.org/officeDocument/2006/relationships/audio" Target="../media/audio4.wav"/><Relationship Id="rId9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audio" Target="../media/audio2.wav"/><Relationship Id="rId7" Type="http://schemas.openxmlformats.org/officeDocument/2006/relationships/slide" Target="slide14.xml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image" Target="../media/image6.png"/><Relationship Id="rId5" Type="http://schemas.openxmlformats.org/officeDocument/2006/relationships/audio" Target="../media/audio4.wav"/><Relationship Id="rId10" Type="http://schemas.openxmlformats.org/officeDocument/2006/relationships/image" Target="../media/image15.png"/><Relationship Id="rId4" Type="http://schemas.openxmlformats.org/officeDocument/2006/relationships/audio" Target="../media/audio1.wav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11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openxmlformats.org/officeDocument/2006/relationships/image" Target="../media/image6.png"/><Relationship Id="rId4" Type="http://schemas.openxmlformats.org/officeDocument/2006/relationships/audio" Target="../media/audio4.wav"/><Relationship Id="rId9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 rot="21040789">
            <a:off x="-478029" y="2410397"/>
            <a:ext cx="8890916" cy="15696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 b="1" i="1" dirty="0">
                <a:ln w="11430"/>
                <a:solidFill>
                  <a:srgbClr val="008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   </a:t>
            </a:r>
            <a:r>
              <a:rPr lang="ru-RU" sz="48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</a:rPr>
              <a:t>Конкурс презентаций                </a:t>
            </a:r>
            <a:r>
              <a:rPr lang="ru-RU" sz="4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4413BF"/>
                </a:solidFill>
                <a:latin typeface="Monotype Corsiva" pitchFamily="66" charset="0"/>
              </a:rPr>
              <a:t>«Интерактивная мозаика» </a:t>
            </a:r>
            <a:endParaRPr lang="ru-RU" sz="4800" dirty="0">
              <a:solidFill>
                <a:srgbClr val="4413BF"/>
              </a:solidFill>
            </a:endParaRPr>
          </a:p>
        </p:txBody>
      </p:sp>
      <p:pic>
        <p:nvPicPr>
          <p:cNvPr id="2" name="Pesnya_dlya_video_-_Pesnya_dlya_video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149612" y="5634366"/>
            <a:ext cx="609600" cy="609600"/>
          </a:xfrm>
          <a:prstGeom prst="rect">
            <a:avLst/>
          </a:prstGeom>
        </p:spPr>
      </p:pic>
      <p:sp>
        <p:nvSpPr>
          <p:cNvPr id="9" name="Стрелка вправо с вырезом 8">
            <a:hlinkClick r:id="rId6" action="ppaction://hlinksldjump"/>
          </p:cNvPr>
          <p:cNvSpPr/>
          <p:nvPr/>
        </p:nvSpPr>
        <p:spPr>
          <a:xfrm>
            <a:off x="7380312" y="6093296"/>
            <a:ext cx="1584176" cy="648072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5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946" y="0"/>
            <a:ext cx="9305229" cy="686177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0590" y="836712"/>
            <a:ext cx="717215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solidFill>
                  <a:srgbClr val="11A72A"/>
                </a:solidFill>
                <a:latin typeface="Comic Sans MS" panose="030F0702030302020204" pitchFamily="66" charset="0"/>
              </a:rPr>
              <a:t>Г</a:t>
            </a:r>
            <a:r>
              <a:rPr lang="ru-RU" sz="54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е</a:t>
            </a:r>
            <a:r>
              <a:rPr lang="ru-RU" sz="5400" b="1" i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о</a:t>
            </a:r>
            <a:r>
              <a:rPr lang="ru-RU" sz="5400" b="1" i="1" dirty="0" smtClean="0">
                <a:solidFill>
                  <a:srgbClr val="FCA11C"/>
                </a:solidFill>
                <a:latin typeface="Comic Sans MS" panose="030F0702030302020204" pitchFamily="66" charset="0"/>
              </a:rPr>
              <a:t>м</a:t>
            </a:r>
            <a:r>
              <a:rPr lang="ru-RU" sz="5400" b="1" i="1" dirty="0" smtClean="0">
                <a:solidFill>
                  <a:srgbClr val="11A72A"/>
                </a:solidFill>
                <a:latin typeface="Comic Sans MS" panose="030F0702030302020204" pitchFamily="66" charset="0"/>
              </a:rPr>
              <a:t>е</a:t>
            </a:r>
            <a:r>
              <a:rPr lang="ru-RU" sz="54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т</a:t>
            </a:r>
            <a:r>
              <a:rPr lang="ru-RU" sz="5400" b="1" i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р</a:t>
            </a:r>
            <a:r>
              <a:rPr lang="ru-RU" sz="54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и</a:t>
            </a:r>
            <a:r>
              <a:rPr lang="ru-RU" sz="5400" b="1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ч</a:t>
            </a:r>
            <a:r>
              <a:rPr lang="ru-RU" sz="5400" b="1" i="1" dirty="0" smtClean="0">
                <a:solidFill>
                  <a:srgbClr val="11A72A"/>
                </a:solidFill>
                <a:latin typeface="Comic Sans MS" panose="030F0702030302020204" pitchFamily="66" charset="0"/>
              </a:rPr>
              <a:t>е</a:t>
            </a:r>
            <a:r>
              <a:rPr lang="ru-RU" sz="54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</a:t>
            </a:r>
            <a:r>
              <a:rPr lang="ru-RU" sz="5400" b="1" i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к</a:t>
            </a:r>
            <a:r>
              <a:rPr lang="ru-RU" sz="5400" b="1" i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и</a:t>
            </a:r>
            <a:r>
              <a:rPr lang="ru-RU" sz="5400" b="1" i="1" dirty="0" smtClean="0">
                <a:solidFill>
                  <a:srgbClr val="11A72A"/>
                </a:solidFill>
                <a:latin typeface="Comic Sans MS" panose="030F0702030302020204" pitchFamily="66" charset="0"/>
              </a:rPr>
              <a:t>й </a:t>
            </a:r>
            <a:r>
              <a:rPr lang="ru-RU" sz="5400" b="1" i="1" dirty="0" smtClean="0">
                <a:solidFill>
                  <a:srgbClr val="5543C1"/>
                </a:solidFill>
                <a:latin typeface="Comic Sans MS" panose="030F0702030302020204" pitchFamily="66" charset="0"/>
              </a:rPr>
              <a:t>т</a:t>
            </a:r>
            <a:r>
              <a:rPr lang="ru-RU" sz="54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и</a:t>
            </a:r>
            <a:r>
              <a:rPr lang="ru-RU" sz="5400" b="1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р</a:t>
            </a:r>
            <a:endParaRPr lang="ru-RU" sz="5400" b="1" i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3648" y="188640"/>
            <a:ext cx="1715177" cy="883316"/>
          </a:xfrm>
          <a:prstGeom prst="rect">
            <a:avLst/>
          </a:prstGeom>
        </p:spPr>
      </p:pic>
      <p:sp>
        <p:nvSpPr>
          <p:cNvPr id="6" name="Стрелка вправо с вырезом 5">
            <a:hlinkClick r:id="rId4" action="ppaction://hlinksldjump"/>
          </p:cNvPr>
          <p:cNvSpPr/>
          <p:nvPr/>
        </p:nvSpPr>
        <p:spPr>
          <a:xfrm>
            <a:off x="7164288" y="5877272"/>
            <a:ext cx="1800200" cy="72008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77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44444E-6 L 0.00799 -0.00926 L 0.00799 -0.00926 C 0.01024 -0.01319 0.01215 -0.01782 0.01493 -0.02153 C 0.01615 -0.02315 0.01788 -0.02338 0.01945 -0.02453 C 0.03056 -0.03287 0.0158 -0.02315 0.02639 -0.02916 C 0.02795 -0.03009 0.02934 -0.03148 0.0309 -0.03217 C 0.03281 -0.03287 0.03472 -0.0331 0.03663 -0.03356 C 0.08351 -0.03125 0.05382 -0.03565 0.07691 -0.02916 C 0.08004 -0.02824 0.08524 -0.02754 0.08837 -0.02592 C 0.09913 -0.0206 0.08681 -0.02569 0.09757 -0.01828 C 0.10747 -0.0118 0.10156 -0.01944 0.11024 -0.01065 C 0.11146 -0.00949 0.11233 -0.0074 0.11372 -0.00602 C 0.12431 0.00371 0.1184 -0.00324 0.12639 0.00301 C 0.12865 0.0051 0.13073 0.00764 0.13316 0.00926 C 0.13472 0.01019 0.13629 0.01111 0.13785 0.01227 C 0.13906 0.0132 0.13993 0.01482 0.14132 0.01528 C 0.14462 0.01644 0.14809 0.01644 0.15156 0.0169 L 0.23438 0.01528 C 0.2382 0.01528 0.24149 0.01343 0.24462 0.01065 C 0.24705 0.0088 0.24896 0.00579 0.25156 0.00463 L 0.25851 0.00162 C 0.26076 0.00047 0.26302 -0.00092 0.26545 -0.00139 C 0.27639 -0.00393 0.26997 -0.00278 0.2849 -0.00463 C 0.28611 -0.00509 0.28715 -0.00578 0.28837 -0.00602 C 0.30382 -0.00949 0.2941 -0.00555 0.30208 -0.00926 C 0.30833 -0.0081 0.31458 -0.00833 0.32049 -0.00602 C 0.32465 -0.00463 0.32795 -0.00023 0.33212 0.00162 C 0.33316 0.00209 0.33438 0.00255 0.33542 0.00301 C 0.33698 0.00394 0.33854 0.00533 0.3401 0.00625 C 0.34149 0.00695 0.34323 0.00718 0.34462 0.00764 C 0.35608 0.01227 0.34705 0.00972 0.35851 0.01227 C 0.35955 0.01273 0.36076 0.01389 0.36198 0.01389 C 0.3684 0.01389 0.375 0.0132 0.38142 0.01227 C 0.3842 0.01204 0.38698 0.01019 0.38958 0.00926 C 0.39965 0.00533 0.38924 0.00972 0.39757 0.00625 C 0.39861 0.0051 0.39983 0.00394 0.40104 0.00301 C 0.40365 0.00139 0.40764 0.00093 0.41024 -4.44444E-6 C 0.41458 -0.00139 0.4184 -0.00463 0.42274 -0.00602 C 0.4276 -0.00764 0.43438 -0.00879 0.43889 -0.00926 C 0.45035 -0.00995 0.46198 -0.01018 0.47344 -0.01065 C 0.48681 -0.01018 0.50017 -0.01018 0.51354 -0.00926 C 0.51736 -0.00879 0.52118 -0.00301 0.52396 -0.00139 C 0.54445 0.00949 0.51302 -0.00717 0.53663 0.00463 C 0.54045 0.00648 0.5441 0.00903 0.54809 0.01065 C 0.55747 0.01459 0.55712 0.01297 0.56528 0.01528 C 0.56649 0.01574 0.56754 0.01667 0.56875 0.0169 C 0.57257 0.0176 0.57639 0.01783 0.58021 0.01852 C 0.59132 0.01991 0.58872 0.01968 0.59861 0.02153 C 0.60903 0.02107 0.61945 0.02107 0.62969 0.01991 C 0.63281 0.01968 0.63576 0.01736 0.63889 0.0169 L 0.64809 0.01528 C 0.66441 0.0081 0.6474 0.01528 0.65955 0.01065 C 0.66076 0.01042 0.66181 0.00972 0.66302 0.00926 C 0.66458 0.00857 0.66615 0.00834 0.66754 0.00764 C 0.67101 0.00625 0.67448 0.00394 0.67795 0.00301 C 0.67986 0.00255 0.68177 0.00209 0.68368 0.00162 C 0.68524 0.00116 0.68681 0.00047 0.68837 -4.44444E-6 C 0.69601 -0.00208 0.69896 -0.00185 0.70781 -0.00301 C 0.71198 -0.00254 0.71632 -0.00278 0.72049 -0.00139 C 0.72535 -4.44444E-6 0.72431 0.00579 0.72622 0.01065 L 0.72847 0.0169 C 0.73142 0.03635 0.7276 0.01528 0.73195 0.02917 C 0.73299 0.03218 0.73299 0.03681 0.7342 0.03982 C 0.73524 0.04213 0.73663 0.04398 0.73767 0.04607 C 0.74028 0.05648 0.73698 0.04352 0.74115 0.05834 C 0.74167 0.05972 0.74167 0.06158 0.74236 0.06297 C 0.74323 0.06459 0.74462 0.06597 0.74583 0.06736 C 0.74688 0.07199 0.7467 0.07778 0.74913 0.08125 C 0.75538 0.08935 0.75035 0.08195 0.75504 0.0919 C 0.75642 0.09514 0.75955 0.10116 0.75955 0.10116 C 0.76024 0.10394 0.76163 0.10926 0.76181 0.11181 C 0.7625 0.1206 0.7625 0.12917 0.76302 0.13797 C 0.76337 0.14352 0.76372 0.14908 0.76406 0.15486 C 0.76372 0.16505 0.76354 0.17523 0.76302 0.18542 C 0.76285 0.18843 0.76198 0.19144 0.76181 0.19468 C 0.76129 0.20579 0.76111 0.21713 0.76076 0.22824 C 0.76042 0.23611 0.75903 0.25672 0.75833 0.26505 C 0.75729 0.27986 0.75833 0.27477 0.75608 0.28357 C 0.75573 0.29005 0.75573 0.29676 0.75504 0.30347 C 0.75451 0.30718 0.7533 0.31065 0.7526 0.31412 C 0.75191 0.31829 0.75104 0.32222 0.75035 0.32639 C 0.74826 0.33982 0.7507 0.33148 0.74688 0.34167 C 0.74618 0.34885 0.74531 0.35602 0.74462 0.3632 C 0.7441 0.36783 0.74427 0.37246 0.7434 0.37709 C 0.74236 0.38287 0.74028 0.3882 0.73889 0.39375 C 0.73455 0.41181 0.73872 0.40301 0.73195 0.42454 C 0.73073 0.42824 0.72865 0.43148 0.72743 0.43519 C 0.72552 0.44074 0.72379 0.45463 0.72274 0.45972 C 0.72153 0.46597 0.71858 0.47547 0.71701 0.48125 C 0.7151 0.48889 0.71302 0.49653 0.71129 0.50417 C 0.71007 0.50926 0.70903 0.51435 0.70781 0.51945 C 0.70642 0.52523 0.70486 0.53079 0.7033 0.53635 C 0.70104 0.54352 0.69826 0.55047 0.69635 0.55787 C 0.69514 0.56227 0.69479 0.5669 0.6941 0.57153 C 0.68142 0.64306 0.68993 0.58982 0.68594 0.61898 C 0.68559 0.62176 0.68507 0.62408 0.6849 0.62685 C 0.68455 0.63033 0.6849 0.6338 0.6849 0.6375 L 0.68368 0.63912 " pathEditMode="relative" ptsTypes="AAAAAAAAAAAAAAAAAAAAAAAAAAAAAAAAAAAAAAAAAAAAAAAAAAAAAAAAAAAAAAAAAAAAAAAAAAAAAAAAAAAAAAAAAAAAAAAAAAA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476672"/>
            <a:ext cx="864096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>
                <a:solidFill>
                  <a:schemeClr val="accent2"/>
                </a:solidFill>
              </a:rPr>
              <a:t>Идея игры: </a:t>
            </a:r>
            <a:r>
              <a:rPr lang="ru-RU" sz="2800" b="1" i="1" dirty="0" smtClean="0">
                <a:solidFill>
                  <a:srgbClr val="11A72A"/>
                </a:solidFill>
              </a:rPr>
              <a:t>стрелок </a:t>
            </a:r>
            <a:r>
              <a:rPr lang="ru-RU" sz="2800" b="1" i="1" dirty="0">
                <a:solidFill>
                  <a:srgbClr val="11A72A"/>
                </a:solidFill>
              </a:rPr>
              <a:t>в виртуальном тире может выстрелить в три мишени. Мишени — воздушные шарики разного цвета. Для стрельбы стрелку предложены четыре </a:t>
            </a:r>
            <a:r>
              <a:rPr lang="ru-RU" sz="2800" b="1" i="1" dirty="0" smtClean="0">
                <a:solidFill>
                  <a:srgbClr val="11A72A"/>
                </a:solidFill>
              </a:rPr>
              <a:t>стрелы. </a:t>
            </a:r>
            <a:r>
              <a:rPr lang="ru-RU" sz="2800" b="1" i="1" dirty="0">
                <a:solidFill>
                  <a:srgbClr val="11A72A"/>
                </a:solidFill>
              </a:rPr>
              <a:t>Выбор </a:t>
            </a:r>
            <a:r>
              <a:rPr lang="ru-RU" sz="2800" b="1" i="1" dirty="0" smtClean="0">
                <a:solidFill>
                  <a:srgbClr val="11A72A"/>
                </a:solidFill>
              </a:rPr>
              <a:t>одной </a:t>
            </a:r>
            <a:r>
              <a:rPr lang="ru-RU" sz="2800" b="1" i="1" dirty="0">
                <a:solidFill>
                  <a:srgbClr val="11A72A"/>
                </a:solidFill>
              </a:rPr>
              <a:t>из </a:t>
            </a:r>
            <a:r>
              <a:rPr lang="ru-RU" sz="2800" b="1" i="1" dirty="0" smtClean="0">
                <a:solidFill>
                  <a:srgbClr val="11A72A"/>
                </a:solidFill>
              </a:rPr>
              <a:t>стрел </a:t>
            </a:r>
            <a:r>
              <a:rPr lang="ru-RU" sz="2800" b="1" i="1" dirty="0">
                <a:solidFill>
                  <a:srgbClr val="11A72A"/>
                </a:solidFill>
              </a:rPr>
              <a:t>приведет к промаху (это игровой элемент).</a:t>
            </a:r>
            <a:endParaRPr lang="ru-RU" sz="2800" b="1" dirty="0">
              <a:solidFill>
                <a:srgbClr val="11A72A"/>
              </a:solidFill>
            </a:endParaRPr>
          </a:p>
          <a:p>
            <a:r>
              <a:rPr lang="ru-RU" sz="2800" b="1" i="1" dirty="0">
                <a:solidFill>
                  <a:srgbClr val="11A72A"/>
                </a:solidFill>
              </a:rPr>
              <a:t>Поразив мишень (шарик при этом исчезает) на экране появляется вопрос </a:t>
            </a:r>
            <a:r>
              <a:rPr lang="ru-RU" sz="2800" b="1" i="1" dirty="0" smtClean="0">
                <a:solidFill>
                  <a:srgbClr val="11A72A"/>
                </a:solidFill>
              </a:rPr>
              <a:t>(анализ геометрических высказываний из банка задач ОГЭ ) </a:t>
            </a:r>
            <a:r>
              <a:rPr lang="ru-RU" sz="2800" b="1" i="1" dirty="0">
                <a:solidFill>
                  <a:srgbClr val="11A72A"/>
                </a:solidFill>
              </a:rPr>
              <a:t>и </a:t>
            </a:r>
            <a:r>
              <a:rPr lang="ru-RU" sz="2800" b="1" i="1" dirty="0" smtClean="0">
                <a:solidFill>
                  <a:srgbClr val="11A72A"/>
                </a:solidFill>
              </a:rPr>
              <a:t>два варианта </a:t>
            </a:r>
            <a:r>
              <a:rPr lang="ru-RU" sz="2800" b="1" i="1" dirty="0">
                <a:solidFill>
                  <a:srgbClr val="11A72A"/>
                </a:solidFill>
              </a:rPr>
              <a:t>ответа. Игрок должен выбрать правильный ответ. </a:t>
            </a:r>
            <a:r>
              <a:rPr lang="ru-RU" sz="2800" b="1" i="1" dirty="0" smtClean="0">
                <a:solidFill>
                  <a:srgbClr val="11A72A"/>
                </a:solidFill>
              </a:rPr>
              <a:t>После </a:t>
            </a:r>
            <a:r>
              <a:rPr lang="ru-RU" sz="2800" b="1" i="1" dirty="0">
                <a:solidFill>
                  <a:srgbClr val="11A72A"/>
                </a:solidFill>
              </a:rPr>
              <a:t>того, как все мишени поражены игрок переходит к </a:t>
            </a:r>
            <a:r>
              <a:rPr lang="ru-RU" sz="2800" b="1" i="1" dirty="0" smtClean="0">
                <a:solidFill>
                  <a:srgbClr val="11A72A"/>
                </a:solidFill>
              </a:rPr>
              <a:t>следующему </a:t>
            </a:r>
            <a:r>
              <a:rPr lang="ru-RU" sz="2800" b="1" i="1" dirty="0">
                <a:solidFill>
                  <a:srgbClr val="11A72A"/>
                </a:solidFill>
              </a:rPr>
              <a:t>слайду с помощью </a:t>
            </a:r>
            <a:r>
              <a:rPr lang="ru-RU" sz="2800" b="1" i="1">
                <a:solidFill>
                  <a:srgbClr val="11A72A"/>
                </a:solidFill>
              </a:rPr>
              <a:t>кнопки </a:t>
            </a:r>
            <a:r>
              <a:rPr lang="ru-RU" sz="2800" b="1" i="1" smtClean="0">
                <a:solidFill>
                  <a:srgbClr val="11A72A"/>
                </a:solidFill>
              </a:rPr>
              <a:t>СТРЕЛКА. </a:t>
            </a:r>
            <a:endParaRPr lang="ru-RU" sz="2800" b="1" dirty="0">
              <a:solidFill>
                <a:srgbClr val="11A72A"/>
              </a:solidFill>
            </a:endParaRPr>
          </a:p>
        </p:txBody>
      </p:sp>
      <p:sp>
        <p:nvSpPr>
          <p:cNvPr id="3" name="Стрелка вправо с вырезом 2">
            <a:hlinkClick r:id="rId2" action="ppaction://hlinksldjump"/>
          </p:cNvPr>
          <p:cNvSpPr/>
          <p:nvPr/>
        </p:nvSpPr>
        <p:spPr>
          <a:xfrm>
            <a:off x="7020272" y="6059350"/>
            <a:ext cx="1944216" cy="682018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280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188640"/>
            <a:ext cx="4227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Инструкция</a:t>
            </a:r>
            <a:endParaRPr lang="ru-RU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564904"/>
            <a:ext cx="83343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Выбираем стрелу для выстрела.</a:t>
            </a:r>
          </a:p>
          <a:p>
            <a:endParaRPr lang="ru-RU" sz="2400" b="1" dirty="0" smtClean="0">
              <a:latin typeface="BatangChe" panose="02030609000101010101" pitchFamily="49" charset="-127"/>
              <a:ea typeface="BatangChe" panose="02030609000101010101" pitchFamily="49" charset="-127"/>
            </a:endParaRPr>
          </a:p>
          <a:p>
            <a:r>
              <a:rPr lang="ru-RU" sz="2400" b="1" dirty="0" smtClean="0">
                <a:solidFill>
                  <a:srgbClr val="5543C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Выбираем правильный ответ </a:t>
            </a:r>
          </a:p>
          <a:p>
            <a:r>
              <a:rPr lang="ru-RU" sz="2400" b="1" dirty="0" smtClean="0">
                <a:solidFill>
                  <a:srgbClr val="5543C1"/>
                </a:solidFill>
                <a:latin typeface="BatangChe" panose="02030609000101010101" pitchFamily="49" charset="-127"/>
                <a:ea typeface="BatangChe" panose="02030609000101010101" pitchFamily="49" charset="-127"/>
              </a:rPr>
              <a:t>в появившемся вопросе</a:t>
            </a:r>
            <a:r>
              <a:rPr lang="ru-RU" b="1" dirty="0" smtClean="0">
                <a:solidFill>
                  <a:srgbClr val="5543C1"/>
                </a:solidFill>
              </a:rPr>
              <a:t>.</a:t>
            </a:r>
            <a:endParaRPr lang="ru-RU" b="1" dirty="0">
              <a:solidFill>
                <a:srgbClr val="5543C1"/>
              </a:solidFill>
            </a:endParaRPr>
          </a:p>
        </p:txBody>
      </p:sp>
      <p:sp>
        <p:nvSpPr>
          <p:cNvPr id="5" name="Стрелка вправо с вырезом 4">
            <a:hlinkClick r:id="rId2" action="ppaction://hlinksldjump"/>
          </p:cNvPr>
          <p:cNvSpPr/>
          <p:nvPr/>
        </p:nvSpPr>
        <p:spPr>
          <a:xfrm>
            <a:off x="7092280" y="5949280"/>
            <a:ext cx="1872208" cy="72008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87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869160"/>
            <a:ext cx="4464130" cy="156966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9600" b="1" dirty="0" smtClean="0">
                <a:solidFill>
                  <a:srgbClr val="3AB31D"/>
                </a:solidFill>
                <a:latin typeface="+mj-lt"/>
                <a:ea typeface="Batang" panose="02030600000101010101" pitchFamily="18" charset="-127"/>
                <a:cs typeface="Aharoni" panose="02010803020104030203" pitchFamily="2" charset="-79"/>
                <a:hlinkClick r:id="rId2" action="ppaction://hlinksldjump"/>
              </a:rPr>
              <a:t>СТАРТ</a:t>
            </a:r>
            <a:endParaRPr lang="ru-RU" sz="9600" b="1" dirty="0">
              <a:solidFill>
                <a:srgbClr val="3AB31D"/>
              </a:solidFill>
              <a:latin typeface="+mj-lt"/>
              <a:ea typeface="Batang" panose="02030600000101010101" pitchFamily="18" charset="-127"/>
              <a:cs typeface="Aharoni" panose="02010803020104030203" pitchFamily="2" charset="-79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852650" cy="40207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0112" y="4172476"/>
            <a:ext cx="3563888" cy="267291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83968" y="1052736"/>
            <a:ext cx="4464130" cy="156966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9600" b="1" dirty="0" smtClean="0">
                <a:solidFill>
                  <a:srgbClr val="FF0000"/>
                </a:solidFill>
                <a:latin typeface="+mj-lt"/>
                <a:ea typeface="Batang" panose="02030600000101010101" pitchFamily="18" charset="-127"/>
                <a:cs typeface="Aharoni" panose="02010803020104030203" pitchFamily="2" charset="-79"/>
              </a:rPr>
              <a:t>ТИР</a:t>
            </a:r>
            <a:endParaRPr lang="ru-RU" sz="9600" b="1" dirty="0">
              <a:solidFill>
                <a:srgbClr val="FF0000"/>
              </a:solidFill>
              <a:latin typeface="+mj-lt"/>
              <a:ea typeface="Batang" panose="02030600000101010101" pitchFamily="18" charset="-127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1817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33" y="2991978"/>
            <a:ext cx="2133604" cy="182880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913585" y="234573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6121526" y="231570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+mn-lt"/>
              </a:rPr>
              <a:t>ДА</a:t>
            </a:r>
            <a:endParaRPr lang="ru-RU" dirty="0">
              <a:latin typeface="+mn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346557" y="208996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760715" y="208996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620870" y="226619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882849" y="226619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5747912" y="620688"/>
            <a:ext cx="2209259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Если три </a:t>
            </a:r>
            <a:r>
              <a:rPr lang="ru-RU" sz="1400" dirty="0" smtClean="0"/>
              <a:t>сто­ро­ны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одного </a:t>
            </a:r>
            <a:r>
              <a:rPr lang="ru-RU" sz="1400" dirty="0" smtClean="0"/>
              <a:t>тре­уголь­ни­ка</a:t>
            </a:r>
          </a:p>
          <a:p>
            <a:r>
              <a:rPr lang="ru-RU" sz="1400" dirty="0" smtClean="0"/>
              <a:t> пропорциональны трём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сто­ро­нам другого </a:t>
            </a:r>
            <a:endParaRPr lang="ru-RU" sz="1400" dirty="0" smtClean="0"/>
          </a:p>
          <a:p>
            <a:r>
              <a:rPr lang="ru-RU" sz="1400" dirty="0" smtClean="0"/>
              <a:t>треугольника</a:t>
            </a:r>
            <a:r>
              <a:rPr lang="ru-RU" sz="1400" dirty="0"/>
              <a:t>, то </a:t>
            </a:r>
            <a:endParaRPr lang="ru-RU" sz="1400" dirty="0" smtClean="0"/>
          </a:p>
          <a:p>
            <a:r>
              <a:rPr lang="ru-RU" sz="1400" dirty="0"/>
              <a:t>т</a:t>
            </a:r>
            <a:r>
              <a:rPr lang="ru-RU" sz="1400" dirty="0" smtClean="0"/>
              <a:t>акие треугольники</a:t>
            </a:r>
          </a:p>
          <a:p>
            <a:r>
              <a:rPr lang="ru-RU" sz="1400" dirty="0" smtClean="0"/>
              <a:t>подобны</a:t>
            </a:r>
            <a:endParaRPr lang="ru-RU" sz="1400" dirty="0"/>
          </a:p>
        </p:txBody>
      </p:sp>
      <p:sp>
        <p:nvSpPr>
          <p:cNvPr id="22" name="TextBox 21"/>
          <p:cNvSpPr txBox="1"/>
          <p:nvPr/>
        </p:nvSpPr>
        <p:spPr>
          <a:xfrm>
            <a:off x="3227713" y="586873"/>
            <a:ext cx="218008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Если угол острый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то смежный с </a:t>
            </a:r>
            <a:r>
              <a:rPr lang="ru-RU" dirty="0" smtClean="0"/>
              <a:t>ним</a:t>
            </a:r>
          </a:p>
          <a:p>
            <a:r>
              <a:rPr lang="ru-RU" dirty="0" smtClean="0"/>
              <a:t> </a:t>
            </a:r>
            <a:r>
              <a:rPr lang="ru-RU" dirty="0"/>
              <a:t>угол также </a:t>
            </a:r>
            <a:endParaRPr lang="ru-RU" dirty="0" smtClean="0"/>
          </a:p>
          <a:p>
            <a:r>
              <a:rPr lang="ru-RU" dirty="0" smtClean="0"/>
              <a:t>является </a:t>
            </a:r>
          </a:p>
          <a:p>
            <a:r>
              <a:rPr lang="ru-RU" dirty="0" smtClean="0"/>
              <a:t>острым</a:t>
            </a:r>
            <a:r>
              <a:rPr lang="ru-RU" dirty="0"/>
              <a:t>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6828" y="620688"/>
            <a:ext cx="223561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любом </a:t>
            </a:r>
          </a:p>
          <a:p>
            <a:r>
              <a:rPr lang="ru-RU" dirty="0" smtClean="0"/>
              <a:t>прямоугольнике</a:t>
            </a:r>
          </a:p>
          <a:p>
            <a:r>
              <a:rPr lang="ru-RU" dirty="0" smtClean="0"/>
              <a:t> диагонали взамно</a:t>
            </a:r>
          </a:p>
          <a:p>
            <a:r>
              <a:rPr lang="ru-RU" dirty="0" smtClean="0"/>
              <a:t> перпендикулярны.</a:t>
            </a:r>
            <a:endParaRPr lang="ru-RU" dirty="0"/>
          </a:p>
        </p:txBody>
      </p:sp>
      <p:sp>
        <p:nvSpPr>
          <p:cNvPr id="2" name="Стрелка вправо с вырезом 1">
            <a:hlinkClick r:id="rId8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28" y="5296198"/>
            <a:ext cx="928887" cy="9288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952" y="5351977"/>
            <a:ext cx="908560" cy="9085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7201" y="5313748"/>
            <a:ext cx="900314" cy="9003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7912" y="5351978"/>
            <a:ext cx="973292" cy="9732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6689" y="21458"/>
            <a:ext cx="2283104" cy="51491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13152" y="35885"/>
            <a:ext cx="2269783" cy="51347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86081" y="163256"/>
            <a:ext cx="2270245" cy="503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4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21" grpId="0"/>
      <p:bldP spid="27" grpId="0"/>
      <p:bldP spid="20" grpId="0"/>
      <p:bldP spid="19" grpId="0"/>
      <p:bldP spid="17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7130025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426405" y="226203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32881" y="836712"/>
            <a:ext cx="22988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Через любые</a:t>
            </a:r>
          </a:p>
          <a:p>
            <a:r>
              <a:rPr lang="ru-RU" dirty="0" smtClean="0"/>
              <a:t> </a:t>
            </a:r>
            <a:r>
              <a:rPr lang="ru-RU" dirty="0"/>
              <a:t>три точки </a:t>
            </a:r>
            <a:r>
              <a:rPr lang="ru-RU" dirty="0" smtClean="0"/>
              <a:t>про­хо­дит</a:t>
            </a:r>
          </a:p>
          <a:p>
            <a:r>
              <a:rPr lang="ru-RU" dirty="0" smtClean="0"/>
              <a:t> </a:t>
            </a:r>
            <a:r>
              <a:rPr lang="ru-RU" dirty="0"/>
              <a:t>не более </a:t>
            </a:r>
            <a:r>
              <a:rPr lang="ru-RU" dirty="0" smtClean="0"/>
              <a:t>одной</a:t>
            </a:r>
          </a:p>
          <a:p>
            <a:r>
              <a:rPr lang="ru-RU" dirty="0" smtClean="0"/>
              <a:t> </a:t>
            </a:r>
            <a:r>
              <a:rPr lang="ru-RU" dirty="0"/>
              <a:t>прямой.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50139" y="836712"/>
            <a:ext cx="23190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Впи­сан­ные углы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опи­ра­ю­щи­е­ся </a:t>
            </a:r>
            <a:r>
              <a:rPr lang="ru-RU" dirty="0" smtClean="0"/>
              <a:t>на</a:t>
            </a:r>
          </a:p>
          <a:p>
            <a:r>
              <a:rPr lang="ru-RU" dirty="0" smtClean="0"/>
              <a:t> одну и </a:t>
            </a:r>
            <a:r>
              <a:rPr lang="ru-RU" dirty="0"/>
              <a:t>ту же хорду </a:t>
            </a:r>
            <a:endParaRPr lang="ru-RU" dirty="0" smtClean="0"/>
          </a:p>
          <a:p>
            <a:r>
              <a:rPr lang="ru-RU" dirty="0" smtClean="0"/>
              <a:t>окружности</a:t>
            </a:r>
            <a:r>
              <a:rPr lang="ru-RU" dirty="0"/>
              <a:t>, равны.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58657" y="891608"/>
            <a:ext cx="189487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Диагонали</a:t>
            </a:r>
          </a:p>
          <a:p>
            <a:r>
              <a:rPr lang="ru-RU" dirty="0" smtClean="0"/>
              <a:t> квадрата</a:t>
            </a:r>
          </a:p>
          <a:p>
            <a:r>
              <a:rPr lang="ru-RU" dirty="0" smtClean="0"/>
              <a:t> </a:t>
            </a:r>
            <a:r>
              <a:rPr lang="ru-RU" dirty="0"/>
              <a:t>делят его углы </a:t>
            </a:r>
            <a:endParaRPr lang="ru-RU" dirty="0" smtClean="0"/>
          </a:p>
          <a:p>
            <a:r>
              <a:rPr lang="ru-RU" dirty="0" smtClean="0"/>
              <a:t>пополам</a:t>
            </a:r>
            <a:r>
              <a:rPr lang="ru-RU" dirty="0"/>
              <a:t>.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532" y="3640317"/>
            <a:ext cx="2133604" cy="185671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11663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7659" y="423450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6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27906" y="769245"/>
            <a:ext cx="24222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 любой </a:t>
            </a:r>
            <a:r>
              <a:rPr lang="ru-RU" dirty="0" smtClean="0"/>
              <a:t>треугольник</a:t>
            </a:r>
          </a:p>
          <a:p>
            <a:r>
              <a:rPr lang="ru-RU" dirty="0" smtClean="0"/>
              <a:t> </a:t>
            </a:r>
            <a:r>
              <a:rPr lang="ru-RU" dirty="0"/>
              <a:t>можно вписать </a:t>
            </a:r>
            <a:endParaRPr lang="ru-RU" dirty="0" smtClean="0"/>
          </a:p>
          <a:p>
            <a:r>
              <a:rPr lang="ru-RU" dirty="0" smtClean="0"/>
              <a:t>не </a:t>
            </a:r>
            <a:r>
              <a:rPr lang="ru-RU" dirty="0"/>
              <a:t>менее одной </a:t>
            </a:r>
            <a:endParaRPr lang="ru-RU" dirty="0" smtClean="0"/>
          </a:p>
          <a:p>
            <a:r>
              <a:rPr lang="ru-RU" dirty="0" smtClean="0"/>
              <a:t>окружности</a:t>
            </a:r>
            <a:r>
              <a:rPr lang="ru-RU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77162" y="769245"/>
            <a:ext cx="224093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Центром окружности</a:t>
            </a:r>
            <a:r>
              <a:rPr lang="ru-RU" sz="1400" dirty="0" smtClean="0"/>
              <a:t>,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описанной </a:t>
            </a:r>
            <a:r>
              <a:rPr lang="ru-RU" sz="1400" dirty="0" smtClean="0"/>
              <a:t>около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треугольника, является </a:t>
            </a:r>
            <a:endParaRPr lang="ru-RU" sz="1400" dirty="0" smtClean="0"/>
          </a:p>
          <a:p>
            <a:r>
              <a:rPr lang="ru-RU" sz="1400" dirty="0" smtClean="0"/>
              <a:t>точка </a:t>
            </a:r>
            <a:r>
              <a:rPr lang="ru-RU" sz="1400" dirty="0"/>
              <a:t>пересечения </a:t>
            </a:r>
            <a:endParaRPr lang="ru-RU" sz="1400" dirty="0" smtClean="0"/>
          </a:p>
          <a:p>
            <a:r>
              <a:rPr lang="ru-RU" sz="1400" dirty="0" smtClean="0"/>
              <a:t>биссектрис.</a:t>
            </a:r>
            <a:endParaRPr lang="ru-RU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6131664" y="916992"/>
            <a:ext cx="16961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Около </a:t>
            </a:r>
            <a:r>
              <a:rPr lang="ru-RU" dirty="0" smtClean="0"/>
              <a:t>лю­бо­го</a:t>
            </a:r>
          </a:p>
          <a:p>
            <a:r>
              <a:rPr lang="ru-RU" dirty="0" smtClean="0"/>
              <a:t> </a:t>
            </a:r>
            <a:r>
              <a:rPr lang="ru-RU" dirty="0"/>
              <a:t>ромба </a:t>
            </a:r>
            <a:r>
              <a:rPr lang="ru-RU" dirty="0" smtClean="0"/>
              <a:t>можно</a:t>
            </a:r>
          </a:p>
          <a:p>
            <a:r>
              <a:rPr lang="ru-RU" dirty="0" smtClean="0"/>
              <a:t> </a:t>
            </a:r>
            <a:r>
              <a:rPr lang="ru-RU" dirty="0"/>
              <a:t>опи­сать </a:t>
            </a:r>
            <a:endParaRPr lang="ru-RU" dirty="0" smtClean="0"/>
          </a:p>
          <a:p>
            <a:r>
              <a:rPr lang="ru-RU" dirty="0" smtClean="0"/>
              <a:t>окружность</a:t>
            </a:r>
            <a:r>
              <a:rPr lang="ru-RU" dirty="0"/>
              <a:t>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5780" y="3007813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412" y="27908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43547" y="273402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8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38939" y="981173"/>
            <a:ext cx="20028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Любые два </a:t>
            </a:r>
            <a:endParaRPr lang="ru-RU" dirty="0" smtClean="0"/>
          </a:p>
          <a:p>
            <a:r>
              <a:rPr lang="ru-RU" dirty="0"/>
              <a:t>р</a:t>
            </a:r>
            <a:r>
              <a:rPr lang="ru-RU" dirty="0" smtClean="0"/>
              <a:t>авнобедренных</a:t>
            </a:r>
          </a:p>
          <a:p>
            <a:r>
              <a:rPr lang="ru-RU" dirty="0" smtClean="0"/>
              <a:t> </a:t>
            </a:r>
            <a:r>
              <a:rPr lang="ru-RU" dirty="0"/>
              <a:t>треугольника </a:t>
            </a:r>
            <a:endParaRPr lang="ru-RU" dirty="0" smtClean="0"/>
          </a:p>
          <a:p>
            <a:r>
              <a:rPr lang="ru-RU" dirty="0" smtClean="0"/>
              <a:t>подобны</a:t>
            </a:r>
            <a:r>
              <a:rPr lang="ru-RU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590873" y="910946"/>
            <a:ext cx="18285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Любые два </a:t>
            </a:r>
            <a:endParaRPr lang="ru-RU" dirty="0" smtClean="0"/>
          </a:p>
          <a:p>
            <a:r>
              <a:rPr lang="ru-RU" dirty="0"/>
              <a:t>п</a:t>
            </a:r>
            <a:r>
              <a:rPr lang="ru-RU" dirty="0" smtClean="0"/>
              <a:t>рямоугольных</a:t>
            </a:r>
          </a:p>
          <a:p>
            <a:r>
              <a:rPr lang="ru-RU" dirty="0" smtClean="0"/>
              <a:t> треугольника</a:t>
            </a:r>
          </a:p>
          <a:p>
            <a:r>
              <a:rPr lang="ru-RU" dirty="0" smtClean="0"/>
              <a:t> </a:t>
            </a:r>
            <a:r>
              <a:rPr lang="ru-RU" dirty="0"/>
              <a:t>подобны.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91134" y="605754"/>
            <a:ext cx="19816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Сто­ро­ны</a:t>
            </a:r>
          </a:p>
          <a:p>
            <a:r>
              <a:rPr lang="ru-RU" sz="1600" dirty="0" smtClean="0"/>
              <a:t>треугольника</a:t>
            </a:r>
          </a:p>
          <a:p>
            <a:r>
              <a:rPr lang="ru-RU" sz="1600" dirty="0" smtClean="0"/>
              <a:t> про­пор­ци­о­наль­ны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косинусам </a:t>
            </a:r>
            <a:endParaRPr lang="ru-RU" sz="1600" dirty="0" smtClean="0"/>
          </a:p>
          <a:p>
            <a:r>
              <a:rPr lang="ru-RU" sz="1600" dirty="0" smtClean="0"/>
              <a:t>про­ти­во­ле­жа­щих </a:t>
            </a:r>
          </a:p>
          <a:p>
            <a:r>
              <a:rPr lang="ru-RU" sz="1600" dirty="0" smtClean="0"/>
              <a:t>углов</a:t>
            </a:r>
            <a:r>
              <a:rPr lang="ru-RU" sz="1600" dirty="0"/>
              <a:t>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932" y="3069196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74429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5399" y="169917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00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73974" y="425862"/>
            <a:ext cx="188276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</a:t>
            </a:r>
            <a:r>
              <a:rPr lang="ru-RU" dirty="0"/>
              <a:t>Если катеты </a:t>
            </a:r>
            <a:endParaRPr lang="ru-RU" dirty="0" smtClean="0"/>
          </a:p>
          <a:p>
            <a:r>
              <a:rPr lang="ru-RU" dirty="0"/>
              <a:t>п</a:t>
            </a:r>
            <a:r>
              <a:rPr lang="ru-RU" dirty="0" smtClean="0"/>
              <a:t>рямоугольного</a:t>
            </a:r>
          </a:p>
          <a:p>
            <a:r>
              <a:rPr lang="ru-RU" dirty="0" smtClean="0"/>
              <a:t> треугольника </a:t>
            </a:r>
          </a:p>
          <a:p>
            <a:r>
              <a:rPr lang="ru-RU" dirty="0" smtClean="0"/>
              <a:t>равны</a:t>
            </a:r>
          </a:p>
          <a:p>
            <a:r>
              <a:rPr lang="ru-RU" dirty="0" smtClean="0"/>
              <a:t> </a:t>
            </a:r>
            <a:r>
              <a:rPr lang="ru-RU" dirty="0"/>
              <a:t>5 и 12, то </a:t>
            </a:r>
            <a:r>
              <a:rPr lang="ru-RU" dirty="0" smtClean="0"/>
              <a:t>его </a:t>
            </a:r>
          </a:p>
          <a:p>
            <a:r>
              <a:rPr lang="ru-RU" dirty="0" smtClean="0"/>
              <a:t>гипотенуза</a:t>
            </a:r>
          </a:p>
          <a:p>
            <a:r>
              <a:rPr lang="ru-RU" dirty="0" smtClean="0"/>
              <a:t> </a:t>
            </a:r>
            <a:r>
              <a:rPr lang="ru-RU" dirty="0"/>
              <a:t>равна 13.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97185" y="795193"/>
            <a:ext cx="224240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Треугольник </a:t>
            </a:r>
            <a:r>
              <a:rPr lang="en-US" i="1" dirty="0"/>
              <a:t>ABC</a:t>
            </a:r>
            <a:r>
              <a:rPr lang="en-US" dirty="0" smtClean="0"/>
              <a:t>,</a:t>
            </a:r>
            <a:endParaRPr lang="ru-RU" dirty="0" smtClean="0"/>
          </a:p>
          <a:p>
            <a:r>
              <a:rPr lang="en-US" dirty="0" smtClean="0"/>
              <a:t> </a:t>
            </a:r>
            <a:r>
              <a:rPr lang="ru-RU" dirty="0"/>
              <a:t>у которого </a:t>
            </a:r>
            <a:r>
              <a:rPr lang="en-US" i="1" dirty="0"/>
              <a:t>AB</a:t>
            </a:r>
            <a:r>
              <a:rPr lang="en-US" dirty="0"/>
              <a:t> = 5, </a:t>
            </a:r>
            <a:endParaRPr lang="ru-RU" dirty="0" smtClean="0"/>
          </a:p>
          <a:p>
            <a:r>
              <a:rPr lang="en-US" i="1" dirty="0" smtClean="0"/>
              <a:t>BC</a:t>
            </a:r>
            <a:r>
              <a:rPr lang="en-US" dirty="0" smtClean="0"/>
              <a:t> </a:t>
            </a:r>
            <a:r>
              <a:rPr lang="en-US" dirty="0"/>
              <a:t>= 6, </a:t>
            </a:r>
            <a:r>
              <a:rPr lang="en-US" i="1" dirty="0"/>
              <a:t>AC</a:t>
            </a:r>
            <a:r>
              <a:rPr lang="en-US" dirty="0"/>
              <a:t> = 7, </a:t>
            </a:r>
            <a:endParaRPr lang="ru-RU" dirty="0" smtClean="0"/>
          </a:p>
          <a:p>
            <a:r>
              <a:rPr lang="ru-RU" dirty="0" smtClean="0"/>
              <a:t>является</a:t>
            </a:r>
          </a:p>
          <a:p>
            <a:r>
              <a:rPr lang="ru-RU" dirty="0" smtClean="0"/>
              <a:t> </a:t>
            </a:r>
            <a:r>
              <a:rPr lang="ru-RU" dirty="0"/>
              <a:t>остроугольным.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79361" y="639993"/>
            <a:ext cx="2070310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/>
              <a:t>В прямоугольном </a:t>
            </a:r>
          </a:p>
          <a:p>
            <a:r>
              <a:rPr lang="ru-RU" sz="1400" dirty="0" smtClean="0"/>
              <a:t>треугольнике </a:t>
            </a:r>
            <a:r>
              <a:rPr lang="ru-RU" sz="1400" dirty="0"/>
              <a:t>квадрат </a:t>
            </a:r>
            <a:endParaRPr lang="ru-RU" sz="1400" dirty="0" smtClean="0"/>
          </a:p>
          <a:p>
            <a:r>
              <a:rPr lang="ru-RU" sz="1400" dirty="0" smtClean="0"/>
              <a:t>катета </a:t>
            </a:r>
            <a:r>
              <a:rPr lang="ru-RU" sz="1400" dirty="0"/>
              <a:t>равен </a:t>
            </a:r>
            <a:r>
              <a:rPr lang="ru-RU" sz="1400" dirty="0" smtClean="0"/>
              <a:t>разности</a:t>
            </a:r>
          </a:p>
          <a:p>
            <a:r>
              <a:rPr lang="ru-RU" sz="1400" dirty="0" smtClean="0"/>
              <a:t> квадратов гипотенузы</a:t>
            </a:r>
          </a:p>
          <a:p>
            <a:r>
              <a:rPr lang="ru-RU" sz="1400" dirty="0" smtClean="0"/>
              <a:t> и другого катета.</a:t>
            </a:r>
            <a:endParaRPr lang="ru-RU" sz="1400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713" y="2952436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11663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5399" y="169917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1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73974" y="764704"/>
            <a:ext cx="17491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Если </a:t>
            </a:r>
            <a:r>
              <a:rPr lang="ru-RU" dirty="0" smtClean="0"/>
              <a:t>площади</a:t>
            </a:r>
          </a:p>
          <a:p>
            <a:r>
              <a:rPr lang="ru-RU" dirty="0" smtClean="0"/>
              <a:t> </a:t>
            </a:r>
            <a:r>
              <a:rPr lang="ru-RU" dirty="0"/>
              <a:t>фигур равны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то равны </a:t>
            </a:r>
            <a:r>
              <a:rPr lang="ru-RU" dirty="0" smtClean="0"/>
              <a:t>и</a:t>
            </a:r>
          </a:p>
          <a:p>
            <a:r>
              <a:rPr lang="ru-RU" dirty="0" smtClean="0"/>
              <a:t> </a:t>
            </a:r>
            <a:r>
              <a:rPr lang="ru-RU" dirty="0"/>
              <a:t>сами фигуры.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08129" y="872308"/>
            <a:ext cx="21880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/>
              <a:t>Площадь трапеции </a:t>
            </a:r>
            <a:endParaRPr lang="ru-RU" sz="1600" dirty="0" smtClean="0"/>
          </a:p>
          <a:p>
            <a:r>
              <a:rPr lang="ru-RU" sz="1600" dirty="0" smtClean="0"/>
              <a:t>равна произведению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суммы оснований </a:t>
            </a:r>
            <a:endParaRPr lang="ru-RU" sz="1600" dirty="0" smtClean="0"/>
          </a:p>
          <a:p>
            <a:r>
              <a:rPr lang="ru-RU" sz="1600" dirty="0" smtClean="0"/>
              <a:t>высоту</a:t>
            </a:r>
            <a:r>
              <a:rPr lang="ru-RU" sz="1600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04434" y="826141"/>
            <a:ext cx="204780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Площадь </a:t>
            </a:r>
            <a:endParaRPr lang="ru-RU" sz="1400" dirty="0" smtClean="0"/>
          </a:p>
          <a:p>
            <a:r>
              <a:rPr lang="ru-RU" sz="1400" dirty="0" smtClean="0"/>
              <a:t>прямоугольного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треугольника </a:t>
            </a:r>
            <a:r>
              <a:rPr lang="ru-RU" sz="1400" dirty="0" smtClean="0"/>
              <a:t>меньше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произведения </a:t>
            </a:r>
            <a:endParaRPr lang="ru-RU" sz="1400" dirty="0" smtClean="0"/>
          </a:p>
          <a:p>
            <a:r>
              <a:rPr lang="ru-RU" sz="1400" dirty="0" smtClean="0"/>
              <a:t>его </a:t>
            </a:r>
            <a:r>
              <a:rPr lang="ru-RU" sz="1400" dirty="0"/>
              <a:t>катетов.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8490" y="3143767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11663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5399" y="169917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26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687794" y="770537"/>
            <a:ext cx="22833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Рав­но­бед­рен­ный </a:t>
            </a:r>
            <a:endParaRPr lang="ru-RU" dirty="0" smtClean="0"/>
          </a:p>
          <a:p>
            <a:r>
              <a:rPr lang="ru-RU" dirty="0" smtClean="0"/>
              <a:t>треугольник </a:t>
            </a:r>
            <a:r>
              <a:rPr lang="ru-RU" dirty="0"/>
              <a:t>имеет </a:t>
            </a:r>
            <a:endParaRPr lang="ru-RU" dirty="0" smtClean="0"/>
          </a:p>
          <a:p>
            <a:r>
              <a:rPr lang="ru-RU" dirty="0" smtClean="0"/>
              <a:t>три </a:t>
            </a:r>
            <a:r>
              <a:rPr lang="ru-RU" dirty="0"/>
              <a:t>оси симметрии.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77442" y="969785"/>
            <a:ext cx="198515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Правильный </a:t>
            </a:r>
            <a:endParaRPr lang="ru-RU" dirty="0" smtClean="0"/>
          </a:p>
          <a:p>
            <a:r>
              <a:rPr lang="ru-RU" dirty="0" smtClean="0"/>
              <a:t>пятиугольник </a:t>
            </a:r>
          </a:p>
          <a:p>
            <a:r>
              <a:rPr lang="ru-RU" dirty="0"/>
              <a:t>и</a:t>
            </a:r>
            <a:r>
              <a:rPr lang="ru-RU" dirty="0" smtClean="0"/>
              <a:t>меет пять </a:t>
            </a:r>
          </a:p>
          <a:p>
            <a:r>
              <a:rPr lang="ru-RU" dirty="0" smtClean="0"/>
              <a:t>осей </a:t>
            </a:r>
            <a:r>
              <a:rPr lang="ru-RU" dirty="0"/>
              <a:t>симметрии.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69821" y="1047536"/>
            <a:ext cx="20492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Прямая не </a:t>
            </a:r>
            <a:r>
              <a:rPr lang="ru-RU" dirty="0" smtClean="0"/>
              <a:t>имеет</a:t>
            </a:r>
          </a:p>
          <a:p>
            <a:r>
              <a:rPr lang="ru-RU" dirty="0" smtClean="0"/>
              <a:t> </a:t>
            </a:r>
            <a:r>
              <a:rPr lang="ru-RU" dirty="0"/>
              <a:t>осей симметрии.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3823" y="3143767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11663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5399" y="169917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6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7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64326" y="632038"/>
            <a:ext cx="177003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Тре­уголь­ник</a:t>
            </a:r>
          </a:p>
          <a:p>
            <a:r>
              <a:rPr lang="ru-RU" dirty="0" smtClean="0"/>
              <a:t> </a:t>
            </a:r>
            <a:r>
              <a:rPr lang="ru-RU" dirty="0"/>
              <a:t>со сто­ро­на­ми </a:t>
            </a:r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, 2, </a:t>
            </a:r>
            <a:r>
              <a:rPr lang="ru-RU" dirty="0" smtClean="0"/>
              <a:t>4</a:t>
            </a:r>
          </a:p>
          <a:p>
            <a:r>
              <a:rPr lang="ru-RU" dirty="0" smtClean="0"/>
              <a:t> </a:t>
            </a:r>
            <a:r>
              <a:rPr lang="ru-RU" dirty="0"/>
              <a:t>существует.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28337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5920240" y="701905"/>
            <a:ext cx="22009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Диа­го­наль</a:t>
            </a:r>
          </a:p>
          <a:p>
            <a:r>
              <a:rPr lang="ru-RU" dirty="0" smtClean="0"/>
              <a:t> па­рал­ле­ло­грам­ма</a:t>
            </a:r>
          </a:p>
          <a:p>
            <a:r>
              <a:rPr lang="ru-RU" dirty="0" smtClean="0"/>
              <a:t> </a:t>
            </a:r>
            <a:r>
              <a:rPr lang="ru-RU" dirty="0"/>
              <a:t>делит его углы </a:t>
            </a:r>
            <a:endParaRPr lang="ru-RU" dirty="0" smtClean="0"/>
          </a:p>
          <a:p>
            <a:r>
              <a:rPr lang="ru-RU" dirty="0" smtClean="0"/>
              <a:t>пополам</a:t>
            </a:r>
            <a:r>
              <a:rPr lang="ru-RU" dirty="0"/>
              <a:t>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13041" y="909037"/>
            <a:ext cx="21714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Диа­го­на­ли </a:t>
            </a:r>
            <a:endParaRPr lang="ru-RU" dirty="0" smtClean="0"/>
          </a:p>
          <a:p>
            <a:r>
              <a:rPr lang="ru-RU" dirty="0" smtClean="0"/>
              <a:t>ромба </a:t>
            </a:r>
          </a:p>
          <a:p>
            <a:r>
              <a:rPr lang="ru-RU" dirty="0" smtClean="0"/>
              <a:t>перпендикулярны</a:t>
            </a:r>
            <a:r>
              <a:rPr lang="ru-RU" dirty="0"/>
              <a:t>.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6924" y="3143767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11663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0139" y="221232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5399" y="169917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52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елка вправо с вырезом 1">
            <a:hlinkClick r:id="rId6" action="ppaction://hlinksldjump"/>
          </p:cNvPr>
          <p:cNvSpPr/>
          <p:nvPr/>
        </p:nvSpPr>
        <p:spPr>
          <a:xfrm>
            <a:off x="6588224" y="5661248"/>
            <a:ext cx="2376264" cy="1080120"/>
          </a:xfrm>
          <a:prstGeom prst="notchedRightArrow">
            <a:avLst/>
          </a:prstGeom>
          <a:solidFill>
            <a:srgbClr val="32D6DE"/>
          </a:solidFill>
          <a:ln>
            <a:solidFill>
              <a:srgbClr val="32D6DE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35" y="5296199"/>
            <a:ext cx="1223479" cy="122347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312" y="5351977"/>
            <a:ext cx="1219200" cy="12192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4036" y="5313747"/>
            <a:ext cx="1223479" cy="12234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1065" y="5351977"/>
            <a:ext cx="1260139" cy="1260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20870" y="2347772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454264" y="22725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928337" y="2246573"/>
            <a:ext cx="6463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НЕТ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6340399" y="2246573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035249" y="2347772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3829312" y="2272521"/>
            <a:ext cx="4956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ДА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65289" y="898215"/>
            <a:ext cx="1946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 </a:t>
            </a:r>
            <a:r>
              <a:rPr lang="ru-RU" dirty="0" smtClean="0"/>
              <a:t>ту­по­уголь­ном</a:t>
            </a:r>
          </a:p>
          <a:p>
            <a:r>
              <a:rPr lang="ru-RU" dirty="0" smtClean="0"/>
              <a:t> тре­уголь­ни­ке</a:t>
            </a:r>
          </a:p>
          <a:p>
            <a:r>
              <a:rPr lang="ru-RU" dirty="0" smtClean="0"/>
              <a:t> </a:t>
            </a:r>
            <a:r>
              <a:rPr lang="ru-RU" dirty="0"/>
              <a:t>все углы тупые.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428390" y="1159488"/>
            <a:ext cx="228460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Все </a:t>
            </a:r>
            <a:r>
              <a:rPr lang="ru-RU" dirty="0" smtClean="0"/>
              <a:t>диа­мет­ры</a:t>
            </a:r>
          </a:p>
          <a:p>
            <a:r>
              <a:rPr lang="ru-RU" dirty="0" smtClean="0"/>
              <a:t> </a:t>
            </a:r>
            <a:r>
              <a:rPr lang="ru-RU" dirty="0"/>
              <a:t>окруж­но­сти равны </a:t>
            </a:r>
            <a:endParaRPr lang="ru-RU" dirty="0" smtClean="0"/>
          </a:p>
          <a:p>
            <a:r>
              <a:rPr lang="ru-RU" dirty="0" smtClean="0"/>
              <a:t>между </a:t>
            </a:r>
            <a:r>
              <a:rPr lang="ru-RU" dirty="0"/>
              <a:t>собой.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77284" y="510706"/>
            <a:ext cx="193399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/>
              <a:t>Через любую точку</a:t>
            </a:r>
            <a:r>
              <a:rPr lang="ru-RU" sz="1400" dirty="0" smtClean="0"/>
              <a:t>,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лежащую </a:t>
            </a:r>
            <a:r>
              <a:rPr lang="ru-RU" sz="1400" dirty="0" smtClean="0"/>
              <a:t>вне </a:t>
            </a:r>
          </a:p>
          <a:p>
            <a:r>
              <a:rPr lang="ru-RU" sz="1400" dirty="0" smtClean="0"/>
              <a:t>окружности,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можно провести </a:t>
            </a:r>
            <a:r>
              <a:rPr lang="ru-RU" sz="1400" dirty="0" smtClean="0"/>
              <a:t>две</a:t>
            </a:r>
          </a:p>
          <a:p>
            <a:r>
              <a:rPr lang="ru-RU" sz="1400" dirty="0" smtClean="0"/>
              <a:t> </a:t>
            </a:r>
            <a:r>
              <a:rPr lang="ru-RU" sz="1400" dirty="0"/>
              <a:t>касательные к этой </a:t>
            </a:r>
            <a:endParaRPr lang="ru-RU" sz="1400" dirty="0" smtClean="0"/>
          </a:p>
          <a:p>
            <a:r>
              <a:rPr lang="ru-RU" sz="1400" dirty="0" smtClean="0"/>
              <a:t>окружности</a:t>
            </a:r>
            <a:r>
              <a:rPr lang="ru-RU" dirty="0"/>
              <a:t>.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713" y="3216151"/>
            <a:ext cx="2133604" cy="1828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2881" y="116632"/>
            <a:ext cx="2210927" cy="505044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7245" y="270916"/>
            <a:ext cx="2240654" cy="50688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45399" y="169917"/>
            <a:ext cx="2165876" cy="4802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81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салют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Zvuki_dlya_video_-_Vnezapnyj_zvu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h-kakie-molodtsyi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a-tyazhyolyiy-sluchay_mp3cut_net_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07705" y="3297847"/>
            <a:ext cx="53254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i="1" dirty="0" smtClean="0">
                <a:solidFill>
                  <a:srgbClr val="5543C1"/>
                </a:solidFill>
                <a:latin typeface="Comic Sans MS" panose="030F0702030302020204" pitchFamily="66" charset="0"/>
              </a:rPr>
              <a:t>И</a:t>
            </a:r>
            <a:r>
              <a:rPr lang="ru-RU" sz="5400" b="1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г</a:t>
            </a:r>
            <a:r>
              <a:rPr lang="ru-RU" sz="54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р</a:t>
            </a:r>
            <a:r>
              <a:rPr lang="ru-RU" sz="5400" b="1" i="1" dirty="0" smtClean="0">
                <a:solidFill>
                  <a:srgbClr val="3AB31D"/>
                </a:solidFill>
                <a:latin typeface="Comic Sans MS" panose="030F0702030302020204" pitchFamily="66" charset="0"/>
              </a:rPr>
              <a:t>а</a:t>
            </a:r>
            <a:r>
              <a:rPr lang="ru-RU" sz="5400" b="1" i="1" dirty="0" smtClean="0">
                <a:solidFill>
                  <a:srgbClr val="5543C1"/>
                </a:solidFill>
                <a:latin typeface="Comic Sans MS" panose="030F0702030302020204" pitchFamily="66" charset="0"/>
              </a:rPr>
              <a:t> </a:t>
            </a:r>
            <a:r>
              <a:rPr lang="ru-RU" sz="5400" b="1" i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о</a:t>
            </a:r>
            <a:r>
              <a:rPr lang="ru-RU" sz="5400" b="1" i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к</a:t>
            </a:r>
            <a:r>
              <a:rPr lang="ru-RU" sz="54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о</a:t>
            </a:r>
            <a:r>
              <a:rPr lang="ru-RU" sz="5400" b="1" i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н</a:t>
            </a:r>
            <a:r>
              <a:rPr lang="ru-RU" sz="5400" b="1" i="1" dirty="0" smtClean="0">
                <a:solidFill>
                  <a:srgbClr val="5543C1"/>
                </a:solidFill>
                <a:latin typeface="Comic Sans MS" panose="030F0702030302020204" pitchFamily="66" charset="0"/>
              </a:rPr>
              <a:t>ч</a:t>
            </a:r>
            <a:r>
              <a:rPr lang="ru-RU" sz="5400" b="1" i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е</a:t>
            </a:r>
            <a:r>
              <a:rPr lang="ru-RU" sz="5400" b="1" i="1" dirty="0" smtClean="0">
                <a:solidFill>
                  <a:srgbClr val="C327AD"/>
                </a:solidFill>
                <a:latin typeface="Comic Sans MS" panose="030F0702030302020204" pitchFamily="66" charset="0"/>
              </a:rPr>
              <a:t>н</a:t>
            </a:r>
            <a:r>
              <a:rPr lang="ru-RU" sz="5400" b="1" i="1" dirty="0" smtClean="0">
                <a:solidFill>
                  <a:srgbClr val="5543C1"/>
                </a:solidFill>
                <a:latin typeface="Comic Sans MS" panose="030F0702030302020204" pitchFamily="66" charset="0"/>
              </a:rPr>
              <a:t>а!</a:t>
            </a:r>
            <a:endParaRPr lang="ru-RU" sz="5400" b="1" i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4941168"/>
            <a:ext cx="659507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МОЛОДЦЫ ! </a:t>
            </a:r>
            <a:endParaRPr lang="ru-RU" sz="7200" b="1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0527" y="-22926"/>
            <a:ext cx="4176464" cy="352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15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</TotalTime>
  <Words>482</Words>
  <Application>Microsoft Office PowerPoint</Application>
  <PresentationFormat>Экран (4:3)</PresentationFormat>
  <Paragraphs>186</Paragraphs>
  <Slides>15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187</cp:revision>
  <dcterms:created xsi:type="dcterms:W3CDTF">2010-04-23T03:00:43Z</dcterms:created>
  <dcterms:modified xsi:type="dcterms:W3CDTF">2022-06-02T07:43:59Z</dcterms:modified>
</cp:coreProperties>
</file>