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9" r:id="rId1"/>
  </p:sldMasterIdLst>
  <p:notesMasterIdLst>
    <p:notesMasterId r:id="rId21"/>
  </p:notesMasterIdLst>
  <p:sldIdLst>
    <p:sldId id="256" r:id="rId2"/>
    <p:sldId id="266" r:id="rId3"/>
    <p:sldId id="267" r:id="rId4"/>
    <p:sldId id="278" r:id="rId5"/>
    <p:sldId id="268" r:id="rId6"/>
    <p:sldId id="258" r:id="rId7"/>
    <p:sldId id="259" r:id="rId8"/>
    <p:sldId id="272" r:id="rId9"/>
    <p:sldId id="279" r:id="rId10"/>
    <p:sldId id="280" r:id="rId11"/>
    <p:sldId id="281" r:id="rId12"/>
    <p:sldId id="274" r:id="rId13"/>
    <p:sldId id="275" r:id="rId14"/>
    <p:sldId id="282" r:id="rId15"/>
    <p:sldId id="276" r:id="rId16"/>
    <p:sldId id="269" r:id="rId17"/>
    <p:sldId id="270" r:id="rId18"/>
    <p:sldId id="271" r:id="rId19"/>
    <p:sldId id="277" r:id="rId20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4" d="100"/>
          <a:sy n="84" d="100"/>
        </p:scale>
        <p:origin x="8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3626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53355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14740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33808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34401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9182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72831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80353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47181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85417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93666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674720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43521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36488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9920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48404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4722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9281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058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D3D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586" y="1453988"/>
            <a:ext cx="9144000" cy="4222521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249900" y="1453988"/>
            <a:ext cx="4791544" cy="7292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3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Геометрические тела в</a:t>
            </a:r>
          </a:p>
          <a:p>
            <a:r>
              <a:rPr lang="ru-RU" sz="3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конструкциях космических кораблей</a:t>
            </a:r>
          </a:p>
        </p:txBody>
      </p:sp>
      <p:sp>
        <p:nvSpPr>
          <p:cNvPr id="4" name="Text 1"/>
          <p:cNvSpPr txBox="1"/>
          <p:nvPr/>
        </p:nvSpPr>
        <p:spPr>
          <a:xfrm>
            <a:off x="5499557" y="3694394"/>
            <a:ext cx="3459967" cy="11457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r>
              <a:rPr lang="ru-RU" sz="1200" b="1" dirty="0"/>
              <a:t>Выполнили:</a:t>
            </a:r>
            <a:br>
              <a:rPr lang="ru-RU" sz="1200" b="1" dirty="0"/>
            </a:br>
            <a:r>
              <a:rPr lang="ru-RU" sz="1200" b="1" dirty="0"/>
              <a:t>ученица  6 класса</a:t>
            </a:r>
            <a:br>
              <a:rPr lang="ru-RU" sz="1200" b="1" dirty="0"/>
            </a:br>
            <a:r>
              <a:rPr lang="ru-RU" sz="1200" b="1" dirty="0"/>
              <a:t>Борисова Варвара </a:t>
            </a:r>
          </a:p>
          <a:p>
            <a:br>
              <a:rPr lang="ru-RU" sz="1200" b="1" dirty="0"/>
            </a:br>
            <a:r>
              <a:rPr lang="ru-RU" sz="1200" b="1" dirty="0"/>
              <a:t>   Руководитель: учитель математики МАОУ Улу-</a:t>
            </a:r>
            <a:r>
              <a:rPr lang="ru-RU" sz="1200" b="1" dirty="0" err="1"/>
              <a:t>Юльской</a:t>
            </a:r>
            <a:r>
              <a:rPr lang="ru-RU" sz="1200" b="1" dirty="0"/>
              <a:t> СОШ</a:t>
            </a:r>
            <a:br>
              <a:rPr lang="ru-RU" sz="1200" b="1" dirty="0"/>
            </a:br>
            <a:r>
              <a:rPr lang="ru-RU" sz="1200" b="1" dirty="0"/>
              <a:t>Олей Вера Ивановна</a:t>
            </a:r>
          </a:p>
          <a:p>
            <a:r>
              <a:rPr lang="ru-RU" sz="1200" b="1" dirty="0"/>
              <a:t>Секция: Всё о космосе</a:t>
            </a:r>
          </a:p>
          <a:p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Исследовательская работа</a:t>
            </a:r>
            <a:endParaRPr lang="en-US" sz="1200" dirty="0"/>
          </a:p>
          <a:p>
            <a:endParaRPr lang="en-US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3401" y="-10186"/>
            <a:ext cx="74993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Всероссийской научно-практической конференции</a:t>
            </a:r>
          </a:p>
          <a:p>
            <a:r>
              <a:rPr lang="ru-RU" dirty="0"/>
              <a:t>«Мир вокруг»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5459" y="328921"/>
            <a:ext cx="70783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Актуальность темы</a:t>
            </a:r>
            <a:r>
              <a:rPr lang="ru-RU" dirty="0"/>
              <a:t> :</a:t>
            </a:r>
          </a:p>
          <a:p>
            <a:r>
              <a:rPr lang="ru-RU" dirty="0"/>
              <a:t>Космические исследования требуют тщательного проектирования аппаратов, где важную роль играют геометрические формы.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98636" y="1971586"/>
            <a:ext cx="62593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Цель проекта:</a:t>
            </a:r>
            <a:r>
              <a:rPr lang="ru-RU" dirty="0"/>
              <a:t> проанализировать геометрические формы в конструкциях космических кораблей, выявить наиболее распространённые и обосновать их применение.</a:t>
            </a:r>
          </a:p>
          <a:p>
            <a:r>
              <a:rPr lang="ru-RU" b="1" dirty="0"/>
              <a:t>Задачи:</a:t>
            </a:r>
            <a:endParaRPr lang="ru-RU" dirty="0"/>
          </a:p>
          <a:p>
            <a:r>
              <a:rPr lang="ru-RU" dirty="0"/>
              <a:t>изучить основные классы геометрических тел;</a:t>
            </a:r>
          </a:p>
          <a:p>
            <a:r>
              <a:rPr lang="ru-RU" dirty="0"/>
              <a:t>рассмотреть конструкции нескольких космических кораблей;</a:t>
            </a:r>
          </a:p>
          <a:p>
            <a:r>
              <a:rPr lang="ru-RU" dirty="0"/>
              <a:t>выявить геометрические формы, используемые в этих конструкциях;</a:t>
            </a:r>
          </a:p>
          <a:p>
            <a:r>
              <a:rPr lang="ru-RU" dirty="0"/>
              <a:t>проанализировать, почему выбраны именно эти формы;</a:t>
            </a:r>
          </a:p>
          <a:p>
            <a:endParaRPr lang="ru-RU" dirty="0"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444643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9410" y="309186"/>
            <a:ext cx="60685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-apple-system"/>
              </a:rPr>
              <a:t>Объект исследования:</a:t>
            </a:r>
            <a:r>
              <a:rPr lang="ru-RU" dirty="0">
                <a:latin typeface="-apple-system"/>
              </a:rPr>
              <a:t> конструкции космических кораблей.</a:t>
            </a:r>
          </a:p>
          <a:p>
            <a:r>
              <a:rPr lang="ru-RU" b="1" dirty="0">
                <a:latin typeface="-apple-system"/>
              </a:rPr>
              <a:t>Предмет исследования:</a:t>
            </a:r>
            <a:r>
              <a:rPr lang="ru-RU" dirty="0">
                <a:latin typeface="-apple-system"/>
              </a:rPr>
              <a:t> геометрические тела, </a:t>
            </a:r>
            <a:r>
              <a:rPr lang="ru-RU" dirty="0" err="1">
                <a:latin typeface="-apple-system"/>
              </a:rPr>
              <a:t>испо</a:t>
            </a:r>
            <a:endParaRPr lang="ru-RU" dirty="0">
              <a:latin typeface="-apple-system"/>
            </a:endParaRPr>
          </a:p>
          <a:p>
            <a:r>
              <a:rPr lang="ru-RU" dirty="0" err="1">
                <a:latin typeface="-apple-system"/>
              </a:rPr>
              <a:t>льзуемые</a:t>
            </a:r>
            <a:r>
              <a:rPr lang="ru-RU" dirty="0">
                <a:latin typeface="-apple-system"/>
              </a:rPr>
              <a:t> в конструкциях космических кораблей.</a:t>
            </a:r>
          </a:p>
          <a:p>
            <a:pPr lvl="0"/>
            <a:r>
              <a:rPr lang="ru-RU" b="1" dirty="0"/>
              <a:t>Методы исследования:</a:t>
            </a:r>
          </a:p>
          <a:p>
            <a:pPr lvl="0"/>
            <a:r>
              <a:rPr lang="ru-RU" dirty="0"/>
              <a:t>  изучение литературы и интернет‑ресурсов;</a:t>
            </a:r>
          </a:p>
          <a:p>
            <a:pPr lvl="0"/>
            <a:r>
              <a:rPr lang="ru-RU" dirty="0"/>
              <a:t>анализ конструкций космических кораблей;</a:t>
            </a:r>
          </a:p>
          <a:p>
            <a:pPr lvl="0"/>
            <a:r>
              <a:rPr lang="ru-RU" dirty="0"/>
              <a:t>моделирование.</a:t>
            </a:r>
          </a:p>
          <a:p>
            <a:endParaRPr lang="ru-RU" dirty="0"/>
          </a:p>
          <a:p>
            <a:r>
              <a:rPr lang="ru-RU" b="1" dirty="0"/>
              <a:t>Гипотеза:</a:t>
            </a:r>
          </a:p>
          <a:p>
            <a:r>
              <a:rPr lang="ru-RU" dirty="0"/>
              <a:t>Сфера, цилиндр и конус — основные формы в конструкции космических кораблей</a:t>
            </a:r>
            <a:endParaRPr lang="ru-RU" b="0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3169054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2CECA83-0C83-653A-F50C-AB8DAE5DE868}"/>
              </a:ext>
            </a:extLst>
          </p:cNvPr>
          <p:cNvSpPr txBox="1"/>
          <p:nvPr/>
        </p:nvSpPr>
        <p:spPr>
          <a:xfrm>
            <a:off x="176645" y="654629"/>
            <a:ext cx="7845137" cy="3703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spcAft>
                <a:spcPts val="800"/>
              </a:spcAft>
              <a:buNone/>
            </a:pPr>
            <a:r>
              <a:rPr lang="ru-RU" sz="1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 работы над проектом:</a:t>
            </a: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sz="1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Подготовительный этап:</a:t>
            </a: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 литературы и интернет‑ресурсов о конструкции космических кораблей;</a:t>
            </a:r>
          </a:p>
          <a:p>
            <a:pPr marL="742950" lvl="1" indent="-285750" algn="just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сбор информации о геометрических телах, используемых в космонавтике;</a:t>
            </a:r>
          </a:p>
          <a:p>
            <a:pPr lvl="1" algn="just">
              <a:spcAft>
                <a:spcPts val="800"/>
              </a:spcAft>
              <a:buSzPts val="1000"/>
              <a:tabLst>
                <a:tab pos="914400" algn="l"/>
              </a:tabLst>
            </a:pP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sz="1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Исследовательский этап:</a:t>
            </a: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 конструкции корабля «Союз»: разделение на отсеки, определение геометрических форм </a:t>
            </a:r>
          </a:p>
          <a:p>
            <a:pPr marL="342900" lvl="0" indent="-342900" algn="just"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sz="1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Практический этап:</a:t>
            </a: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 схемы своего космического корабля «Звёздный странник»;</a:t>
            </a:r>
          </a:p>
          <a:p>
            <a:pPr marL="742950" lvl="1" indent="-285750" algn="just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sz="1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Заключительный этап</a:t>
            </a:r>
            <a:endParaRPr lang="ru-RU" sz="1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588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91" y="36949"/>
            <a:ext cx="4665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Этап 1. Теоретическое исследование</a:t>
            </a:r>
            <a:endParaRPr lang="ru-RU" dirty="0"/>
          </a:p>
          <a:p>
            <a:endParaRPr lang="ru-RU" dirty="0"/>
          </a:p>
        </p:txBody>
      </p:sp>
      <p:sp>
        <p:nvSpPr>
          <p:cNvPr id="5" name="AutoShape 6" descr="Picture background">
            <a:extLst>
              <a:ext uri="{FF2B5EF4-FFF2-40B4-BE49-F238E27FC236}">
                <a16:creationId xmlns:a16="http://schemas.microsoft.com/office/drawing/2014/main" id="{72AFD0D6-B89A-E6EA-8C45-5644A49E92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Picture background">
            <a:extLst>
              <a:ext uri="{FF2B5EF4-FFF2-40B4-BE49-F238E27FC236}">
                <a16:creationId xmlns:a16="http://schemas.microsoft.com/office/drawing/2014/main" id="{B45F432A-BC6A-2D04-5C42-5536E1DDAB1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6DF0E8-33E7-9289-D3BC-4E504DE2A147}"/>
              </a:ext>
            </a:extLst>
          </p:cNvPr>
          <p:cNvSpPr txBox="1"/>
          <p:nvPr/>
        </p:nvSpPr>
        <p:spPr>
          <a:xfrm>
            <a:off x="229468" y="759480"/>
            <a:ext cx="457719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Aft>
                <a:spcPts val="800"/>
              </a:spcAft>
              <a:tabLst>
                <a:tab pos="900430" algn="l"/>
              </a:tabLs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Многогранники и их свойства</a:t>
            </a:r>
            <a:endParaRPr lang="ru-RU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2ADA81F-3676-EF22-DDCA-354E32342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74" y="1634848"/>
            <a:ext cx="3938153" cy="3342397"/>
          </a:xfrm>
          <a:prstGeom prst="rect">
            <a:avLst/>
          </a:prstGeom>
          <a:noFill/>
        </p:spPr>
      </p:pic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6D12CBBB-1A52-7716-5F96-D98B4C34F0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537856"/>
            <a:ext cx="3986108" cy="27448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4211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4125190" y="1631372"/>
            <a:ext cx="4844509" cy="9403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endParaRPr lang="en-US" sz="2600" dirty="0"/>
          </a:p>
        </p:txBody>
      </p:sp>
      <p:sp>
        <p:nvSpPr>
          <p:cNvPr id="6" name="Text 1"/>
          <p:cNvSpPr txBox="1"/>
          <p:nvPr/>
        </p:nvSpPr>
        <p:spPr>
          <a:xfrm>
            <a:off x="1240718" y="121282"/>
            <a:ext cx="5139299" cy="918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ru-RU" b="1" dirty="0"/>
              <a:t>Этап 1. Теоретическое исследование</a:t>
            </a:r>
            <a:endParaRPr lang="ru-RU" dirty="0"/>
          </a:p>
          <a:p>
            <a:pPr marL="0" indent="0" algn="l">
              <a:lnSpc>
                <a:spcPct val="115000"/>
              </a:lnSpc>
              <a:buNone/>
            </a:pPr>
            <a:endParaRPr lang="en-US" sz="1600" dirty="0"/>
          </a:p>
        </p:txBody>
      </p:sp>
      <p:sp>
        <p:nvSpPr>
          <p:cNvPr id="7" name="Text 2"/>
          <p:cNvSpPr txBox="1"/>
          <p:nvPr/>
        </p:nvSpPr>
        <p:spPr>
          <a:xfrm>
            <a:off x="1240718" y="3040000"/>
            <a:ext cx="7550132" cy="98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8" name="Text 3"/>
          <p:cNvSpPr txBox="1"/>
          <p:nvPr/>
        </p:nvSpPr>
        <p:spPr>
          <a:xfrm>
            <a:off x="8732475" y="4766850"/>
            <a:ext cx="344700" cy="708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800" dirty="0">
                <a:solidFill>
                  <a:srgbClr val="B7B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3F83A1-9D1D-FD8C-81BA-DB102C3CDB6B}"/>
              </a:ext>
            </a:extLst>
          </p:cNvPr>
          <p:cNvSpPr txBox="1"/>
          <p:nvPr/>
        </p:nvSpPr>
        <p:spPr>
          <a:xfrm>
            <a:off x="606443" y="509155"/>
            <a:ext cx="6334684" cy="18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Многогранники делятся на выпуклые и невыпуклые, правильные и неправильные. Среди правильных выделяют:</a:t>
            </a:r>
          </a:p>
          <a:p>
            <a:pPr marL="45720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b="1" dirty="0"/>
              <a:t>Тела Платона</a:t>
            </a:r>
            <a:r>
              <a:rPr lang="ru-RU" dirty="0"/>
              <a:t> </a:t>
            </a:r>
            <a:endParaRPr lang="ru-RU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D10304E2-6D68-7966-31FF-BB4D5E9DA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9" y="2244890"/>
            <a:ext cx="7153706" cy="289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621112" y="1999500"/>
            <a:ext cx="4318616" cy="1144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1123562" y="3876820"/>
            <a:ext cx="7846348" cy="8053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348600" y="3348239"/>
            <a:ext cx="8795400" cy="36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1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417" dirty="0"/>
          </a:p>
        </p:txBody>
      </p:sp>
      <p:sp>
        <p:nvSpPr>
          <p:cNvPr id="8" name="Text 3"/>
          <p:cNvSpPr txBox="1"/>
          <p:nvPr/>
        </p:nvSpPr>
        <p:spPr>
          <a:xfrm>
            <a:off x="8732475" y="4766850"/>
            <a:ext cx="344700" cy="708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800" dirty="0">
                <a:solidFill>
                  <a:srgbClr val="B7B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00" dirty="0"/>
          </a:p>
        </p:txBody>
      </p:sp>
      <p:sp>
        <p:nvSpPr>
          <p:cNvPr id="11" name="Text 1">
            <a:extLst>
              <a:ext uri="{FF2B5EF4-FFF2-40B4-BE49-F238E27FC236}">
                <a16:creationId xmlns:a16="http://schemas.microsoft.com/office/drawing/2014/main" id="{0680A155-730F-EF83-00AB-D291B1DC0158}"/>
              </a:ext>
            </a:extLst>
          </p:cNvPr>
          <p:cNvSpPr txBox="1"/>
          <p:nvPr/>
        </p:nvSpPr>
        <p:spPr>
          <a:xfrm>
            <a:off x="1254827" y="105476"/>
            <a:ext cx="5104282" cy="918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ru-RU" b="1" dirty="0"/>
              <a:t>Этап 1. Теоретическое исследование</a:t>
            </a:r>
            <a:endParaRPr lang="ru-RU" dirty="0"/>
          </a:p>
          <a:p>
            <a:pPr marL="0" indent="0" algn="l">
              <a:lnSpc>
                <a:spcPct val="115000"/>
              </a:lnSpc>
              <a:buNone/>
            </a:pPr>
            <a:endParaRPr 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06FA10-026F-9BB1-D79B-B1FB5E9CC945}"/>
              </a:ext>
            </a:extLst>
          </p:cNvPr>
          <p:cNvSpPr txBox="1"/>
          <p:nvPr/>
        </p:nvSpPr>
        <p:spPr>
          <a:xfrm>
            <a:off x="748145" y="852055"/>
            <a:ext cx="611764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Тела Архимеда (архимедовы тела)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— выпуклые многогранники, у которых грани — два или более типов правильных многоугольников, а для любой пары вершин существует симметрия, переводящая одну вершину в другую</a:t>
            </a:r>
            <a:endParaRPr lang="ru-RU" dirty="0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DF739AE3-66C4-D7C6-01D7-0EADAEFBE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00" y="852055"/>
            <a:ext cx="7657163" cy="429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>
            <a:extLst>
              <a:ext uri="{FF2B5EF4-FFF2-40B4-BE49-F238E27FC236}">
                <a16:creationId xmlns:a16="http://schemas.microsoft.com/office/drawing/2014/main" id="{152EFFAC-ABFF-EBCD-A7EC-DDDD79134476}"/>
              </a:ext>
            </a:extLst>
          </p:cNvPr>
          <p:cNvSpPr txBox="1"/>
          <p:nvPr/>
        </p:nvSpPr>
        <p:spPr>
          <a:xfrm>
            <a:off x="1963883" y="59723"/>
            <a:ext cx="3314700" cy="918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endParaRPr lang="en-US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AEE4C5-8874-BC99-7FA6-7AD28814D9D0}"/>
              </a:ext>
            </a:extLst>
          </p:cNvPr>
          <p:cNvSpPr txBox="1"/>
          <p:nvPr/>
        </p:nvSpPr>
        <p:spPr>
          <a:xfrm>
            <a:off x="509155" y="910243"/>
            <a:ext cx="7502236" cy="384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b="1" dirty="0"/>
              <a:t>Этап 1. Теоретическое исследование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5205EB-F5C6-4B1D-6CE9-6444057F6F0C}"/>
              </a:ext>
            </a:extLst>
          </p:cNvPr>
          <p:cNvSpPr txBox="1"/>
          <p:nvPr/>
        </p:nvSpPr>
        <p:spPr>
          <a:xfrm>
            <a:off x="342901" y="1294515"/>
            <a:ext cx="6522892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Свойства многогранников, важные для космических кораблей</a:t>
            </a:r>
            <a:endParaRPr lang="ru-RU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A5BA3B52-573E-FA78-37CC-D8D2F504DC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118" y="2168086"/>
            <a:ext cx="5797590" cy="21146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7473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53A6FC-7403-769A-6411-D75AC93F1370}"/>
              </a:ext>
            </a:extLst>
          </p:cNvPr>
          <p:cNvSpPr txBox="1"/>
          <p:nvPr/>
        </p:nvSpPr>
        <p:spPr>
          <a:xfrm>
            <a:off x="353291" y="103909"/>
            <a:ext cx="65125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Этап 1. Теоретическое исследование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DC670A-6E37-C995-987D-287D6BC111DC}"/>
              </a:ext>
            </a:extLst>
          </p:cNvPr>
          <p:cNvSpPr txBox="1"/>
          <p:nvPr/>
        </p:nvSpPr>
        <p:spPr>
          <a:xfrm>
            <a:off x="477982" y="837213"/>
            <a:ext cx="5826701" cy="976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buNone/>
              <a:tabLst>
                <a:tab pos="900430" algn="l"/>
              </a:tabLst>
            </a:pPr>
            <a:r>
              <a:rPr lang="ru-RU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Тела вращения и их свойства в космонавтике</a:t>
            </a:r>
            <a:endParaRPr lang="ru-RU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None/>
              <a:tabLst>
                <a:tab pos="900430" algn="l"/>
              </a:tabLst>
            </a:pPr>
            <a:r>
              <a:rPr lang="ru-RU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58F153-2266-AE62-7B3C-84901DDF6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255" y="1773555"/>
            <a:ext cx="5265217" cy="20295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709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E3040B7F-98F2-6352-50ED-43AF4901F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6" y="1106612"/>
            <a:ext cx="6691602" cy="403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D702294-866B-9C73-4D9D-96419699B31B}"/>
              </a:ext>
            </a:extLst>
          </p:cNvPr>
          <p:cNvSpPr txBox="1"/>
          <p:nvPr/>
        </p:nvSpPr>
        <p:spPr>
          <a:xfrm>
            <a:off x="1291071" y="210188"/>
            <a:ext cx="457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Этап 2. Практическое исследование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482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94EE04-72E0-A5C6-CFC2-8455A3D4DE88}"/>
              </a:ext>
            </a:extLst>
          </p:cNvPr>
          <p:cNvSpPr txBox="1"/>
          <p:nvPr/>
        </p:nvSpPr>
        <p:spPr>
          <a:xfrm>
            <a:off x="374073" y="477982"/>
            <a:ext cx="68060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Применение многогранников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конструкции космических кораблей 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BE4F93-DBB6-6640-9F52-20B601A9E48A}"/>
              </a:ext>
            </a:extLst>
          </p:cNvPr>
          <p:cNvSpPr txBox="1"/>
          <p:nvPr/>
        </p:nvSpPr>
        <p:spPr>
          <a:xfrm>
            <a:off x="696191" y="249382"/>
            <a:ext cx="61696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Этап 1. Практическое  исследование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CF107C-2C6A-6E8C-6BB7-BDA0B2A95ADA}"/>
              </a:ext>
            </a:extLst>
          </p:cNvPr>
          <p:cNvSpPr txBox="1"/>
          <p:nvPr/>
        </p:nvSpPr>
        <p:spPr>
          <a:xfrm>
            <a:off x="696191" y="1301234"/>
            <a:ext cx="63566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Геометрические тела в космическом корабле «Восток»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7F8A41-C468-F75B-F05B-B3F883C82C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91" y="2057400"/>
            <a:ext cx="5931621" cy="26081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6629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56F512-5282-2FB1-9B6D-31F513999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457199"/>
            <a:ext cx="7150099" cy="134042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Этап 2. Практическое исследование</a:t>
            </a:r>
            <a:br>
              <a:rPr lang="ru-RU" dirty="0"/>
            </a:b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Геометрические тела в космическом корабле </a:t>
            </a:r>
            <a:b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«Союз»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5FB1B5-E011-E8DD-33BD-61D02EA52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037ACD-4D38-DA7D-B8A6-84D27ABE0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16" y="1652445"/>
            <a:ext cx="7251267" cy="33868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2597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8CE210-8C91-23D5-3D32-446DA7F61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Этап 2. Практическое исследование</a:t>
            </a:r>
            <a:br>
              <a:rPr lang="ru-RU" dirty="0"/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Геометрические тела в космическом корабле 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«Союз»</a:t>
            </a:r>
            <a:endParaRPr lang="ru-RU" dirty="0"/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512844C0-42B7-D07D-2BDD-494119EA595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96736"/>
            <a:ext cx="7481454" cy="32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325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49D831-0731-601A-82A0-121EEDFD3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63384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Этап 2. Практическое исследование</a:t>
            </a:r>
            <a:br>
              <a:rPr lang="ru-RU" dirty="0"/>
            </a:b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Геометрические тела в космическом корабле  «Апполон»</a:t>
            </a:r>
            <a:endParaRPr lang="ru-RU" dirty="0"/>
          </a:p>
        </p:txBody>
      </p:sp>
      <p:pic>
        <p:nvPicPr>
          <p:cNvPr id="5124" name="Picture 4" descr="Picture background">
            <a:extLst>
              <a:ext uri="{FF2B5EF4-FFF2-40B4-BE49-F238E27FC236}">
                <a16:creationId xmlns:a16="http://schemas.microsoft.com/office/drawing/2014/main" id="{BBCE1EF1-17E9-CAF1-D533-BDFB2A035D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0982"/>
            <a:ext cx="7626927" cy="334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282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8A998F-D208-C25C-B163-3186F1B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457200"/>
            <a:ext cx="7835899" cy="990600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Этап 3 . Экспериментальное исследование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55FB6E7C-41A7-351A-BBAE-4BADF32B2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200" dirty="0">
                <a:solidFill>
                  <a:schemeClr val="tx1"/>
                </a:solidFill>
              </a:rPr>
              <a:t>На </a:t>
            </a:r>
            <a:r>
              <a:rPr lang="ru-RU" sz="1200" b="1" dirty="0">
                <a:solidFill>
                  <a:schemeClr val="tx1"/>
                </a:solidFill>
              </a:rPr>
              <a:t>практическом этапе</a:t>
            </a:r>
            <a:r>
              <a:rPr lang="ru-RU" sz="1200" dirty="0">
                <a:solidFill>
                  <a:schemeClr val="tx1"/>
                </a:solidFill>
              </a:rPr>
              <a:t> я создала свою модель — </a:t>
            </a:r>
            <a:r>
              <a:rPr lang="ru-RU" sz="1200" b="1" dirty="0">
                <a:solidFill>
                  <a:schemeClr val="tx1"/>
                </a:solidFill>
              </a:rPr>
              <a:t>«Звёздный странник»</a:t>
            </a:r>
            <a:r>
              <a:rPr lang="ru-RU" sz="1200" dirty="0">
                <a:solidFill>
                  <a:schemeClr val="tx1"/>
                </a:solidFill>
              </a:rPr>
              <a:t>:</a:t>
            </a:r>
          </a:p>
          <a:p>
            <a:pPr lvl="0"/>
            <a:r>
              <a:rPr lang="ru-RU" sz="1200" dirty="0">
                <a:solidFill>
                  <a:schemeClr val="tx1"/>
                </a:solidFill>
              </a:rPr>
              <a:t>Нарисовала схему корабля и разделила его на секции: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носовая часть — </a:t>
            </a:r>
            <a:r>
              <a:rPr lang="ru-RU" b="1" dirty="0">
                <a:solidFill>
                  <a:schemeClr val="tx1"/>
                </a:solidFill>
              </a:rPr>
              <a:t>конус</a:t>
            </a:r>
            <a:r>
              <a:rPr lang="ru-RU" dirty="0">
                <a:solidFill>
                  <a:schemeClr val="tx1"/>
                </a:solidFill>
              </a:rPr>
              <a:t> (для обтекаемости);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основной отсек — </a:t>
            </a:r>
            <a:r>
              <a:rPr lang="ru-RU" b="1" dirty="0">
                <a:solidFill>
                  <a:schemeClr val="tx1"/>
                </a:solidFill>
              </a:rPr>
              <a:t>цилиндр</a:t>
            </a:r>
            <a:r>
              <a:rPr lang="ru-RU" dirty="0">
                <a:solidFill>
                  <a:schemeClr val="tx1"/>
                </a:solidFill>
              </a:rPr>
              <a:t> (для размещения оборудования);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кабина экипажа — </a:t>
            </a:r>
            <a:r>
              <a:rPr lang="ru-RU" b="1" dirty="0">
                <a:solidFill>
                  <a:schemeClr val="tx1"/>
                </a:solidFill>
              </a:rPr>
              <a:t>полусфера</a:t>
            </a:r>
            <a:r>
              <a:rPr lang="ru-RU" dirty="0">
                <a:solidFill>
                  <a:schemeClr val="tx1"/>
                </a:solidFill>
              </a:rPr>
              <a:t> (обзор и защита);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крылья — </a:t>
            </a:r>
            <a:r>
              <a:rPr lang="ru-RU" b="1" dirty="0">
                <a:solidFill>
                  <a:schemeClr val="tx1"/>
                </a:solidFill>
              </a:rPr>
              <a:t>треугольные призмы</a:t>
            </a:r>
            <a:r>
              <a:rPr lang="ru-RU" dirty="0">
                <a:solidFill>
                  <a:schemeClr val="tx1"/>
                </a:solidFill>
              </a:rPr>
              <a:t> (стабилизация);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антенны — </a:t>
            </a:r>
            <a:r>
              <a:rPr lang="ru-RU" b="1" dirty="0">
                <a:solidFill>
                  <a:schemeClr val="tx1"/>
                </a:solidFill>
              </a:rPr>
              <a:t>тонкие цилиндры</a:t>
            </a:r>
            <a:r>
              <a:rPr lang="ru-RU" dirty="0">
                <a:solidFill>
                  <a:schemeClr val="tx1"/>
                </a:solidFill>
              </a:rPr>
              <a:t> и </a:t>
            </a:r>
            <a:r>
              <a:rPr lang="ru-RU" b="1" dirty="0">
                <a:solidFill>
                  <a:schemeClr val="tx1"/>
                </a:solidFill>
              </a:rPr>
              <a:t>пирамиды</a:t>
            </a:r>
            <a:r>
              <a:rPr lang="ru-RU" dirty="0">
                <a:solidFill>
                  <a:schemeClr val="tx1"/>
                </a:solidFill>
              </a:rPr>
              <a:t>.</a:t>
            </a:r>
            <a:r>
              <a:rPr lang="ru-RU" sz="1200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EABB02FB-CF44-0331-B469-4056D6250F9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599" y="2419350"/>
            <a:ext cx="1742209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D5461D-B695-8AC3-D1F0-FB7957BD9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1318" y="1340426"/>
            <a:ext cx="3792682" cy="3803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04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0336" y="355758"/>
            <a:ext cx="672643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-apple-system"/>
              </a:rPr>
              <a:t>Заключение</a:t>
            </a:r>
          </a:p>
          <a:p>
            <a:endParaRPr lang="ru-RU" b="1" dirty="0">
              <a:latin typeface="-apple-system"/>
            </a:endParaRPr>
          </a:p>
          <a:p>
            <a:r>
              <a:rPr lang="ru-RU" dirty="0">
                <a:latin typeface="-apple-system"/>
              </a:rPr>
              <a:t>В ходе проекта установлено:</a:t>
            </a:r>
          </a:p>
          <a:p>
            <a:r>
              <a:rPr lang="ru-RU" dirty="0">
                <a:latin typeface="-apple-system"/>
              </a:rPr>
              <a:t>наиболее часто в конструкциях космических кораблей используются </a:t>
            </a:r>
            <a:r>
              <a:rPr lang="ru-RU" b="1" dirty="0">
                <a:latin typeface="-apple-system"/>
              </a:rPr>
              <a:t>тела вращения</a:t>
            </a:r>
            <a:r>
              <a:rPr lang="ru-RU" dirty="0">
                <a:latin typeface="-apple-system"/>
              </a:rPr>
              <a:t> (цилиндр, конус,</a:t>
            </a:r>
            <a:r>
              <a:rPr lang="ru-RU" dirty="0"/>
              <a:t> сфера);</a:t>
            </a:r>
          </a:p>
          <a:p>
            <a:r>
              <a:rPr lang="ru-RU" dirty="0"/>
              <a:t>выбор формы обусловлен </a:t>
            </a:r>
            <a:r>
              <a:rPr lang="ru-RU" b="1" dirty="0"/>
              <a:t>физическими требованиями</a:t>
            </a:r>
            <a:r>
              <a:rPr lang="ru-RU" dirty="0"/>
              <a:t>: аэродинамикой, прочностью,</a:t>
            </a:r>
          </a:p>
          <a:p>
            <a:r>
              <a:rPr lang="ru-RU" dirty="0"/>
              <a:t>теплозащитой;</a:t>
            </a:r>
          </a:p>
          <a:p>
            <a:r>
              <a:rPr lang="ru-RU" dirty="0"/>
              <a:t>геометрические знания критически важны для проектирования космических аппаратов.</a:t>
            </a:r>
          </a:p>
          <a:p>
            <a:r>
              <a:rPr lang="ru-RU" dirty="0"/>
              <a:t>Гипотеза:</a:t>
            </a:r>
          </a:p>
          <a:p>
            <a:r>
              <a:rPr lang="ru-RU" dirty="0"/>
              <a:t>Сфера, цилиндр и конус — основные формы в конструкции космических кораблей подтвердилась.</a:t>
            </a:r>
            <a:endParaRPr lang="ru-RU" dirty="0">
              <a:latin typeface="-apple-system"/>
            </a:endParaRPr>
          </a:p>
          <a:p>
            <a:endParaRPr lang="ru-RU" dirty="0"/>
          </a:p>
          <a:p>
            <a:endParaRPr lang="ru-RU" dirty="0"/>
          </a:p>
          <a:p>
            <a:pPr>
              <a:buFont typeface="Arial" panose="020B0604020202020204" pitchFamily="34" charset="0"/>
              <a:buChar char="•"/>
            </a:pPr>
            <a:endParaRPr lang="ru-RU" b="0" i="0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845819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784" y="1140589"/>
            <a:ext cx="67922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-apple-system"/>
              </a:rPr>
              <a:t>Перспективы:</a:t>
            </a:r>
            <a:endParaRPr lang="ru-RU" dirty="0">
              <a:latin typeface="-apple-system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-apple-system"/>
              </a:rPr>
              <a:t>изучение влияния формы на аэродинамические характеристики;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-apple-system"/>
              </a:rPr>
              <a:t>компьютерное моделирование нагрузок на разные геометрические тела;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-apple-system"/>
              </a:rPr>
              <a:t>создание более сложных моделей с учётом современных разработок (например, </a:t>
            </a:r>
            <a:r>
              <a:rPr lang="ru-RU" dirty="0" err="1">
                <a:latin typeface="-apple-system"/>
              </a:rPr>
              <a:t>SpaceX</a:t>
            </a:r>
            <a:r>
              <a:rPr lang="ru-RU" dirty="0">
                <a:latin typeface="-apple-system"/>
              </a:rPr>
              <a:t> </a:t>
            </a:r>
            <a:r>
              <a:rPr lang="ru-RU" dirty="0" err="1">
                <a:latin typeface="-apple-system"/>
              </a:rPr>
              <a:t>Starship</a:t>
            </a:r>
            <a:r>
              <a:rPr lang="ru-RU" dirty="0">
                <a:latin typeface="-apple-system"/>
              </a:rPr>
              <a:t>).</a:t>
            </a:r>
          </a:p>
          <a:p>
            <a:endParaRPr lang="ru-RU" b="1" dirty="0"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4187494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9145" y="725091"/>
            <a:ext cx="604885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dirty="0"/>
              <a:t>Список литературы:</a:t>
            </a:r>
          </a:p>
          <a:p>
            <a:r>
              <a:rPr lang="ru-RU" dirty="0"/>
              <a:t>1. Учебник по геометрии (стереометрия).</a:t>
            </a:r>
          </a:p>
          <a:p>
            <a:endParaRPr lang="ru-RU" dirty="0"/>
          </a:p>
          <a:p>
            <a:r>
              <a:rPr lang="ru-RU" dirty="0"/>
              <a:t>2.Официальные сайты </a:t>
            </a:r>
            <a:r>
              <a:rPr lang="ru-RU" dirty="0" err="1"/>
              <a:t>Роскосмоса</a:t>
            </a:r>
            <a:r>
              <a:rPr lang="ru-RU" dirty="0"/>
              <a:t>, NASA, JAXA.</a:t>
            </a:r>
          </a:p>
          <a:p>
            <a:endParaRPr lang="ru-RU" dirty="0"/>
          </a:p>
          <a:p>
            <a:r>
              <a:rPr lang="ru-RU" dirty="0"/>
              <a:t>3.Исторические материалы о космических программах СССР и США.</a:t>
            </a:r>
          </a:p>
          <a:p>
            <a:endParaRPr lang="ru-RU" dirty="0"/>
          </a:p>
          <a:p>
            <a:r>
              <a:rPr lang="ru-RU" dirty="0"/>
              <a:t>4.Научные статьи по аэродинамике и материаловедению.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9330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C4AE0A-86AC-BF16-EAD2-3EE264CA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550718"/>
            <a:ext cx="6447501" cy="2202872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11092500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516</TotalTime>
  <Words>596</Words>
  <Application>Microsoft Office PowerPoint</Application>
  <PresentationFormat>Экран (16:9)</PresentationFormat>
  <Paragraphs>97</Paragraphs>
  <Slides>19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-apple-system</vt:lpstr>
      <vt:lpstr>Arial</vt:lpstr>
      <vt:lpstr>Courier New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 2. Практическое исследование Геометрические тела в космическом корабле   «Союз»</vt:lpstr>
      <vt:lpstr>Этап 2. Практическое исследование Геометрические тела в космическом корабле   «Союз»</vt:lpstr>
      <vt:lpstr>Этап 2. Практическое исследование Геометрические тела в космическом корабле  «Апполон»</vt:lpstr>
      <vt:lpstr>Этап 3 . Экспериментальное исследование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23</cp:revision>
  <dcterms:created xsi:type="dcterms:W3CDTF">2026-03-26T01:59:59Z</dcterms:created>
  <dcterms:modified xsi:type="dcterms:W3CDTF">2026-04-07T16:26:42Z</dcterms:modified>
</cp:coreProperties>
</file>