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5833-F020-486A-9A3B-8E31D05A707A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2107D-5316-4881-A0F3-1022BF7D7AD7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8424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5833-F020-486A-9A3B-8E31D05A707A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2107D-5316-4881-A0F3-1022BF7D7A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331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5833-F020-486A-9A3B-8E31D05A707A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2107D-5316-4881-A0F3-1022BF7D7AD7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3099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5833-F020-486A-9A3B-8E31D05A707A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2107D-5316-4881-A0F3-1022BF7D7A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667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5833-F020-486A-9A3B-8E31D05A707A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2107D-5316-4881-A0F3-1022BF7D7A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8882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5833-F020-486A-9A3B-8E31D05A707A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2107D-5316-4881-A0F3-1022BF7D7A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125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5833-F020-486A-9A3B-8E31D05A707A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2107D-5316-4881-A0F3-1022BF7D7A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341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4F825833-F020-486A-9A3B-8E31D05A707A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AC2107D-5316-4881-A0F3-1022BF7D7A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1473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5833-F020-486A-9A3B-8E31D05A707A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2107D-5316-4881-A0F3-1022BF7D7A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630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5833-F020-486A-9A3B-8E31D05A707A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2107D-5316-4881-A0F3-1022BF7D7A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7670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5833-F020-486A-9A3B-8E31D05A707A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2107D-5316-4881-A0F3-1022BF7D7A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1349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4F825833-F020-486A-9A3B-8E31D05A707A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AC2107D-5316-4881-A0F3-1022BF7D7AD7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0525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6000" b="0" i="0" dirty="0" smtClean="0">
                <a:solidFill>
                  <a:srgbClr val="009900"/>
                </a:solidFill>
                <a:effectLst/>
                <a:latin typeface="Open Sans"/>
              </a:rPr>
              <a:t>Реализация дистанционных контрольных </a:t>
            </a:r>
            <a:r>
              <a:rPr lang="ru-RU" sz="6000" b="0" i="0" dirty="0" smtClean="0">
                <a:solidFill>
                  <a:srgbClr val="009900"/>
                </a:solidFill>
                <a:effectLst/>
                <a:latin typeface="Open Sans"/>
              </a:rPr>
              <a:t>мероприятий в </a:t>
            </a:r>
            <a:r>
              <a:rPr lang="en-US" sz="6000" b="0" i="0" dirty="0" smtClean="0">
                <a:solidFill>
                  <a:srgbClr val="009900"/>
                </a:solidFill>
                <a:effectLst/>
                <a:latin typeface="Open Sans"/>
              </a:rPr>
              <a:t>Moodle </a:t>
            </a:r>
            <a:r>
              <a:rPr lang="ru-RU" sz="6000" b="0" i="0" dirty="0" smtClean="0">
                <a:solidFill>
                  <a:srgbClr val="009900"/>
                </a:solidFill>
                <a:effectLst/>
                <a:latin typeface="Open Sans"/>
              </a:rPr>
              <a:t>на примере курса «Обществознание»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Выполнила: Преподаватель обществознания Гераськина А.Э. </a:t>
            </a:r>
          </a:p>
          <a:p>
            <a:r>
              <a:rPr lang="ru-RU" dirty="0" smtClean="0"/>
              <a:t>ГАПОУ СО «Политехнический колледж-МЦК» г. Екатеринбурга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773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Преимущества образовательной платформы </a:t>
            </a:r>
            <a:r>
              <a:rPr lang="en-US" dirty="0" smtClean="0"/>
              <a:t>Moodle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Свою педагогическую деятельность во время дистанционного обучения я осуществляю на платформе </a:t>
            </a:r>
            <a:r>
              <a:rPr lang="en-US" sz="2400" dirty="0" smtClean="0"/>
              <a:t>Moodle</a:t>
            </a:r>
            <a:r>
              <a:rPr lang="ru-RU" sz="2400" dirty="0" smtClean="0"/>
              <a:t>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Данная платформа очень удобна в использовании не только для проведения контрольных мероприятий, но и для создания лекций, </a:t>
            </a:r>
            <a:r>
              <a:rPr lang="ru-RU" sz="2400" dirty="0" smtClean="0"/>
              <a:t>практических работ</a:t>
            </a:r>
            <a:r>
              <a:rPr lang="ru-RU" sz="2400" dirty="0" smtClean="0"/>
              <a:t>.</a:t>
            </a:r>
            <a:endParaRPr lang="ru-RU" sz="24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Здесь имеется масса возможностей сделать тестовые задания разнообразными и интересными.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Электронная система позволяет проверить знания обучающихся по широкому спектру вопросов, сокращают временные затраты на проверку знаний.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53747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Тест как способ проверки знаний учащихся.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6"/>
            <a:ext cx="5330588" cy="4193038"/>
          </a:xfrm>
        </p:spPr>
        <p:txBody>
          <a:bodyPr>
            <a:normAutofit/>
          </a:bodyPr>
          <a:lstStyle/>
          <a:p>
            <a:r>
              <a:rPr lang="ru-RU" dirty="0" smtClean="0"/>
              <a:t>Самым распространённым способом проведения контрольных мероприятий на моем курсе является тестовые задания. Это объясняется следующими причинами: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err="1" smtClean="0"/>
              <a:t>Moodle</a:t>
            </a:r>
            <a:r>
              <a:rPr lang="ru-RU" dirty="0" smtClean="0"/>
              <a:t> отличается более гибким механизмом создания тестовых заданий;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err="1" smtClean="0"/>
              <a:t>Moodle</a:t>
            </a:r>
            <a:r>
              <a:rPr lang="ru-RU" dirty="0" smtClean="0"/>
              <a:t> имеет обширный инструментарий для создания тестов;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Имеет множество типов тестовых заданий.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055893" y="3490653"/>
            <a:ext cx="47073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К ним относятся:</a:t>
            </a:r>
          </a:p>
          <a:p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множественный выбор (вопрос закрытого типа);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альтернативный вопрос (да/нет);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числовой вопрос;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в</a:t>
            </a:r>
            <a:r>
              <a:rPr lang="ru-RU" dirty="0" smtClean="0"/>
              <a:t>ычисляемый;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вопрос на соответствие;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короткий ответ;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э</a:t>
            </a:r>
            <a:r>
              <a:rPr lang="ru-RU" dirty="0" smtClean="0"/>
              <a:t>ссе.</a:t>
            </a:r>
            <a:endParaRPr lang="ru-RU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6126480" y="4316285"/>
            <a:ext cx="764276" cy="6055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886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Преимущества тестирования в </a:t>
            </a:r>
            <a:r>
              <a:rPr lang="en-US" dirty="0" smtClean="0"/>
              <a:t>Moodle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Объективность;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 Демократичность;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Массовость и кратковременность.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1700" y="2167468"/>
            <a:ext cx="371475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940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Личный пример реализации дистанционных контрольных мероприятий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/>
              <a:t>Хочу на примере свою курса «Обществознание» продемонстрировать применение тестовых заданий для проведения контрольных мероприятий.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/>
              <a:t>На моем курсе порядка двухсот человек. С таким большим количеством обучающихся очень проблематично задавать письменные работы в рамках дистанционного обучения. Проверка занимает огромное количество времени.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0842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3233" y="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Пример 1. Тест «Методы научного познания»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74820" y="1869959"/>
            <a:ext cx="2943255" cy="451310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2000" dirty="0" smtClean="0"/>
              <a:t>Тест состоит из десяти заданий открытого типа;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 smtClean="0"/>
              <a:t>Высшая оценка - «5»;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 smtClean="0"/>
              <a:t>Количество баллов за весь тест – 12;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 smtClean="0"/>
              <a:t>Первые восемь зданий оцениваются по одному баллу, последние два задания - по два балла.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77" y="1325563"/>
            <a:ext cx="8955509" cy="4872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409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11" y="1125384"/>
            <a:ext cx="11009406" cy="40607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702" y="1610754"/>
            <a:ext cx="10507483" cy="357539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122" y="2088254"/>
            <a:ext cx="10058400" cy="284654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514" y="1610754"/>
            <a:ext cx="10058400" cy="338904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708" y="1737974"/>
            <a:ext cx="10058400" cy="313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873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9475" y="344825"/>
            <a:ext cx="10503091" cy="1531724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По итогу студент получает оценку, количество баллов и подробный разбор каждого тестового задания.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475" y="1876549"/>
            <a:ext cx="10626651" cy="4346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582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767" y="284740"/>
            <a:ext cx="10271077" cy="131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Преподаватель может увидеть аналитическую таблицу с общим баллом и оценкой, данные каждому вопросу, а также время прохождения.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913" y="941420"/>
            <a:ext cx="7577841" cy="53358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6189" y="5076967"/>
            <a:ext cx="25384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Данную таблицу можно скачать файлом на компьютер.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881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44816"/>
            <a:ext cx="10666863" cy="58493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Пример 2. Завершающий тест по разделу «Человек и общество»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9775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18821"/>
            <a:ext cx="10515600" cy="5541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05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46163" y="485591"/>
            <a:ext cx="324816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Данный тест является завершающим по разделу, имеет больше вопросов, чем предыдущий тест, и намного сложнее. Но обладает разнообразными типами тестовых вопросов.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63" y="2674826"/>
            <a:ext cx="10629946" cy="352712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29099" y="1395542"/>
            <a:ext cx="30454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Тест состоит из простых вопросов с одним правильным ответом. Оценивается в один балл.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043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72" y="869013"/>
            <a:ext cx="10793081" cy="36756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765577" y="4981432"/>
            <a:ext cx="41762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 smtClean="0"/>
              <a:t>Открытый вопрос.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5820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25" y="464785"/>
            <a:ext cx="10505613" cy="444840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292454" y="5254389"/>
            <a:ext cx="43126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 smtClean="0"/>
              <a:t>Задание на соответствие</a:t>
            </a:r>
            <a:r>
              <a:rPr lang="ru-RU" dirty="0" smtClean="0"/>
              <a:t>. </a:t>
            </a:r>
            <a:r>
              <a:rPr lang="ru-RU" sz="2400" dirty="0" smtClean="0"/>
              <a:t>Оценивается в два балла.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19594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65" y="592477"/>
            <a:ext cx="10978340" cy="41569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751929" y="5049673"/>
            <a:ext cx="39714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/>
              <a:t>Задание: вставить попуски в тексте. Оценивается в два балла.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4225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61" y="660715"/>
            <a:ext cx="10850693" cy="41388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328849" y="4799536"/>
            <a:ext cx="42581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 smtClean="0"/>
              <a:t>Задание: выбрать несколько правильных ответов. За данное задание дается максимальный балл – 4.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12696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9684" y="873458"/>
            <a:ext cx="100174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/>
              <a:t>После завершения попытки, как и в первом примере, студенту демонстрируется оценка, количество баллов, правильные/неправильные ответы.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709684" y="2470245"/>
            <a:ext cx="70285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 smtClean="0"/>
              <a:t>Также преподаватель может посмотреть отчеты прохождения студентов.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77877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4966" y="300250"/>
            <a:ext cx="5977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Помимо тестовой работы для </a:t>
            </a:r>
            <a:r>
              <a:rPr lang="ru-RU" dirty="0" smtClean="0"/>
              <a:t>студентов, мною создана иная </a:t>
            </a:r>
            <a:r>
              <a:rPr lang="ru-RU" dirty="0" smtClean="0"/>
              <a:t>форма  контрольного мероприятия. Данная форма сочетает в себе теоретическую часть и контроль.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66" y="1362080"/>
            <a:ext cx="10924909" cy="50378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004287" y="438750"/>
            <a:ext cx="34255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Лекция с вопросами «Наука и образование в современном мире»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7446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1" y="208157"/>
            <a:ext cx="62370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/>
              <a:t>На предыдущем слайде была представлена первая страница лекции. После тщательного изучения материала студент нажимает кнопку «следующая </a:t>
            </a:r>
            <a:r>
              <a:rPr lang="ru-RU" sz="2400" dirty="0" smtClean="0"/>
              <a:t>страница» </a:t>
            </a:r>
            <a:r>
              <a:rPr lang="ru-RU" sz="2400" dirty="0" smtClean="0"/>
              <a:t>и попадает на первый вопрос по теоретическому материалу.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48" y="2678415"/>
            <a:ext cx="11876573" cy="15654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981432" y="4567751"/>
            <a:ext cx="646903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 smtClean="0"/>
              <a:t>После </a:t>
            </a:r>
            <a:r>
              <a:rPr lang="ru-RU" sz="2800" dirty="0" smtClean="0"/>
              <a:t>успешной</a:t>
            </a:r>
            <a:r>
              <a:rPr lang="ru-RU" sz="2400" dirty="0" smtClean="0"/>
              <a:t> попытки студент попадает на следующую страницу с теоретическим материалом.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32768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56" y="404802"/>
            <a:ext cx="11049718" cy="44674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08978" y="4462818"/>
            <a:ext cx="6013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 smtClean="0"/>
              <a:t>После тщательного изучения материала студент нажимает кнопку «следующая страница» и попадает на следующий вопрос по теоретическому материалу.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40071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101" y="370335"/>
            <a:ext cx="9886266" cy="531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73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1320" y="286604"/>
            <a:ext cx="65782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/>
              <a:t>После завершения работы студент увидит индикатор прохождения лекции с вопросами. 50% и выше – оценка «3», 65% и выше- оценка «4» , 80% и выше – оценка «5».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20" y="1856264"/>
            <a:ext cx="6935168" cy="45345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038531" y="4708478"/>
            <a:ext cx="38213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 smtClean="0"/>
              <a:t>Преподаватель может посмотреть отчеты прохождения среди студентов.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42127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69994" y="1965278"/>
            <a:ext cx="739708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 smtClean="0"/>
              <a:t>Спасибо за внимание!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546638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133</TotalTime>
  <Words>596</Words>
  <Application>Microsoft Office PowerPoint</Application>
  <PresentationFormat>Широкоэкранный</PresentationFormat>
  <Paragraphs>54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Open Sans</vt:lpstr>
      <vt:lpstr>Wingdings</vt:lpstr>
      <vt:lpstr>Ретро</vt:lpstr>
      <vt:lpstr>Реализация дистанционных контрольных мероприятий в Moodle на примере курса «Обществознание»</vt:lpstr>
      <vt:lpstr>Преимущества образовательной платформы Moodle.</vt:lpstr>
      <vt:lpstr>Тест как способ проверки знаний учащихся.</vt:lpstr>
      <vt:lpstr>Преимущества тестирования в Moodle.</vt:lpstr>
      <vt:lpstr>Личный пример реализации дистанционных контрольных мероприятий</vt:lpstr>
      <vt:lpstr>Пример 1. Тест «Методы научного познания»</vt:lpstr>
      <vt:lpstr>Презентация PowerPoint</vt:lpstr>
      <vt:lpstr>Презентация PowerPoint</vt:lpstr>
      <vt:lpstr>Презентация PowerPoint</vt:lpstr>
      <vt:lpstr>Пример 2. Завершающий тест по разделу «Человек и общество»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Реализация дистанционных контрольных мероприятий</dc:title>
  <dc:creator>user</dc:creator>
  <cp:lastModifiedBy>user</cp:lastModifiedBy>
  <cp:revision>15</cp:revision>
  <dcterms:created xsi:type="dcterms:W3CDTF">2020-11-25T09:00:56Z</dcterms:created>
  <dcterms:modified xsi:type="dcterms:W3CDTF">2020-11-25T11:46:51Z</dcterms:modified>
</cp:coreProperties>
</file>