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7" r:id="rId4"/>
    <p:sldId id="269" r:id="rId5"/>
    <p:sldId id="271" r:id="rId6"/>
    <p:sldId id="272" r:id="rId7"/>
    <p:sldId id="273" r:id="rId8"/>
    <p:sldId id="265" r:id="rId9"/>
    <p:sldId id="264" r:id="rId10"/>
    <p:sldId id="270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77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zateevo.info/simonenko-fyodor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vk.com/wall-213480418_1765" TargetMode="External"/><Relationship Id="rId4" Type="http://schemas.openxmlformats.org/officeDocument/2006/relationships/hyperlink" Target="https://lenta.ru/articles/2024/02/24/nachalo-svo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User\Desktop\img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645" y="0"/>
            <a:ext cx="9151645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071538" y="1714488"/>
            <a:ext cx="778674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Garamond" pitchFamily="18" charset="0"/>
              </a:rPr>
              <a:t>Подросток-герой СВО,                 которым гордится страна:            Федор Симоненко</a:t>
            </a:r>
            <a:endParaRPr lang="ru-RU" sz="4000" b="1" dirty="0">
              <a:latin typeface="Garamond" pitchFamily="18" charset="0"/>
            </a:endParaRPr>
          </a:p>
        </p:txBody>
      </p:sp>
      <p:pic>
        <p:nvPicPr>
          <p:cNvPr id="1026" name="Picture 2" descr="C:\Users\User\Desktop\1699253665_polini-club-p-fedor-odinokov-znamenitosti-instagram-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3643314"/>
            <a:ext cx="4303982" cy="258285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928662" y="642919"/>
            <a:ext cx="7786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Garamond" pitchFamily="18" charset="0"/>
              </a:rPr>
              <a:t>IV </a:t>
            </a:r>
            <a:r>
              <a:rPr lang="ru-RU" sz="2000" dirty="0" smtClean="0">
                <a:latin typeface="Garamond" pitchFamily="18" charset="0"/>
              </a:rPr>
              <a:t>Всероссийский педагогический конкурс </a:t>
            </a:r>
          </a:p>
          <a:p>
            <a:pPr algn="ctr"/>
            <a:r>
              <a:rPr lang="ru-RU" sz="2000" dirty="0" smtClean="0">
                <a:latin typeface="Garamond" pitchFamily="18" charset="0"/>
              </a:rPr>
              <a:t>«Моя лучшая презентация»</a:t>
            </a:r>
            <a:endParaRPr lang="ru-RU" sz="2000" dirty="0" smtClean="0">
              <a:latin typeface="Garamond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User\Desktop\img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51645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928662" y="642918"/>
            <a:ext cx="785818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Garamond" pitchFamily="18" charset="0"/>
              </a:rPr>
              <a:t>СВО </a:t>
            </a:r>
            <a:r>
              <a:rPr lang="ru-RU" sz="4000" dirty="0" smtClean="0">
                <a:latin typeface="Garamond" pitchFamily="18" charset="0"/>
              </a:rPr>
              <a:t>-</a:t>
            </a:r>
            <a:r>
              <a:rPr lang="ru-RU" sz="4000" b="1" dirty="0" smtClean="0">
                <a:latin typeface="Garamond" pitchFamily="18" charset="0"/>
              </a:rPr>
              <a:t> </a:t>
            </a:r>
            <a:r>
              <a:rPr lang="ru-RU" sz="4000" dirty="0" smtClean="0">
                <a:latin typeface="Garamond" pitchFamily="18" charset="0"/>
              </a:rPr>
              <a:t>специальная военная операция, о начале которой               24 февраля 2022 года объявил президент России В.В. Путин</a:t>
            </a:r>
            <a:endParaRPr lang="ru-RU" sz="4000" dirty="0">
              <a:latin typeface="Garamond" pitchFamily="18" charset="0"/>
            </a:endParaRPr>
          </a:p>
        </p:txBody>
      </p:sp>
      <p:pic>
        <p:nvPicPr>
          <p:cNvPr id="1026" name="Picture 2" descr="C:\Users\User\Desktop\dfafe05cf110cae3fa3724c385424cd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3143248"/>
            <a:ext cx="5460975" cy="30717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User\Desktop\img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51645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000100" y="4429132"/>
            <a:ext cx="778674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Garamond" pitchFamily="18" charset="0"/>
              </a:rPr>
              <a:t>Федор Симоненко - третьеклассник, 12-летний мальчик-герой из маленького села в Брянской области. Родился 6 декабря 2012 года. Он - пятый ребенок в семье, у него три брата и две сестры Многодетная мать -  воспитывает их одна. Старшие братья Феди сейчас воюют на спецоперации. Они были мобилизованы и служат артиллеристами в рядах ВС России. Средний брат сейчас в училище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00100" y="571480"/>
            <a:ext cx="7786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Garamond" pitchFamily="18" charset="0"/>
              </a:rPr>
              <a:t>Происхождение, семья </a:t>
            </a:r>
            <a:endParaRPr lang="ru-RU" sz="4000" b="1" dirty="0">
              <a:latin typeface="Garamond" pitchFamily="18" charset="0"/>
            </a:endParaRPr>
          </a:p>
        </p:txBody>
      </p:sp>
      <p:pic>
        <p:nvPicPr>
          <p:cNvPr id="8194" name="Picture 2" descr="https://sun6-22.userapi.com/impg/X_02kUEBDyWUd4JdXzYL_O0kCDh2oikQA1MwCw/xXJJT_vrLfg.jpg?size=604x403&amp;quality=95&amp;sign=c5801e4894585cfad5d2b2e6588dc1b5&amp;c_uniq_tag=-Qvshdd3LnpIq-qafo6Lhak5zrq-OiB7m3d6baq9kdA&amp;type=albu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1285860"/>
            <a:ext cx="4818077" cy="3214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User\Desktop\img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51645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928662" y="1071546"/>
            <a:ext cx="7786742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Garamond" pitchFamily="18" charset="0"/>
              </a:rPr>
              <a:t>2 марта 2023 года две группы украинских диверсантов напали на приграничный Климовский район в Брянской области. Агрессоры сжигали дома и стреляли в людей.</a:t>
            </a:r>
          </a:p>
          <a:p>
            <a:pPr algn="just"/>
            <a:r>
              <a:rPr lang="ru-RU" sz="2000" dirty="0" smtClean="0">
                <a:latin typeface="Garamond" pitchFamily="18" charset="0"/>
              </a:rPr>
              <a:t>Ими были обстреляны два гражданских автомобиля, их водители погибли. Гражданский автомобиль «Нива», в которой ехали в школу дети - третьеклассник Федор и две девочки-первоклассницы, обстреляли диверсанты, которые проникли на территорию региона из Украины.</a:t>
            </a:r>
          </a:p>
          <a:p>
            <a:pPr algn="just"/>
            <a:r>
              <a:rPr lang="ru-RU" sz="2000" dirty="0" smtClean="0">
                <a:latin typeface="Garamond" pitchFamily="18" charset="0"/>
              </a:rPr>
              <a:t>Водитель, который вез детей в школу, погиб в результате обстрела машины, а школьницы спаслись благодаря мужеству мальчика.</a:t>
            </a:r>
          </a:p>
          <a:p>
            <a:pPr algn="just"/>
            <a:r>
              <a:rPr lang="ru-RU" sz="2000" dirty="0" smtClean="0">
                <a:latin typeface="Garamond" pitchFamily="18" charset="0"/>
              </a:rPr>
              <a:t>Федор не растерялся, сумел с девочками выбраться из машины, вывести их из-под обстрела и убежать в безопасную лесополосу.</a:t>
            </a:r>
          </a:p>
          <a:p>
            <a:pPr algn="just"/>
            <a:r>
              <a:rPr lang="ru-RU" sz="2000" dirty="0" smtClean="0">
                <a:latin typeface="Garamond" pitchFamily="18" charset="0"/>
              </a:rPr>
              <a:t>Так он спас девочек во время атаки диверсантов на приграничное село.</a:t>
            </a:r>
          </a:p>
          <a:p>
            <a:pPr algn="just"/>
            <a:r>
              <a:rPr lang="ru-RU" sz="2000" dirty="0" smtClean="0">
                <a:latin typeface="Garamond" pitchFamily="18" charset="0"/>
              </a:rPr>
              <a:t>Диверсанты, взрослые мужчины, стреляли по убегающим детям. Из-за стресса Федор даже не сразу понял, что он ранен, что его задела пуля.</a:t>
            </a:r>
          </a:p>
          <a:p>
            <a:pPr algn="just"/>
            <a:r>
              <a:rPr lang="ru-RU" sz="2000" dirty="0" smtClean="0">
                <a:latin typeface="Garamond" pitchFamily="18" charset="0"/>
              </a:rPr>
              <a:t>Через лесополосу ребята добрались до другой дороги, поймали машину, которая и довезла детей до ближайшего населенного пункта</a:t>
            </a:r>
            <a:endParaRPr lang="ru-RU" sz="2000" dirty="0">
              <a:latin typeface="Garamond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0100" y="571480"/>
            <a:ext cx="7786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Garamond" pitchFamily="18" charset="0"/>
              </a:rPr>
              <a:t>Подвиг </a:t>
            </a:r>
            <a:endParaRPr lang="ru-RU" sz="4000" b="1" dirty="0">
              <a:latin typeface="Garamond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User\Desktop\img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51645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00100" y="1214422"/>
            <a:ext cx="778674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Garamond" pitchFamily="18" charset="0"/>
              </a:rPr>
              <a:t>Операция длилась четыре часа. Ранение оказалось проникающим, пуля прошла со стороны лопаток в область легких, но их не задела. Судя по ране, ему стреляли в спину, когда дети убегали. Пуля, выпущенная из оружия натовского производства, была извлечена. Повреждений сердца, легких не было выявлено, ребенка поместили в реанимацию. Врачи отметили, что у мальчика крепкий организм и он быстро пошел на поправку. Около двух недель Федор провел в больнице, в середине марта его выписали</a:t>
            </a:r>
            <a:endParaRPr lang="ru-RU" sz="2000" dirty="0">
              <a:latin typeface="Garamond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571480"/>
            <a:ext cx="7786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Garamond" pitchFamily="18" charset="0"/>
              </a:rPr>
              <a:t>Операция</a:t>
            </a:r>
            <a:endParaRPr lang="ru-RU" sz="4000" b="1" dirty="0">
              <a:latin typeface="Garamond" pitchFamily="18" charset="0"/>
            </a:endParaRPr>
          </a:p>
        </p:txBody>
      </p:sp>
      <p:sp>
        <p:nvSpPr>
          <p:cNvPr id="27650" name="AutoShape 2" descr="Юный раненный герой в больнице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7651" name="Picture 3" descr="C:\Users\User\Desktop\Безымянный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54" y="3429000"/>
            <a:ext cx="4929222" cy="27726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User\Desktop\img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51645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71538" y="1142984"/>
            <a:ext cx="357190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Garamond" pitchFamily="18" charset="0"/>
              </a:rPr>
              <a:t>Мама Феди рассказала, что при выписке из больницы ее сына встречало много людей. Мальчик не ожидал и был очень рад этому. Из больницы Федю с плакатами встречали юнармейцы и волонтеры. На плакатах нарисовали Федю и крупными буквами написали: «Ты настоящий герой», «Федор - наш герой». Президент России наградил героя Федора Симоненко медалью «За отвагу». Следственный комитет вручил Федору ведомственную медаль «Доблесть и отвага»</a:t>
            </a:r>
            <a:endParaRPr lang="ru-RU" sz="2000" dirty="0">
              <a:latin typeface="Garamond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571480"/>
            <a:ext cx="7786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Garamond" pitchFamily="18" charset="0"/>
              </a:rPr>
              <a:t>Признание</a:t>
            </a:r>
            <a:endParaRPr lang="ru-RU" sz="4000" b="1" dirty="0">
              <a:latin typeface="Garamond" pitchFamily="18" charset="0"/>
            </a:endParaRPr>
          </a:p>
        </p:txBody>
      </p:sp>
      <p:sp>
        <p:nvSpPr>
          <p:cNvPr id="27650" name="AutoShape 2" descr="Юный раненный герой в больнице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9698" name="Picture 2" descr="C:\Users\User\Desktop\Безымянный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3571876"/>
            <a:ext cx="2428892" cy="2677854"/>
          </a:xfrm>
          <a:prstGeom prst="rect">
            <a:avLst/>
          </a:prstGeom>
          <a:noFill/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4876" y="1285860"/>
            <a:ext cx="3937027" cy="22145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User\Desktop\img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51645" cy="6858000"/>
          </a:xfrm>
          <a:prstGeom prst="rect">
            <a:avLst/>
          </a:prstGeom>
          <a:noFill/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17911" t="1865" r="17161" b="3020"/>
          <a:stretch/>
        </p:blipFill>
        <p:spPr>
          <a:xfrm>
            <a:off x="1142976" y="714356"/>
            <a:ext cx="2202618" cy="387356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00826" y="714356"/>
            <a:ext cx="2087749" cy="388843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00100" y="4643446"/>
            <a:ext cx="35283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Garamond" panose="02020404030301010803" pitchFamily="18" charset="0"/>
              </a:rPr>
              <a:t>Государственная </a:t>
            </a:r>
            <a:r>
              <a:rPr lang="ru-RU" dirty="0">
                <a:latin typeface="Garamond" panose="02020404030301010803" pitchFamily="18" charset="0"/>
              </a:rPr>
              <a:t>награда </a:t>
            </a:r>
            <a:r>
              <a:rPr lang="ru-RU" dirty="0" smtClean="0">
                <a:latin typeface="Garamond" panose="02020404030301010803" pitchFamily="18" charset="0"/>
              </a:rPr>
              <a:t>РФ, </a:t>
            </a:r>
            <a:r>
              <a:rPr lang="ru-RU" dirty="0">
                <a:latin typeface="Garamond" panose="02020404030301010803" pitchFamily="18" charset="0"/>
              </a:rPr>
              <a:t>которую вручают за мужество и отвагу, проявленные в боях и при выполнении специальных заданий, связанных с риском для жизни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429124" y="4643446"/>
            <a:ext cx="433798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dirty="0" smtClean="0">
                <a:latin typeface="Garamond" panose="02020404030301010803" pitchFamily="18" charset="0"/>
              </a:rPr>
              <a:t>Ведомственная медаль РФ, которую вручают за мужественные </a:t>
            </a:r>
            <a:r>
              <a:rPr lang="ru-RU" dirty="0">
                <a:latin typeface="Garamond" panose="02020404030301010803" pitchFamily="18" charset="0"/>
              </a:rPr>
              <a:t>действия, проявленные в условиях, </a:t>
            </a:r>
            <a:r>
              <a:rPr lang="ru-RU" dirty="0" smtClean="0">
                <a:latin typeface="Garamond" panose="02020404030301010803" pitchFamily="18" charset="0"/>
              </a:rPr>
              <a:t>сопряженных </a:t>
            </a:r>
            <a:r>
              <a:rPr lang="ru-RU" dirty="0">
                <a:latin typeface="Garamond" panose="02020404030301010803" pitchFamily="18" charset="0"/>
              </a:rPr>
              <a:t>с риском для жизни и здоровья, в целях укрепления законности, защиты прав и законных интересов граждан</a:t>
            </a:r>
          </a:p>
        </p:txBody>
      </p:sp>
      <p:pic>
        <p:nvPicPr>
          <p:cNvPr id="1026" name="Picture 2" descr="C:\Users\User\Desktop\kFM_WMy5td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14744" y="714356"/>
            <a:ext cx="2286016" cy="39182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User\Desktop\img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51645" cy="6858000"/>
          </a:xfrm>
          <a:prstGeom prst="rect">
            <a:avLst/>
          </a:prstGeom>
          <a:noFill/>
        </p:spPr>
      </p:pic>
      <p:pic>
        <p:nvPicPr>
          <p:cNvPr id="5122" name="Picture 2" descr="C:\Users\User\Desktop\Безымянный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642918"/>
            <a:ext cx="7304103" cy="5643602"/>
          </a:xfrm>
          <a:prstGeom prst="rect">
            <a:avLst/>
          </a:prstGeom>
          <a:noFill/>
        </p:spPr>
      </p:pic>
      <p:pic>
        <p:nvPicPr>
          <p:cNvPr id="1026" name="Picture 2" descr="C:\Users\User\Desktop\Безымянный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810" y="4429132"/>
            <a:ext cx="1340300" cy="1785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User\Desktop\img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51645" cy="6858000"/>
          </a:xfrm>
          <a:prstGeom prst="rect">
            <a:avLst/>
          </a:prstGeom>
          <a:noFill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3728" y="647446"/>
            <a:ext cx="5563107" cy="55631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User\Desktop\img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51645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00100" y="714356"/>
            <a:ext cx="778674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Garamond" pitchFamily="18" charset="0"/>
              </a:rPr>
              <a:t>Муниципальное бюджетное общеобразовательное учреждение </a:t>
            </a:r>
          </a:p>
          <a:p>
            <a:pPr algn="ctr"/>
            <a:endParaRPr lang="ru-RU" sz="2000" dirty="0" smtClean="0">
              <a:latin typeface="Garamond" pitchFamily="18" charset="0"/>
            </a:endParaRPr>
          </a:p>
          <a:p>
            <a:pPr algn="ctr"/>
            <a:r>
              <a:rPr lang="ru-RU" sz="2000" dirty="0" smtClean="0">
                <a:latin typeface="Garamond" pitchFamily="18" charset="0"/>
              </a:rPr>
              <a:t>«Средняя общеобразовательная школа №3»                                </a:t>
            </a:r>
          </a:p>
          <a:p>
            <a:pPr algn="ctr"/>
            <a:endParaRPr lang="ru-RU" sz="2000" dirty="0" smtClean="0">
              <a:latin typeface="Garamond" pitchFamily="18" charset="0"/>
            </a:endParaRPr>
          </a:p>
          <a:p>
            <a:pPr algn="ctr"/>
            <a:r>
              <a:rPr lang="ru-RU" sz="2000" dirty="0" smtClean="0">
                <a:latin typeface="Garamond" pitchFamily="18" charset="0"/>
              </a:rPr>
              <a:t>(Муниципальный округ Сухой Лог, пос. Алтынай)</a:t>
            </a:r>
          </a:p>
          <a:p>
            <a:pPr algn="just"/>
            <a:endParaRPr lang="ru-RU" sz="2000" dirty="0" smtClean="0">
              <a:latin typeface="Garamond" pitchFamily="18" charset="0"/>
            </a:endParaRPr>
          </a:p>
          <a:p>
            <a:pPr algn="just"/>
            <a:r>
              <a:rPr lang="ru-RU" sz="2000" dirty="0" smtClean="0">
                <a:latin typeface="Garamond" pitchFamily="18" charset="0"/>
              </a:rPr>
              <a:t>Работу выполнил: </a:t>
            </a:r>
            <a:r>
              <a:rPr lang="ru-RU" sz="2000" dirty="0" err="1" smtClean="0">
                <a:latin typeface="Garamond" pitchFamily="18" charset="0"/>
              </a:rPr>
              <a:t>Дулепин</a:t>
            </a:r>
            <a:r>
              <a:rPr lang="ru-RU" sz="2000" dirty="0" smtClean="0">
                <a:latin typeface="Garamond" pitchFamily="18" charset="0"/>
              </a:rPr>
              <a:t> Александр Александрович, обучающийся 7 </a:t>
            </a:r>
            <a:r>
              <a:rPr lang="ru-RU" sz="2000" dirty="0" smtClean="0">
                <a:latin typeface="Garamond" pitchFamily="18" charset="0"/>
              </a:rPr>
              <a:t>класса</a:t>
            </a:r>
            <a:endParaRPr lang="ru-RU" sz="2000" dirty="0" smtClean="0">
              <a:latin typeface="Garamond" pitchFamily="18" charset="0"/>
            </a:endParaRPr>
          </a:p>
          <a:p>
            <a:pPr algn="just"/>
            <a:endParaRPr lang="ru-RU" sz="2000" dirty="0" smtClean="0">
              <a:latin typeface="Garamond" pitchFamily="18" charset="0"/>
            </a:endParaRPr>
          </a:p>
          <a:p>
            <a:pPr algn="just"/>
            <a:r>
              <a:rPr lang="ru-RU" sz="2000" dirty="0" smtClean="0">
                <a:latin typeface="Garamond" pitchFamily="18" charset="0"/>
              </a:rPr>
              <a:t>Руководитель: Коковин Павел Сергеевич, учитель истории и обществознания </a:t>
            </a:r>
            <a:endParaRPr lang="ru-RU" sz="2000" dirty="0" smtClean="0">
              <a:latin typeface="Garamond" pitchFamily="18" charset="0"/>
              <a:hlinkClick r:id="rId3"/>
            </a:endParaRPr>
          </a:p>
          <a:p>
            <a:pPr algn="just"/>
            <a:endParaRPr lang="ru-RU" sz="2000" u="sng" dirty="0" smtClean="0">
              <a:latin typeface="Garamond" pitchFamily="18" charset="0"/>
              <a:hlinkClick r:id="rId3"/>
            </a:endParaRPr>
          </a:p>
          <a:p>
            <a:pPr algn="ctr"/>
            <a:r>
              <a:rPr lang="ru-RU" sz="2000" dirty="0" smtClean="0">
                <a:latin typeface="Garamond" pitchFamily="18" charset="0"/>
              </a:rPr>
              <a:t>Список источников:</a:t>
            </a:r>
            <a:endParaRPr lang="ru-RU" sz="2000" dirty="0" smtClean="0">
              <a:latin typeface="Garamond" pitchFamily="18" charset="0"/>
              <a:hlinkClick r:id="rId3"/>
            </a:endParaRPr>
          </a:p>
          <a:p>
            <a:pPr algn="just"/>
            <a:r>
              <a:rPr lang="ru-RU" sz="2000" u="sng" dirty="0" smtClean="0">
                <a:latin typeface="Garamond" pitchFamily="18" charset="0"/>
                <a:hlinkClick r:id="rId3"/>
              </a:rPr>
              <a:t>https://zateevo.info/simonenko-fyodor/</a:t>
            </a:r>
            <a:r>
              <a:rPr lang="ru-RU" sz="2000" dirty="0" smtClean="0">
                <a:latin typeface="Garamond" pitchFamily="18" charset="0"/>
              </a:rPr>
              <a:t> </a:t>
            </a:r>
          </a:p>
          <a:p>
            <a:pPr algn="just"/>
            <a:r>
              <a:rPr lang="ru-RU" sz="2000" u="sng" dirty="0" smtClean="0">
                <a:latin typeface="Garamond" pitchFamily="18" charset="0"/>
                <a:hlinkClick r:id="rId4"/>
              </a:rPr>
              <a:t>https://lenta.ru/articles/2024/02/24/nachalo-svo/</a:t>
            </a:r>
            <a:r>
              <a:rPr lang="ru-RU" sz="2000" dirty="0" smtClean="0">
                <a:latin typeface="Garamond" pitchFamily="18" charset="0"/>
              </a:rPr>
              <a:t>    </a:t>
            </a:r>
          </a:p>
          <a:p>
            <a:pPr algn="just"/>
            <a:r>
              <a:rPr lang="ru-RU" sz="2000" u="sng" dirty="0" smtClean="0">
                <a:latin typeface="Garamond" pitchFamily="18" charset="0"/>
                <a:hlinkClick r:id="rId5"/>
              </a:rPr>
              <a:t>https://vk.com/wall-213480418_1765</a:t>
            </a:r>
            <a:r>
              <a:rPr lang="ru-RU" sz="2000" dirty="0" smtClean="0">
                <a:latin typeface="Garamond" pitchFamily="18" charset="0"/>
              </a:rPr>
              <a:t> </a:t>
            </a:r>
            <a:endParaRPr lang="ru-RU" sz="2000" dirty="0">
              <a:latin typeface="Garamond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185</Words>
  <Application>Microsoft Office PowerPoint</Application>
  <PresentationFormat>Экран (4:3)</PresentationFormat>
  <Paragraphs>34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Garamond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Анна Андреевна</cp:lastModifiedBy>
  <cp:revision>27</cp:revision>
  <dcterms:created xsi:type="dcterms:W3CDTF">2025-03-13T16:37:47Z</dcterms:created>
  <dcterms:modified xsi:type="dcterms:W3CDTF">2025-09-26T03:53:11Z</dcterms:modified>
</cp:coreProperties>
</file>