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83" r:id="rId5"/>
    <p:sldId id="262" r:id="rId6"/>
    <p:sldId id="284" r:id="rId7"/>
    <p:sldId id="270" r:id="rId8"/>
    <p:sldId id="280" r:id="rId9"/>
    <p:sldId id="261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419"/>
    <a:srgbClr val="32D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50" autoAdjust="0"/>
    <p:restoredTop sz="94660"/>
  </p:normalViewPr>
  <p:slideViewPr>
    <p:cSldViewPr snapToGrid="0">
      <p:cViewPr>
        <p:scale>
          <a:sx n="79" d="100"/>
          <a:sy n="79" d="100"/>
        </p:scale>
        <p:origin x="-306" y="-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DE15A83-4818-4A47-A348-F4A9AFA9B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CBBB980-E8FC-4067-86A7-1D4907ECF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7D01FB7-F1A8-433A-BC55-59C7C4008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08FB03DB-2728-4350-BACD-52B9237E3137}"/>
              </a:ext>
            </a:extLst>
          </p:cNvPr>
          <p:cNvSpPr/>
          <p:nvPr userDrawn="1"/>
        </p:nvSpPr>
        <p:spPr>
          <a:xfrm>
            <a:off x="5891514" y="0"/>
            <a:ext cx="6300486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Рисунок 8">
            <a:extLst>
              <a:ext uri="{FF2B5EF4-FFF2-40B4-BE49-F238E27FC236}">
                <a16:creationId xmlns="" xmlns:a16="http://schemas.microsoft.com/office/drawing/2014/main" id="{FFA21717-33CB-400E-99B3-8F2D814A746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5891213" cy="6858000"/>
          </a:xfrm>
        </p:spPr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95F9860-E7AA-4B15-9EB5-DAA9259212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5134" y="136525"/>
            <a:ext cx="5953246" cy="2387600"/>
          </a:xfrm>
        </p:spPr>
        <p:txBody>
          <a:bodyPr anchor="b"/>
          <a:lstStyle>
            <a:lvl1pPr algn="ctr">
              <a:defRPr sz="60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70C7889-FEAE-4D81-9328-48F835D920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3602038"/>
            <a:ext cx="5953246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09473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8D3E4AB-007C-48CF-8A3A-B64245858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69C0369-AC97-4306-8FA4-D63F6C153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0393BF6-30A5-4619-86E0-C6FCAD4F0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849F7F8-0AD7-426E-B538-B6DB07F9B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6050621-D5FD-43FC-ADA7-81BAB7DC0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Фигура, имеющая форму буквы L 6">
            <a:extLst>
              <a:ext uri="{FF2B5EF4-FFF2-40B4-BE49-F238E27FC236}">
                <a16:creationId xmlns="" xmlns:a16="http://schemas.microsoft.com/office/drawing/2014/main" id="{2A4BBBCF-31DF-4475-9E88-8F57A3B2C09E}"/>
              </a:ext>
            </a:extLst>
          </p:cNvPr>
          <p:cNvSpPr/>
          <p:nvPr userDrawn="1"/>
        </p:nvSpPr>
        <p:spPr>
          <a:xfrm>
            <a:off x="0" y="5428527"/>
            <a:ext cx="1018572" cy="1429473"/>
          </a:xfrm>
          <a:prstGeom prst="corner">
            <a:avLst>
              <a:gd name="adj1" fmla="val 21815"/>
              <a:gd name="adj2" fmla="val 2209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Фигура, имеющая форму буквы L 7">
            <a:extLst>
              <a:ext uri="{FF2B5EF4-FFF2-40B4-BE49-F238E27FC236}">
                <a16:creationId xmlns="" xmlns:a16="http://schemas.microsoft.com/office/drawing/2014/main" id="{344C342A-AFC3-4328-946C-6882274610AA}"/>
              </a:ext>
            </a:extLst>
          </p:cNvPr>
          <p:cNvSpPr/>
          <p:nvPr userDrawn="1"/>
        </p:nvSpPr>
        <p:spPr>
          <a:xfrm rot="10800000">
            <a:off x="11173428" y="0"/>
            <a:ext cx="1018572" cy="1429473"/>
          </a:xfrm>
          <a:prstGeom prst="corner">
            <a:avLst>
              <a:gd name="adj1" fmla="val 21815"/>
              <a:gd name="adj2" fmla="val 2209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Фигура, имеющая форму буквы L 8">
            <a:extLst>
              <a:ext uri="{FF2B5EF4-FFF2-40B4-BE49-F238E27FC236}">
                <a16:creationId xmlns="" xmlns:a16="http://schemas.microsoft.com/office/drawing/2014/main" id="{61889BE7-1BC9-4DB5-9627-64C2ABFE345C}"/>
              </a:ext>
            </a:extLst>
          </p:cNvPr>
          <p:cNvSpPr/>
          <p:nvPr userDrawn="1"/>
        </p:nvSpPr>
        <p:spPr>
          <a:xfrm rot="16200000">
            <a:off x="10987271" y="5613903"/>
            <a:ext cx="1429473" cy="1057153"/>
          </a:xfrm>
          <a:prstGeom prst="corner">
            <a:avLst>
              <a:gd name="adj1" fmla="val 21815"/>
              <a:gd name="adj2" fmla="val 2209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Фигура, имеющая форму буквы L 9">
            <a:extLst>
              <a:ext uri="{FF2B5EF4-FFF2-40B4-BE49-F238E27FC236}">
                <a16:creationId xmlns="" xmlns:a16="http://schemas.microsoft.com/office/drawing/2014/main" id="{D7E3AD0D-FD9E-447A-BC7C-9DFB2452477E}"/>
              </a:ext>
            </a:extLst>
          </p:cNvPr>
          <p:cNvSpPr/>
          <p:nvPr userDrawn="1"/>
        </p:nvSpPr>
        <p:spPr>
          <a:xfrm rot="5400000">
            <a:off x="-186160" y="186160"/>
            <a:ext cx="1429473" cy="1057153"/>
          </a:xfrm>
          <a:prstGeom prst="corner">
            <a:avLst>
              <a:gd name="adj1" fmla="val 21815"/>
              <a:gd name="adj2" fmla="val 2209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82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086CDA-E4D9-4680-9160-749F6D68D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5441D36-FD8D-467A-9F0C-C15D03101D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EB013D4-5D6D-4F16-B92B-DCDC02203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D8A6D1C-C5C1-4F42-A25A-D272BE54D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C91FEAB-E3DA-4A2A-B748-4B754A11F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32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0B63CB-98F7-4FD2-AE6A-A9D1D0BBD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C07B4AB-69EB-4069-9839-993D2E79C3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2A4005B-2E7F-4189-B96D-CAEFC1F367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87EA7BC-84F9-4F7B-8CAB-E2239A3A0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64A9B47-FDE3-4CE0-81AF-A83E6641E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B2AFF76-4729-4763-A734-414D60FEC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96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C7A0613-0D99-4D1A-B35E-69F2AE2E9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9161D37-3665-4485-9C81-A0284C59B0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E66577C-7E72-4461-97F1-2EFF35D06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E8327E4B-ABF3-4BBF-87D0-979FF17CE5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7C838068-9821-41C4-A10F-9F910F9206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FAAFDDEA-5124-47FD-B4EF-22941F87F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88D7621D-5914-4DCC-8B50-376C51D37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0F9F542-2397-4C5D-B9B4-43036BE79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6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B741AA3-DEB8-4E03-B716-EE5AD8A3E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47B8DF54-7B63-463D-A705-C0CD820F6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8FE19A30-CCCE-4D0F-A5EA-2694C83C5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DB863358-8F31-42DB-A75E-2CC034FE6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76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исунок 5">
            <a:extLst>
              <a:ext uri="{FF2B5EF4-FFF2-40B4-BE49-F238E27FC236}">
                <a16:creationId xmlns="" xmlns:a16="http://schemas.microsoft.com/office/drawing/2014/main" id="{5D96FC90-666A-41D8-AC3D-8F635019BD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44142" cy="34290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Рисунок 5">
            <a:extLst>
              <a:ext uri="{FF2B5EF4-FFF2-40B4-BE49-F238E27FC236}">
                <a16:creationId xmlns="" xmlns:a16="http://schemas.microsoft.com/office/drawing/2014/main" id="{477A18B6-7186-4923-A2C6-B06CC71BFC9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051858" y="3429000"/>
            <a:ext cx="3044142" cy="3429000"/>
          </a:xfrm>
        </p:spPr>
        <p:txBody>
          <a:bodyPr/>
          <a:lstStyle/>
          <a:p>
            <a:endParaRPr lang="ru-RU"/>
          </a:p>
        </p:txBody>
      </p:sp>
      <p:sp>
        <p:nvSpPr>
          <p:cNvPr id="8" name="Рисунок 5">
            <a:extLst>
              <a:ext uri="{FF2B5EF4-FFF2-40B4-BE49-F238E27FC236}">
                <a16:creationId xmlns="" xmlns:a16="http://schemas.microsoft.com/office/drawing/2014/main" id="{75DAD50F-D376-4968-9022-8740455F483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000" y="0"/>
            <a:ext cx="3044142" cy="342900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Рисунок 5">
            <a:extLst>
              <a:ext uri="{FF2B5EF4-FFF2-40B4-BE49-F238E27FC236}">
                <a16:creationId xmlns="" xmlns:a16="http://schemas.microsoft.com/office/drawing/2014/main" id="{C77762DE-954C-4411-AB2A-49A43212FD9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47858" y="3429000"/>
            <a:ext cx="3044142" cy="3429000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075DF8B3-B61E-42DF-9749-0A9A8505A4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051175" y="-6906"/>
            <a:ext cx="3036888" cy="3429000"/>
          </a:xfrm>
          <a:solidFill>
            <a:schemeClr val="accent6"/>
          </a:solidFill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2" name="Текст 10">
            <a:extLst>
              <a:ext uri="{FF2B5EF4-FFF2-40B4-BE49-F238E27FC236}">
                <a16:creationId xmlns="" xmlns:a16="http://schemas.microsoft.com/office/drawing/2014/main" id="{320D08EE-D804-40FB-AE7E-CEE254F6355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088063" y="3430929"/>
            <a:ext cx="3036888" cy="3429000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Текст 10">
            <a:extLst>
              <a:ext uri="{FF2B5EF4-FFF2-40B4-BE49-F238E27FC236}">
                <a16:creationId xmlns="" xmlns:a16="http://schemas.microsoft.com/office/drawing/2014/main" id="{02F63D49-B812-486B-B5E6-9C030000DC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22907" y="3429000"/>
            <a:ext cx="3036888" cy="3429000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4" name="Текст 10">
            <a:extLst>
              <a:ext uri="{FF2B5EF4-FFF2-40B4-BE49-F238E27FC236}">
                <a16:creationId xmlns="" xmlns:a16="http://schemas.microsoft.com/office/drawing/2014/main" id="{28D52F32-A499-4CCC-A1BE-7EF779BE7BB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124268" y="0"/>
            <a:ext cx="3036888" cy="3429000"/>
          </a:xfrm>
          <a:solidFill>
            <a:schemeClr val="accent6"/>
          </a:solidFill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6001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E5460A7A-40FB-40F9-9F01-826315E498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76479" y="474562"/>
            <a:ext cx="3079750" cy="2954438"/>
          </a:xfrm>
          <a:solidFill>
            <a:schemeClr val="accent6"/>
          </a:solidFill>
          <a:ln>
            <a:noFill/>
          </a:ln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57200" indent="0" algn="r">
              <a:buNone/>
              <a:defRPr>
                <a:solidFill>
                  <a:schemeClr val="bg1"/>
                </a:solidFill>
              </a:defRPr>
            </a:lvl2pPr>
            <a:lvl3pPr marL="914400" indent="0" algn="r">
              <a:buNone/>
              <a:defRPr>
                <a:solidFill>
                  <a:schemeClr val="bg1"/>
                </a:solidFill>
              </a:defRPr>
            </a:lvl3pPr>
            <a:lvl4pPr marL="1371600" indent="0" algn="r">
              <a:buNone/>
              <a:defRPr>
                <a:solidFill>
                  <a:schemeClr val="bg1"/>
                </a:solidFill>
              </a:defRPr>
            </a:lvl4pPr>
            <a:lvl5pPr marL="1828800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Текст 6">
            <a:extLst>
              <a:ext uri="{FF2B5EF4-FFF2-40B4-BE49-F238E27FC236}">
                <a16:creationId xmlns="" xmlns:a16="http://schemas.microsoft.com/office/drawing/2014/main" id="{4E0003B5-56A3-4F15-9E0F-FFAD95C293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96729" y="474562"/>
            <a:ext cx="3079750" cy="2954438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6">
            <a:extLst>
              <a:ext uri="{FF2B5EF4-FFF2-40B4-BE49-F238E27FC236}">
                <a16:creationId xmlns="" xmlns:a16="http://schemas.microsoft.com/office/drawing/2014/main" id="{F6F17BB5-1285-4C8E-A946-54AAA5C0779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576479" y="3429000"/>
            <a:ext cx="3079750" cy="2954438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Текст 6">
            <a:extLst>
              <a:ext uri="{FF2B5EF4-FFF2-40B4-BE49-F238E27FC236}">
                <a16:creationId xmlns="" xmlns:a16="http://schemas.microsoft.com/office/drawing/2014/main" id="{213F24E3-9D87-431E-A109-DE113A13899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96729" y="3429000"/>
            <a:ext cx="3079750" cy="2954438"/>
          </a:xfrm>
          <a:solidFill>
            <a:schemeClr val="accent6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1" name="Текст 6">
            <a:extLst>
              <a:ext uri="{FF2B5EF4-FFF2-40B4-BE49-F238E27FC236}">
                <a16:creationId xmlns="" xmlns:a16="http://schemas.microsoft.com/office/drawing/2014/main" id="{64BCA4AD-2453-4D3A-A6F4-32B0C81B427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35771" y="1770926"/>
            <a:ext cx="4429768" cy="4612511"/>
          </a:xfrm>
        </p:spPr>
        <p:txBody>
          <a:bodyPr/>
          <a:lstStyle>
            <a:lvl1pPr marL="0" indent="0" algn="l">
              <a:buNone/>
              <a:defRPr/>
            </a:lvl1pPr>
            <a:lvl2pPr marL="457200" indent="0" algn="l">
              <a:buNone/>
              <a:defRPr/>
            </a:lvl2pPr>
            <a:lvl3pPr marL="914400" indent="0" algn="l">
              <a:buNone/>
              <a:defRPr/>
            </a:lvl3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D9592A19-466D-444B-BE3E-E2D807AEC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772" y="365125"/>
            <a:ext cx="4429768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38252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7FD8F8F2-4624-4188-A5F6-724E87741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5623" y="365125"/>
            <a:ext cx="52578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3593B03F-2009-4E1E-B76F-4E7AC53513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05623" y="1885950"/>
            <a:ext cx="5257800" cy="4468813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6">
            <a:extLst>
              <a:ext uri="{FF2B5EF4-FFF2-40B4-BE49-F238E27FC236}">
                <a16:creationId xmlns="" xmlns:a16="http://schemas.microsoft.com/office/drawing/2014/main" id="{F427EE61-8BDE-44DD-A358-2FAD275FBA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8577" y="1023846"/>
            <a:ext cx="4057891" cy="822797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E85987E3-7190-47E0-9255-D36D3D11BF0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8577" y="471164"/>
            <a:ext cx="3305175" cy="42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2" name="Текст 6">
            <a:extLst>
              <a:ext uri="{FF2B5EF4-FFF2-40B4-BE49-F238E27FC236}">
                <a16:creationId xmlns="" xmlns:a16="http://schemas.microsoft.com/office/drawing/2014/main" id="{D3CB2DBF-86BD-4842-BD8D-ED749472115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8577" y="5728474"/>
            <a:ext cx="4057891" cy="822797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Текст 10">
            <a:extLst>
              <a:ext uri="{FF2B5EF4-FFF2-40B4-BE49-F238E27FC236}">
                <a16:creationId xmlns="" xmlns:a16="http://schemas.microsoft.com/office/drawing/2014/main" id="{3743E8B6-7CBB-471E-A471-58E2B78D32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28577" y="5175792"/>
            <a:ext cx="3305175" cy="42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4" name="Текст 6">
            <a:extLst>
              <a:ext uri="{FF2B5EF4-FFF2-40B4-BE49-F238E27FC236}">
                <a16:creationId xmlns="" xmlns:a16="http://schemas.microsoft.com/office/drawing/2014/main" id="{43700CC0-27A7-41CD-9023-C5A13EDC283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8577" y="4184064"/>
            <a:ext cx="4057891" cy="822797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5" name="Текст 10">
            <a:extLst>
              <a:ext uri="{FF2B5EF4-FFF2-40B4-BE49-F238E27FC236}">
                <a16:creationId xmlns="" xmlns:a16="http://schemas.microsoft.com/office/drawing/2014/main" id="{C7E1DB0A-9FF1-40B4-BDB5-AC63D121103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28577" y="3631382"/>
            <a:ext cx="3305175" cy="42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6" name="Текст 6">
            <a:extLst>
              <a:ext uri="{FF2B5EF4-FFF2-40B4-BE49-F238E27FC236}">
                <a16:creationId xmlns="" xmlns:a16="http://schemas.microsoft.com/office/drawing/2014/main" id="{9D51BF41-F634-4D57-A637-FF8A0EC4BB1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28577" y="2558629"/>
            <a:ext cx="4057891" cy="822797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7" name="Текст 10">
            <a:extLst>
              <a:ext uri="{FF2B5EF4-FFF2-40B4-BE49-F238E27FC236}">
                <a16:creationId xmlns="" xmlns:a16="http://schemas.microsoft.com/office/drawing/2014/main" id="{A1A49660-1072-4AE0-8537-A7BC419F156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28577" y="2005947"/>
            <a:ext cx="3305175" cy="42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graphicFrame>
        <p:nvGraphicFramePr>
          <p:cNvPr id="18" name="Таблица 18">
            <a:extLst>
              <a:ext uri="{FF2B5EF4-FFF2-40B4-BE49-F238E27FC236}">
                <a16:creationId xmlns="" xmlns:a16="http://schemas.microsoft.com/office/drawing/2014/main" id="{70B24C5F-4D3D-4415-A815-49971BABC57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875099799"/>
              </p:ext>
            </p:extLst>
          </p:nvPr>
        </p:nvGraphicFramePr>
        <p:xfrm>
          <a:off x="4745620" y="471163"/>
          <a:ext cx="1435261" cy="60801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35261">
                  <a:extLst>
                    <a:ext uri="{9D8B030D-6E8A-4147-A177-3AD203B41FA5}">
                      <a16:colId xmlns="" xmlns:a16="http://schemas.microsoft.com/office/drawing/2014/main" val="3484662148"/>
                    </a:ext>
                  </a:extLst>
                </a:gridCol>
              </a:tblGrid>
              <a:tr h="152002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22690842"/>
                  </a:ext>
                </a:extLst>
              </a:tr>
              <a:tr h="152002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7834754"/>
                  </a:ext>
                </a:extLst>
              </a:tr>
              <a:tr h="152002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21002084"/>
                  </a:ext>
                </a:extLst>
              </a:tr>
              <a:tr h="152002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38219575"/>
                  </a:ext>
                </a:extLst>
              </a:tr>
            </a:tbl>
          </a:graphicData>
        </a:graphic>
      </p:graphicFrame>
      <p:sp>
        <p:nvSpPr>
          <p:cNvPr id="20" name="Рисунок 19">
            <a:extLst>
              <a:ext uri="{FF2B5EF4-FFF2-40B4-BE49-F238E27FC236}">
                <a16:creationId xmlns="" xmlns:a16="http://schemas.microsoft.com/office/drawing/2014/main" id="{C502F727-D6EE-497C-A5B0-DE090ED47826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954326" y="696054"/>
            <a:ext cx="1029786" cy="110155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ru-RU"/>
          </a:p>
        </p:txBody>
      </p:sp>
      <p:sp>
        <p:nvSpPr>
          <p:cNvPr id="21" name="Рисунок 19">
            <a:extLst>
              <a:ext uri="{FF2B5EF4-FFF2-40B4-BE49-F238E27FC236}">
                <a16:creationId xmlns="" xmlns:a16="http://schemas.microsoft.com/office/drawing/2014/main" id="{0A240E27-AEFA-43F0-89FF-2A74A5D77D8A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4942389" y="2199183"/>
            <a:ext cx="1029786" cy="110155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ru-RU"/>
          </a:p>
        </p:txBody>
      </p:sp>
      <p:sp>
        <p:nvSpPr>
          <p:cNvPr id="22" name="Рисунок 19">
            <a:extLst>
              <a:ext uri="{FF2B5EF4-FFF2-40B4-BE49-F238E27FC236}">
                <a16:creationId xmlns="" xmlns:a16="http://schemas.microsoft.com/office/drawing/2014/main" id="{27F5EEBF-34A9-48CF-83E0-D6D660A5179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942389" y="3739045"/>
            <a:ext cx="1029786" cy="110155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ru-RU"/>
          </a:p>
        </p:txBody>
      </p:sp>
      <p:sp>
        <p:nvSpPr>
          <p:cNvPr id="23" name="Рисунок 19">
            <a:extLst>
              <a:ext uri="{FF2B5EF4-FFF2-40B4-BE49-F238E27FC236}">
                <a16:creationId xmlns="" xmlns:a16="http://schemas.microsoft.com/office/drawing/2014/main" id="{190A3F46-C204-4178-985D-47AB747A32D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954326" y="5261562"/>
            <a:ext cx="1029786" cy="110155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800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243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A0DFF78-39D7-4937-98E8-F57FB15C4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95237F67-7887-4F79-9086-2D4E7C41D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51E47127-0BAA-48A8-B6F8-8F7AF2B64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14E152EC-92EC-47F8-8905-AEB3824F3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86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B0B3EC-B4DF-48E5-8D49-912B3B562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9577FBE-9365-476D-A0C7-B0BFE240C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B68A4208-4596-4570-8A48-D601F1ED5F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768763-5A91-4409-893B-F87ABA4DA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AAE3A2D-50DE-4F80-84DB-FD3E13A59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1922462E-A153-40EE-9FBF-CE14C9F97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73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9F8B33-EE05-426A-BB94-37FC47554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0DB95E92-26F9-42A7-9612-E965D17A17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64C2F5B-A1B9-4449-A41D-B55E31C6B2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29C5F5A-F6A2-4FBA-845D-97A93F2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34B308A-38D5-4D17-AF8B-1EE105306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8076F7CB-AC52-43B4-AD6D-AD433BBEB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90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83E0C11-F975-45E8-BA3E-55FFB4BA5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4A29AAF6-AF28-4EC4-920C-E10415C7FB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8C4C7B9-CAC3-42EE-A8E2-0F73AF396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BDBA44D-A820-4823-89E3-9F96458DE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A0E0266-68E3-4D86-9523-1E4C2F30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29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298C4361-FBF7-455B-A690-B29413D343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C6B34A3-84EB-40F7-AF48-61C84CD741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786928E-2BDC-46DC-A8FE-6610F8187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32EE9B7-51BC-4834-A25D-F8B9C6BE1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4B9BC63-6A65-46A2-85DF-3D18833C6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60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s://presentation-creation.ru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3177DD-DF81-4F80-A921-6C4F2C0AA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64B142D-96E1-400F-9902-09D8626B2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23BA0E2-FBA8-48E6-91B5-D882FB555D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BD04A-233C-4E8F-A10D-8C0D98297D7F}" type="datetimeFigureOut">
              <a:rPr lang="ru-RU" smtClean="0"/>
              <a:t>26.04.2024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9981118-B587-4460-83FC-ED85EF5E8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381D7A8-14B2-492F-9F61-6C741CF792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7FFB2-FA83-4A05-BBB4-8E512F12736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7"/>
            <a:extLst>
              <a:ext uri="{FF2B5EF4-FFF2-40B4-BE49-F238E27FC236}">
                <a16:creationId xmlns="" xmlns:a16="http://schemas.microsoft.com/office/drawing/2014/main" id="{DB681911-E539-4075-B5C8-107AF8BC28C1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450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61" r:id="rId8"/>
    <p:sldLayoutId id="2147483655" r:id="rId9"/>
    <p:sldLayoutId id="2147483663" r:id="rId10"/>
    <p:sldLayoutId id="2147483662" r:id="rId11"/>
    <p:sldLayoutId id="2147483656" r:id="rId12"/>
    <p:sldLayoutId id="2147483657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pedagog_v_teme56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telegram.org/?utm_source=blog.calltouch.ru&amp;utm_medium=referral&amp;utm_campaign=%D0%A7%D1%82%D0%BE%20%D1%82%D0%B0%D0%BA%D0%BE%D0%B5%20Telegram,%20%D0%B8%20%D0%BA%D0%B0%D0%BA%20%D0%B8%D0%BC%20%D0%BF%D0%BE%D0%BB%D1%8C%D0%B7%D0%BE%D0%B2%D0%B0%D1%82%D1%8C%D1%81%D1%8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-\Desktop\image-0-02-05-e1deba0216d2cc5b5a484e15e3b2e0e2cf7a03830b5d0f9bfc6b814bb6b93a41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60" y="224371"/>
            <a:ext cx="2390580" cy="2027509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069433" y="236402"/>
            <a:ext cx="10211472" cy="12916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Федеральное казенное профессиональное образовательное учреждение 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«Оренбургский государственный экономический колледж- интернат» 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Министерства труда и социальной защиты Российской Федерации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4483" y="2251880"/>
            <a:ext cx="1122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Мастер – класс </a:t>
            </a:r>
          </a:p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на тему: Использование функции «Прямой эфир» мессенджера Telegram в образовательном процессе </a:t>
            </a: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6237028" y="5061825"/>
            <a:ext cx="5954972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Подготовила: Гирченко Ксения Анатольевна, </a:t>
            </a:r>
          </a:p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преподаватель  ФКПОУ «ОГЭКИ» </a:t>
            </a:r>
          </a:p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Минтруда России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0" y="630211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Оренбург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2024 г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9987" y="3891364"/>
            <a:ext cx="1486674" cy="2340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40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29052" y="1012829"/>
            <a:ext cx="1058283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756" y="244849"/>
            <a:ext cx="8314850" cy="6357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912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5000" y="366137"/>
            <a:ext cx="10515600" cy="1325563"/>
          </a:xfrm>
        </p:spPr>
        <p:txBody>
          <a:bodyPr>
            <a:normAutofit/>
          </a:bodyPr>
          <a:lstStyle/>
          <a:p>
            <a:pPr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демонстрация практического опыта использования функции «Прямой эфир» мессенджера </a:t>
            </a: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Telegram</a:t>
            </a:r>
            <a:r>
              <a:rPr lang="ru-RU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45198" y="1691700"/>
            <a:ext cx="16077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5000" y="3343700"/>
            <a:ext cx="2838735" cy="279333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коллег с возможностями мессенджера Telegram в качестве инструмента эффективного онлайн-обучения;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423958" y="3343700"/>
            <a:ext cx="2838735" cy="279333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продемонстрировать применение функции «Прямой эфир» в ходе мастер – класса;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802916" y="3343700"/>
            <a:ext cx="2838735" cy="279333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распространение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педагогического опыта.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 rot="2277393">
            <a:off x="4181642" y="2164261"/>
            <a:ext cx="484632" cy="978408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9096743">
            <a:off x="6817061" y="2175945"/>
            <a:ext cx="484632" cy="978408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5601009" y="2320883"/>
            <a:ext cx="484632" cy="978408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31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5500" y="1401937"/>
            <a:ext cx="10515600" cy="1325563"/>
          </a:xfrm>
        </p:spPr>
        <p:txBody>
          <a:bodyPr>
            <a:no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Telegram</a:t>
            </a:r>
            <a:r>
              <a:rPr lang="ru-RU" sz="3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мощная платформа для онлайн-обучения, которая предлагает широкий спектр возможностей для преподавателей и учащихся. Создание групп и каналов, проведение онлайн-уроков, использование образовательных ботов и обмен материалами - все это делает образование более доступным и эффективным.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4095" y="3680771"/>
            <a:ext cx="2765425" cy="271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3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64865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631179"/>
              </p:ext>
            </p:extLst>
          </p:nvPr>
        </p:nvGraphicFramePr>
        <p:xfrm>
          <a:off x="1586430" y="99150"/>
          <a:ext cx="9188066" cy="892367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{93296810-A885-4BE3-A3E7-6D5BEEA58F35}</a:tableStyleId>
              </a:tblPr>
              <a:tblGrid>
                <a:gridCol w="9188066">
                  <a:extLst>
                    <a:ext uri="{9D8B030D-6E8A-4147-A177-3AD203B41FA5}">
                      <a16:colId xmlns="" xmlns:a16="http://schemas.microsoft.com/office/drawing/2014/main" val="3184035132"/>
                    </a:ext>
                  </a:extLst>
                </a:gridCol>
              </a:tblGrid>
              <a:tr h="892367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Возможности </a:t>
                      </a:r>
                      <a:r>
                        <a:rPr lang="en-US" sz="3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Telegram:</a:t>
                      </a:r>
                      <a:endParaRPr lang="ru-RU" sz="3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67983316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421865" y="2171291"/>
            <a:ext cx="95171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бесплатные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аудио- и видео звонки одному или нескольким абонентам;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групповых чатов с возможностью добавления до 200 пользователей;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 численностью до 10 000 участников;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каналов и распространение контента;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поиск каналов по ключевым словам;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секретных чатов, данные которых «сгорают» через 24 часа;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хранение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любого объема данных в облачном хранилище (в «Избранном»);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редактирование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 перед отправкой;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группировка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чатов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каналов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5722559" y="1092200"/>
            <a:ext cx="637032" cy="978408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80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318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Telegram – канал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Всё о безопасности»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(ОБЖ)</a:t>
            </a:r>
            <a:b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pedagog_v_teme56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77207" y="2612306"/>
            <a:ext cx="3237585" cy="371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29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2979" y="369080"/>
            <a:ext cx="1151422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Демонстрация одной 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 </a:t>
            </a:r>
            <a:r>
              <a:rPr lang="ru-RU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возможностей:</a:t>
            </a:r>
          </a:p>
          <a:p>
            <a:pPr algn="ctr"/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проведение  «Прямого эфира» в своём канале -</a:t>
            </a: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Telegram</a:t>
            </a:r>
            <a:endParaRPr lang="ru-RU" sz="32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699" y="1967367"/>
            <a:ext cx="2387600" cy="42461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7123" y="1967367"/>
            <a:ext cx="2359211" cy="42461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6655" y="1929267"/>
            <a:ext cx="2301252" cy="42461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13" name="Стрелка вправо 12"/>
          <p:cNvSpPr/>
          <p:nvPr/>
        </p:nvSpPr>
        <p:spPr>
          <a:xfrm>
            <a:off x="7186984" y="3837450"/>
            <a:ext cx="738372" cy="50595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784600" y="3837450"/>
            <a:ext cx="738372" cy="50595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96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приемом «Чемодан, Мясорубка, Корзина»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5678" y="1828800"/>
            <a:ext cx="3807911" cy="4496844"/>
          </a:xfrm>
          <a:prstGeom prst="rect">
            <a:avLst/>
          </a:prstGeom>
          <a:solidFill>
            <a:srgbClr val="32D636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384110" y="1828800"/>
            <a:ext cx="3732755" cy="4496844"/>
          </a:xfrm>
          <a:prstGeom prst="rect">
            <a:avLst/>
          </a:prstGeom>
          <a:solidFill>
            <a:srgbClr val="00B0F0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270543" y="1828800"/>
            <a:ext cx="3616657" cy="4496844"/>
          </a:xfrm>
          <a:prstGeom prst="rect">
            <a:avLst/>
          </a:prstGeom>
          <a:solidFill>
            <a:srgbClr val="F41419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" descr="https://thumbs.dreamstime.com/z/beeld-met-aktentasthema-3446660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https://thumbs.dreamstime.com/b/%D0%BC%D1%8F%D1%81%D0%BE%D1%80%D1%83%D0%B1%D0%BA%D0%B0-%D0%BF%D1%80%D0%B5%D0%B4%D0%BF%D0%BE%D1%81%D1%8B%D0%BB%D0%BA%D0%B0-%D1%80%D0%B8%D1%81%D1%83%D1%8F-%D1%84%D0%BB%D0%BE%D1%80%D0%B8%D1%81%D1%82%D0%B8%D1%87%D0%B5%D1%81%D0%BA%D0%B8%D0%B9-%D0%B2%D0%B5%D0%BA%D1%82%D0%BE%D1%80-%D1%82%D1%80%D0%B0%D0%B2%D1%8B-124160214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167" y="2822591"/>
            <a:ext cx="2843407" cy="276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526" y="2668124"/>
            <a:ext cx="3136921" cy="2818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17" y="2770068"/>
            <a:ext cx="3291831" cy="2818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616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87D93B6-1F11-49D1-B967-B699349FB954}"/>
              </a:ext>
            </a:extLst>
          </p:cNvPr>
          <p:cNvSpPr/>
          <p:nvPr/>
        </p:nvSpPr>
        <p:spPr>
          <a:xfrm>
            <a:off x="518615" y="2417580"/>
            <a:ext cx="11027391" cy="4053386"/>
          </a:xfrm>
          <a:prstGeom prst="rect">
            <a:avLst/>
          </a:prstGeom>
          <a:solidFill>
            <a:schemeClr val="accent6">
              <a:alpha val="71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Заголовок 9">
            <a:extLst>
              <a:ext uri="{FF2B5EF4-FFF2-40B4-BE49-F238E27FC236}">
                <a16:creationId xmlns="" xmlns:a16="http://schemas.microsoft.com/office/drawing/2014/main" id="{159E7D65-FCA2-4EE3-93FD-F5486779F7E2}"/>
              </a:ext>
            </a:extLst>
          </p:cNvPr>
          <p:cNvSpPr txBox="1">
            <a:spLocks/>
          </p:cNvSpPr>
          <p:nvPr/>
        </p:nvSpPr>
        <p:spPr>
          <a:xfrm>
            <a:off x="1146412" y="2715904"/>
            <a:ext cx="9949218" cy="1150267"/>
          </a:xfrm>
          <a:prstGeom prst="rect">
            <a:avLst/>
          </a:prstGeom>
          <a:effectLst>
            <a:outerShdw blurRad="50800" dist="38100" dir="5400000" algn="t" rotWithShape="0">
              <a:schemeClr val="accent4">
                <a:lumMod val="50000"/>
                <a:alpha val="40000"/>
              </a:schemeClr>
            </a:outerShdw>
          </a:effectLst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БЛАГОДАРЮ </a:t>
            </a:r>
          </a:p>
          <a:p>
            <a:pPr algn="ctr"/>
            <a:r>
              <a:rPr lang="ru-RU" sz="7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</a:p>
          <a:p>
            <a:pPr algn="ctr"/>
            <a:r>
              <a:rPr lang="ru-RU" sz="7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7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-\Desktop\image-0-02-05-e1deba0216d2cc5b5a484e15e3b2e0e2cf7a03830b5d0f9bfc6b814bb6b93a41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602" y="218602"/>
            <a:ext cx="2004591" cy="16511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813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1274</TotalTime>
  <Words>245</Words>
  <Application>Microsoft Office PowerPoint</Application>
  <PresentationFormat>Произвольный</PresentationFormat>
  <Paragraphs>33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Цель: демонстрация практического опыта использования функции «Прямой эфир» мессенджера Telegram.</vt:lpstr>
      <vt:lpstr>Telegram - мощная платформа для онлайн-обучения, которая предлагает широкий спектр возможностей для преподавателей и учащихся. Создание групп и каналов, проведение онлайн-уроков, использование образовательных ботов и обмен материалами - все это делает образование более доступным и эффективным.</vt:lpstr>
      <vt:lpstr>Презентация PowerPoint</vt:lpstr>
      <vt:lpstr>Telegram – канал  «Всё о безопасности» (ОБЖ) https://pedagog_v_teme56 </vt:lpstr>
      <vt:lpstr>Презентация PowerPoint</vt:lpstr>
      <vt:lpstr>Подведение итогов приемом «Чемодан, Мясорубка, Корзина»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prepodavatel11</cp:lastModifiedBy>
  <cp:revision>121</cp:revision>
  <dcterms:created xsi:type="dcterms:W3CDTF">2021-12-09T11:10:51Z</dcterms:created>
  <dcterms:modified xsi:type="dcterms:W3CDTF">2024-04-26T12:01:56Z</dcterms:modified>
</cp:coreProperties>
</file>