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4" r:id="rId6"/>
    <p:sldId id="260" r:id="rId7"/>
    <p:sldId id="269" r:id="rId8"/>
    <p:sldId id="274" r:id="rId9"/>
    <p:sldId id="261" r:id="rId10"/>
    <p:sldId id="262" r:id="rId11"/>
    <p:sldId id="268" r:id="rId12"/>
    <p:sldId id="270" r:id="rId13"/>
    <p:sldId id="265" r:id="rId14"/>
    <p:sldId id="266" r:id="rId15"/>
    <p:sldId id="263" r:id="rId16"/>
    <p:sldId id="271" r:id="rId17"/>
    <p:sldId id="272" r:id="rId18"/>
    <p:sldId id="273" r:id="rId19"/>
    <p:sldId id="27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3548" autoAdjust="0"/>
  </p:normalViewPr>
  <p:slideViewPr>
    <p:cSldViewPr>
      <p:cViewPr varScale="1">
        <p:scale>
          <a:sx n="82" d="100"/>
          <a:sy n="82" d="100"/>
        </p:scale>
        <p:origin x="-1483" y="-9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039D40-04D1-4F5B-81CC-8E9A36934588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27D35C-63E2-4735-8236-64D556BEAB3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Цель:</a:t>
            </a:r>
            <a:r>
              <a:rPr lang="ru-RU" baseline="0" dirty="0" smtClean="0"/>
              <a:t> активизация и обогащение словарного запаса; формирование лексико-грамматического строя, подбор однокоренных определений.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27D35C-63E2-4735-8236-64D556BEAB33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aseline="0" dirty="0" smtClean="0"/>
              <a:t>Цель мимической гимнастики (</a:t>
            </a:r>
            <a:r>
              <a:rPr lang="ru-RU" baseline="0" dirty="0" err="1" smtClean="0"/>
              <a:t>психогимнастики</a:t>
            </a:r>
            <a:r>
              <a:rPr lang="ru-RU" baseline="0" dirty="0" smtClean="0"/>
              <a:t>): 1.Формирование познавательной и эмоционально-личностной сферы; навыков установления межличностных контактов   2. Формирование правильной артикуляции (активизация круговых мышц рта)  3. Снятие напряжения и тренировка челюстно-лицевой мускулатуры.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27D35C-63E2-4735-8236-64D556BEAB33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Цель:</a:t>
            </a:r>
            <a:r>
              <a:rPr lang="ru-RU" baseline="0" dirty="0" smtClean="0"/>
              <a:t> развитие </a:t>
            </a:r>
            <a:r>
              <a:rPr lang="ru-RU" baseline="0" dirty="0" err="1" smtClean="0"/>
              <a:t>словесно-логичекого</a:t>
            </a:r>
            <a:r>
              <a:rPr lang="ru-RU" baseline="0" dirty="0" smtClean="0"/>
              <a:t> мышления; памяти; внимания; формирование лексико-грамматического строя; </a:t>
            </a:r>
            <a:r>
              <a:rPr lang="ru-RU" baseline="0" dirty="0" err="1" smtClean="0"/>
              <a:t>графомоторных</a:t>
            </a:r>
            <a:r>
              <a:rPr lang="ru-RU" baseline="0" dirty="0" smtClean="0"/>
              <a:t> навыков.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27D35C-63E2-4735-8236-64D556BEAB33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aseline="0" dirty="0" smtClean="0"/>
              <a:t>Картинки-загадки для создания вербальных образов на основе схематических изображений. Цель: </a:t>
            </a:r>
            <a:r>
              <a:rPr lang="ru-RU" baseline="0" dirty="0" smtClean="0"/>
              <a:t>закрепить практическое употребление предложно-падежных конструкций; активизация и обогащение словарного запаса</a:t>
            </a:r>
            <a:r>
              <a:rPr lang="ru-RU" i="1" baseline="0" dirty="0" smtClean="0"/>
              <a:t>. /Анимация/</a:t>
            </a:r>
            <a:endParaRPr lang="ru-RU" i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27D35C-63E2-4735-8236-64D556BEAB33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Цель:</a:t>
            </a:r>
            <a:r>
              <a:rPr lang="ru-RU" baseline="0" dirty="0" smtClean="0"/>
              <a:t> формирование слухового внимания и фонематического слуха; дифференциация звуков; работа над просодической стороной речи. </a:t>
            </a:r>
            <a:r>
              <a:rPr lang="ru-RU" i="1" baseline="0" dirty="0" smtClean="0"/>
              <a:t>/Анимация/</a:t>
            </a:r>
            <a:endParaRPr lang="ru-RU" i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27D35C-63E2-4735-8236-64D556BEAB33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Цель</a:t>
            </a:r>
            <a:r>
              <a:rPr lang="ru-RU" dirty="0" smtClean="0"/>
              <a:t>: </a:t>
            </a:r>
            <a:r>
              <a:rPr lang="ru-RU" baseline="0" dirty="0" smtClean="0"/>
              <a:t> </a:t>
            </a:r>
            <a:r>
              <a:rPr lang="ru-RU" baseline="0" dirty="0" smtClean="0"/>
              <a:t>развитие мелкой моторики, </a:t>
            </a:r>
            <a:r>
              <a:rPr lang="ru-RU" baseline="0" dirty="0" err="1" smtClean="0"/>
              <a:t>графомоторных</a:t>
            </a:r>
            <a:r>
              <a:rPr lang="ru-RU" baseline="0" dirty="0" smtClean="0"/>
              <a:t> навыков, активизация и обогащение словаря.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27D35C-63E2-4735-8236-64D556BEAB33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Цель:</a:t>
            </a:r>
            <a:r>
              <a:rPr lang="ru-RU" baseline="0" dirty="0" smtClean="0"/>
              <a:t> словообразование существительных – сложные слова; научить распространять предложение однородными глаголами, дополнениями, определениями. </a:t>
            </a:r>
            <a:r>
              <a:rPr lang="ru-RU" i="1" baseline="0" dirty="0" smtClean="0"/>
              <a:t>/Анимация/</a:t>
            </a:r>
            <a:endParaRPr lang="ru-RU" i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27D35C-63E2-4735-8236-64D556BEAB33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Цель</a:t>
            </a:r>
            <a:r>
              <a:rPr lang="ru-RU" baseline="0" dirty="0" smtClean="0"/>
              <a:t> – </a:t>
            </a:r>
            <a:r>
              <a:rPr lang="ru-RU" baseline="0" dirty="0" err="1" smtClean="0"/>
              <a:t>здоровьесбережение</a:t>
            </a:r>
            <a:r>
              <a:rPr lang="ru-RU" baseline="0" dirty="0" smtClean="0"/>
              <a:t>: </a:t>
            </a:r>
            <a:r>
              <a:rPr lang="ru-RU" dirty="0" smtClean="0"/>
              <a:t> использовать в коррекционной работе</a:t>
            </a:r>
            <a:r>
              <a:rPr lang="ru-RU" baseline="0" dirty="0" smtClean="0"/>
              <a:t> пространственно-ориентировочные, </a:t>
            </a:r>
            <a:r>
              <a:rPr lang="ru-RU" baseline="0" dirty="0" err="1" smtClean="0"/>
              <a:t>глазодвигательные</a:t>
            </a:r>
            <a:r>
              <a:rPr lang="ru-RU" baseline="0" dirty="0" smtClean="0"/>
              <a:t>, релаксационные упражнения</a:t>
            </a:r>
            <a:r>
              <a:rPr lang="ru-RU" i="1" baseline="0" dirty="0" smtClean="0"/>
              <a:t>. /Анимация/</a:t>
            </a:r>
            <a:endParaRPr lang="ru-RU" i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27D35C-63E2-4735-8236-64D556BEAB33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Цель:</a:t>
            </a:r>
            <a:r>
              <a:rPr lang="ru-RU" baseline="0" dirty="0" smtClean="0"/>
              <a:t> подбор определений и образование прилагательных от существительных</a:t>
            </a:r>
            <a:r>
              <a:rPr lang="ru-RU" i="1" baseline="0" dirty="0" smtClean="0"/>
              <a:t>. /Анимация/</a:t>
            </a:r>
            <a:endParaRPr lang="ru-RU" i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27D35C-63E2-4735-8236-64D556BEAB33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Цель:</a:t>
            </a:r>
            <a:r>
              <a:rPr lang="ru-RU" baseline="0" dirty="0" smtClean="0"/>
              <a:t> развитие просодической стороны речи - улучшение мелодико-интонационных компонентов речи и голосовых характеристик / </a:t>
            </a:r>
            <a:r>
              <a:rPr lang="ru-RU" i="1" baseline="0" dirty="0" smtClean="0"/>
              <a:t>анимация</a:t>
            </a:r>
            <a:r>
              <a:rPr lang="ru-RU" baseline="0" dirty="0" smtClean="0"/>
              <a:t> /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27D35C-63E2-4735-8236-64D556BEAB33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11 слайд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27D35C-63E2-4735-8236-64D556BEAB33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Гимнастика для глаз – схема зрительно-двигательных траекторий. Цель: снять напряжение и расслабить</a:t>
            </a:r>
            <a:r>
              <a:rPr lang="ru-RU" baseline="0" dirty="0" smtClean="0"/>
              <a:t> мышцы глаз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27D35C-63E2-4735-8236-64D556BEAB33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Формирование</a:t>
            </a:r>
            <a:r>
              <a:rPr lang="ru-RU" baseline="0" dirty="0" smtClean="0"/>
              <a:t> мыслительных операций: сравнения, классификации, обобщения; связной речи; лексико-грамматического строя; </a:t>
            </a:r>
            <a:r>
              <a:rPr lang="ru-RU" baseline="0" dirty="0" err="1" smtClean="0"/>
              <a:t>графомоторных</a:t>
            </a:r>
            <a:r>
              <a:rPr lang="ru-RU" baseline="0" dirty="0" smtClean="0"/>
              <a:t> навыков.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27D35C-63E2-4735-8236-64D556BEAB33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Цель:</a:t>
            </a:r>
            <a:r>
              <a:rPr lang="ru-RU" baseline="0" dirty="0" smtClean="0"/>
              <a:t> развитие связной речи, </a:t>
            </a:r>
            <a:r>
              <a:rPr lang="ru-RU" baseline="0" dirty="0" err="1" smtClean="0"/>
              <a:t>графомоторных</a:t>
            </a:r>
            <a:r>
              <a:rPr lang="ru-RU" baseline="0" dirty="0" smtClean="0"/>
              <a:t> навыков; активизация и обогащение словаря.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27D35C-63E2-4735-8236-64D556BEAB33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17 слайд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27D35C-63E2-4735-8236-64D556BEAB33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Цель: составление рассказа-описания с применением воображения,</a:t>
            </a:r>
            <a:r>
              <a:rPr lang="ru-RU" baseline="0" dirty="0" smtClean="0"/>
              <a:t> логики, творческого мышления, способности аргументировать и </a:t>
            </a:r>
            <a:r>
              <a:rPr lang="ru-RU" baseline="0" smtClean="0"/>
              <a:t>доказывать свою мысль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27D35C-63E2-4735-8236-64D556BEAB33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589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589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589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589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589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589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589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589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589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589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5891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891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audio" Target="file:///C:\Documents%20and%20Settings\&#1041;&#1088;&#1072;&#1091;&#1085;%20&#1054;&#1083;&#1100;&#1075;&#1072;\Local%20Settings\Temporary%20Internet%20Files\Content.IE5\WPIR056J\MS900054275%5b1%5d.mid" TargetMode="External"/><Relationship Id="rId7" Type="http://schemas.openxmlformats.org/officeDocument/2006/relationships/audio" Target="file:///C:\Documents%20and%20Settings\&#1041;&#1088;&#1072;&#1091;&#1085;%20&#1054;&#1083;&#1100;&#1075;&#1072;\Local%20Settings\Temporary%20Internet%20Files\Content.IE5\WPIR056J\MS900074279%5b1%5d.mid" TargetMode="External"/><Relationship Id="rId12" Type="http://schemas.openxmlformats.org/officeDocument/2006/relationships/image" Target="../media/image4.png"/><Relationship Id="rId2" Type="http://schemas.openxmlformats.org/officeDocument/2006/relationships/audio" Target="file:///C:\Documents%20and%20Settings\&#1041;&#1088;&#1072;&#1091;&#1085;%20&#1054;&#1083;&#1100;&#1075;&#1072;\Local%20Settings\Temporary%20Internet%20Files\Content.IE5\C5Q3CPEB\MS900082187%5b1%5d.mid" TargetMode="External"/><Relationship Id="rId1" Type="http://schemas.openxmlformats.org/officeDocument/2006/relationships/audio" Target="file:///C:\Documents%20and%20Settings\&#1041;&#1088;&#1072;&#1091;&#1085;%20&#1054;&#1083;&#1100;&#1075;&#1072;\Local%20Settings\Temporary%20Internet%20Files\Content.IE5\C1UNC1YZ\MS900082189%5b1%5d.mid" TargetMode="External"/><Relationship Id="rId6" Type="http://schemas.openxmlformats.org/officeDocument/2006/relationships/audio" Target="../media/audio3.wav"/><Relationship Id="rId11" Type="http://schemas.openxmlformats.org/officeDocument/2006/relationships/image" Target="../media/image3.png"/><Relationship Id="rId5" Type="http://schemas.openxmlformats.org/officeDocument/2006/relationships/audio" Target="../media/audio2.wav"/><Relationship Id="rId10" Type="http://schemas.openxmlformats.org/officeDocument/2006/relationships/image" Target="../media/image2.png"/><Relationship Id="rId4" Type="http://schemas.openxmlformats.org/officeDocument/2006/relationships/audio" Target="../media/audio1.wav"/><Relationship Id="rId9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&#1041;&#1088;&#1072;&#1091;&#1085;%20&#1054;&#1083;&#1100;&#1075;&#1072;\Local%20Settings\Temporary%20Internet%20Files\Content.IE5\C1UNC1YZ\MS900082189%5b1%5d.mid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audio" Target="../media/audio6.wav"/><Relationship Id="rId7" Type="http://schemas.openxmlformats.org/officeDocument/2006/relationships/image" Target="../media/image22.png"/><Relationship Id="rId2" Type="http://schemas.openxmlformats.org/officeDocument/2006/relationships/audio" Target="../media/audio5.wav"/><Relationship Id="rId1" Type="http://schemas.openxmlformats.org/officeDocument/2006/relationships/audio" Target="../media/audio4.wav"/><Relationship Id="rId6" Type="http://schemas.openxmlformats.org/officeDocument/2006/relationships/notesSlide" Target="../notesSlides/notesSlide5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25.png"/><Relationship Id="rId4" Type="http://schemas.openxmlformats.org/officeDocument/2006/relationships/audio" Target="../media/audio7.wav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8.wav"/><Relationship Id="rId6" Type="http://schemas.openxmlformats.org/officeDocument/2006/relationships/image" Target="../media/image25.png"/><Relationship Id="rId5" Type="http://schemas.openxmlformats.org/officeDocument/2006/relationships/image" Target="../media/image29.png"/><Relationship Id="rId4" Type="http://schemas.openxmlformats.org/officeDocument/2006/relationships/image" Target="../media/image28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1.png"/><Relationship Id="rId2" Type="http://schemas.openxmlformats.org/officeDocument/2006/relationships/audio" Target="file:///C:\Documents%20and%20Settings\&#1041;&#1088;&#1072;&#1091;&#1085;%20&#1054;&#1083;&#1100;&#1075;&#1072;\Local%20Settings\Temporary%20Internet%20Files\Content.IE5\WPIR056J\MS900074195%5b1%5d.mid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notesSlide" Target="../notesSlides/notesSlide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41.png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35.png"/><Relationship Id="rId12" Type="http://schemas.openxmlformats.org/officeDocument/2006/relationships/image" Target="../media/image40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&#1041;&#1088;&#1072;&#1091;&#1085;%20&#1054;&#1083;&#1100;&#1075;&#1072;\Local%20Settings\Temporary%20Internet%20Files\Content.IE5\C1UNC1YZ\MS900082181%5b1%5d.mid" TargetMode="Externa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jpeg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5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image" Target="../media/image56.png"/><Relationship Id="rId7" Type="http://schemas.openxmlformats.org/officeDocument/2006/relationships/image" Target="../media/image6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png"/><Relationship Id="rId9" Type="http://schemas.openxmlformats.org/officeDocument/2006/relationships/image" Target="../media/image62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image" Target="../media/image63.png"/><Relationship Id="rId7" Type="http://schemas.openxmlformats.org/officeDocument/2006/relationships/image" Target="../media/image6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10" Type="http://schemas.openxmlformats.org/officeDocument/2006/relationships/image" Target="../media/image47.png"/><Relationship Id="rId4" Type="http://schemas.openxmlformats.org/officeDocument/2006/relationships/image" Target="../media/image64.jpeg"/><Relationship Id="rId9" Type="http://schemas.openxmlformats.org/officeDocument/2006/relationships/image" Target="../media/image6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jpeg"/><Relationship Id="rId13" Type="http://schemas.openxmlformats.org/officeDocument/2006/relationships/image" Target="../media/image84.png"/><Relationship Id="rId3" Type="http://schemas.openxmlformats.org/officeDocument/2006/relationships/image" Target="../media/image74.jpeg"/><Relationship Id="rId7" Type="http://schemas.openxmlformats.org/officeDocument/2006/relationships/image" Target="../media/image78.jpeg"/><Relationship Id="rId12" Type="http://schemas.openxmlformats.org/officeDocument/2006/relationships/image" Target="../media/image8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jpeg"/><Relationship Id="rId11" Type="http://schemas.openxmlformats.org/officeDocument/2006/relationships/image" Target="../media/image82.jpeg"/><Relationship Id="rId5" Type="http://schemas.openxmlformats.org/officeDocument/2006/relationships/image" Target="../media/image76.jpeg"/><Relationship Id="rId10" Type="http://schemas.openxmlformats.org/officeDocument/2006/relationships/image" Target="../media/image81.jpeg"/><Relationship Id="rId4" Type="http://schemas.openxmlformats.org/officeDocument/2006/relationships/image" Target="../media/image75.jpeg"/><Relationship Id="rId9" Type="http://schemas.openxmlformats.org/officeDocument/2006/relationships/image" Target="../media/image8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MS900082189[1].mid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9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14" name="MS900082187[1].mid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9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4" name="Содержимое 3" descr="Новый рисунок (26).bmp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0" y="-8930"/>
            <a:ext cx="9144000" cy="68669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Содержимое 3" descr="Новый рисунок (26).bmp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14348" y="285728"/>
            <a:ext cx="2928957" cy="29289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Занятие по развитию речи для дошкольников</a:t>
            </a:r>
            <a:br>
              <a:rPr lang="ru-RU" dirty="0" smtClean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solidFill>
            <a:schemeClr val="tx1"/>
          </a:solidFill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Тема: «Времена года. Осень. Листья.»</a:t>
            </a:r>
          </a:p>
          <a:p>
            <a:r>
              <a:rPr lang="ru-RU" b="1" smtClean="0">
                <a:solidFill>
                  <a:srgbClr val="002060"/>
                </a:solidFill>
              </a:rPr>
              <a:t>Сказка «Ёжик </a:t>
            </a:r>
            <a:r>
              <a:rPr lang="ru-RU" b="1" dirty="0" smtClean="0">
                <a:solidFill>
                  <a:srgbClr val="002060"/>
                </a:solidFill>
              </a:rPr>
              <a:t>- журналист» 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8" name="MS900054275[1].mid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9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9" name="MS900069481[1].wav">
            <a:hlinkClick r:id="" action="ppaction://media"/>
          </p:cNvPr>
          <p:cNvPicPr>
            <a:picLocks noRot="1" noChangeAspect="1"/>
          </p:cNvPicPr>
          <p:nvPr>
            <a:wavAudioFile r:embed="rId4" name="MS900069481[1].wav"/>
          </p:nvPr>
        </p:nvPicPr>
        <p:blipFill>
          <a:blip r:embed="rId12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10" name="MS900069280[1].wav">
            <a:hlinkClick r:id="" action="ppaction://media"/>
          </p:cNvPr>
          <p:cNvPicPr>
            <a:picLocks noRot="1" noChangeAspect="1"/>
          </p:cNvPicPr>
          <p:nvPr>
            <a:wavAudioFile r:embed="rId5" name="MS900069280[1].wav"/>
          </p:nvPr>
        </p:nvPicPr>
        <p:blipFill>
          <a:blip r:embed="rId9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11" name="MS900074879[1].wav">
            <a:hlinkClick r:id="" action="ppaction://media"/>
          </p:cNvPr>
          <p:cNvPicPr>
            <a:picLocks noRot="1" noChangeAspect="1"/>
          </p:cNvPicPr>
          <p:nvPr>
            <a:wavAudioFile r:embed="rId6" name="MS900074879[1].wav"/>
          </p:nvPr>
        </p:nvPicPr>
        <p:blipFill>
          <a:blip r:embed="rId9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12" name="MS900074279[1].mid">
            <a:hlinkClick r:id="" action="ppaction://media"/>
          </p:cNvPr>
          <p:cNvPicPr>
            <a:picLocks noRot="1" noChangeAspect="1"/>
          </p:cNvPicPr>
          <p:nvPr>
            <a:audioFile r:link="rId7"/>
          </p:nvPr>
        </p:nvPicPr>
        <p:blipFill>
          <a:blip r:embed="rId9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139952" y="6093296"/>
            <a:ext cx="6858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chemeClr val="bg1"/>
                </a:solidFill>
              </a:rPr>
              <a:t>Учитель – логопед :           Браун О.В</a:t>
            </a:r>
            <a:r>
              <a:rPr lang="ru-RU" b="1" i="1" dirty="0" smtClean="0">
                <a:solidFill>
                  <a:schemeClr val="bg1"/>
                </a:solidFill>
              </a:rPr>
              <a:t>.</a:t>
            </a:r>
            <a:endParaRPr lang="ru-RU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>
                <p:cTn id="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showWhenStopped="0"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7524327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229600" cy="854968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sz="2800" b="1" dirty="0" smtClean="0">
                <a:solidFill>
                  <a:schemeClr val="bg1"/>
                </a:solidFill>
              </a:rPr>
              <a:t>Послушай что я тебе расскажу: Однажды теплым осенним днем приключилась удивительная история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14514" y="6021288"/>
            <a:ext cx="6929486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Но чтобы ее узнать, скажи волшебные слова: «</a:t>
            </a:r>
            <a:r>
              <a:rPr lang="ru-RU" b="1" dirty="0" err="1" smtClean="0">
                <a:solidFill>
                  <a:schemeClr val="bg1"/>
                </a:solidFill>
              </a:rPr>
              <a:t>Крибле</a:t>
            </a:r>
            <a:r>
              <a:rPr lang="ru-RU" b="1" dirty="0" smtClean="0">
                <a:solidFill>
                  <a:schemeClr val="bg1"/>
                </a:solidFill>
              </a:rPr>
              <a:t>, </a:t>
            </a:r>
            <a:r>
              <a:rPr lang="ru-RU" b="1" dirty="0" err="1" smtClean="0">
                <a:solidFill>
                  <a:schemeClr val="bg1"/>
                </a:solidFill>
              </a:rPr>
              <a:t>крабле</a:t>
            </a:r>
            <a:r>
              <a:rPr lang="ru-RU" b="1" dirty="0" smtClean="0">
                <a:solidFill>
                  <a:schemeClr val="bg1"/>
                </a:solidFill>
              </a:rPr>
              <a:t>, </a:t>
            </a:r>
            <a:r>
              <a:rPr lang="ru-RU" b="1" dirty="0" err="1" smtClean="0">
                <a:solidFill>
                  <a:schemeClr val="bg1"/>
                </a:solidFill>
              </a:rPr>
              <a:t>бумс</a:t>
            </a:r>
            <a:r>
              <a:rPr lang="ru-RU" b="1" dirty="0" smtClean="0">
                <a:solidFill>
                  <a:schemeClr val="bg1"/>
                </a:solidFill>
              </a:rPr>
              <a:t>!» 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7" name="MS900082189[1].mid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1028" name="Picture 4" descr="C:\Documents and Settings\Браун Ольга\Мои документы\Мои рисунки\Новый рисунок (25).bmp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29520" y="4214818"/>
            <a:ext cx="1428750" cy="1152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7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Браун Ольга\Мои документы\Мои рисунки\Новый рисунок (11).bmp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66834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Смотрите, наш ежик стал журналистом</a:t>
            </a:r>
            <a:r>
              <a:rPr lang="ru-RU" dirty="0" smtClean="0">
                <a:solidFill>
                  <a:schemeClr val="bg1"/>
                </a:solidFill>
              </a:rPr>
              <a:t>!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2052" name="Picture 4" descr="C:\Documents and Settings\Браун Ольга\Мои документы\Мои рисунки\Новый рисунок (26)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29520" y="4071942"/>
            <a:ext cx="1500198" cy="1500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2786050" y="5500702"/>
            <a:ext cx="6000792" cy="1200329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Он предлагает и нам стать журналистами. Возьмите свои блокноты и пойдем за ним в осенний парк! Поможем нашему маленькому журналисту составить репортаж из осеннего парка!</a:t>
            </a:r>
            <a:endParaRPr lang="ru-RU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Браун Ольга\Мои документы\Мои рисунки\Новый рисунок (8).bmp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74638"/>
            <a:ext cx="5904656" cy="1143000"/>
          </a:xfr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- Как красиво в парке!</a:t>
            </a:r>
            <a:br>
              <a:rPr lang="ru-RU" sz="3600" b="1" dirty="0" smtClean="0">
                <a:solidFill>
                  <a:schemeClr val="bg1"/>
                </a:solidFill>
              </a:rPr>
            </a:br>
            <a:r>
              <a:rPr lang="ru-RU" sz="3600" b="1" dirty="0" smtClean="0">
                <a:solidFill>
                  <a:schemeClr val="bg1"/>
                </a:solidFill>
              </a:rPr>
              <a:t>- Скажите, дети, почему?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29058" y="3857628"/>
            <a:ext cx="478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500430" y="1714488"/>
            <a:ext cx="3159802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Волшебница осень окрасила листья в разные цвета!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57422" y="2786058"/>
            <a:ext cx="4590842" cy="1200329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</a:rPr>
              <a:t>- В какие цвета осень окрасила листья?</a:t>
            </a:r>
            <a:endParaRPr lang="ru-RU" sz="3600" b="1" i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14876" y="4500570"/>
            <a:ext cx="3571900" cy="92333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Золотистый, лиловый, багряный, коричневый, фиолетовый, оранжевый, желтый…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3076" name="Picture 4" descr="C:\Documents and Settings\Браун Ольга\Мои документы\Мои рисунки\Новый рисунок (29)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214818"/>
            <a:ext cx="2438400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891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Покажи, как ты удивился и обрадовался, увидев осенний парк.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1643050"/>
            <a:ext cx="3714776" cy="52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2214554"/>
            <a:ext cx="20193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15140" y="2285992"/>
            <a:ext cx="174307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5891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Браун Ольга\Мои документы\Мои рисунки\Новый рисунок (20).bmp"/>
          <p:cNvPicPr>
            <a:picLocks noChangeAspect="1" noChangeArrowheads="1"/>
          </p:cNvPicPr>
          <p:nvPr/>
        </p:nvPicPr>
        <p:blipFill>
          <a:blip r:embed="rId3" cstate="print">
            <a:lum bright="-40000" contrast="40000"/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Помогите ежику описать листья с двух разных деревьев. Отгадайте с каких?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84784"/>
            <a:ext cx="8964488" cy="511256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        И гадать не надо даже - тут же, сразу назовем!  Дети, может  кто подскажет - Тот, что жёлуди на нем! (Дуб)</a:t>
            </a:r>
          </a:p>
          <a:p>
            <a:endParaRPr lang="ru-RU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C00000"/>
                </a:solidFill>
              </a:rPr>
              <a:t>Обведи пальчиком контур листа.</a:t>
            </a:r>
          </a:p>
          <a:p>
            <a:endParaRPr lang="ru-RU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C00000"/>
                </a:solidFill>
              </a:rPr>
              <a:t>Ветки рогатые, плоды крылатые, а лист - ладошкой, с длинной ножкой. (Клён)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 advTm="5891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 descr="C:\Documents and Settings\Браун Ольга\Мои документы\Мои рисунки\Новый рисунок (5)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928670"/>
            <a:ext cx="6715172" cy="4786346"/>
          </a:xfrm>
          <a:prstGeom prst="rect">
            <a:avLst/>
          </a:prstGeom>
          <a:noFill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1000108"/>
            <a:ext cx="6546842" cy="4403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642910" y="6211669"/>
            <a:ext cx="7715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 ладошки, на птичку, на бабочку, на елочку, на резную салфетку, на платьице, на волны, на сову, на рыбку.</a:t>
            </a:r>
            <a:endParaRPr lang="ru-RU" dirty="0"/>
          </a:p>
        </p:txBody>
      </p:sp>
      <p:pic>
        <p:nvPicPr>
          <p:cNvPr id="5124" name="Picture 4" descr="C:\Documents and Settings\Браун Ольга\Мои документы\Мои рисунки\Новый рисунок (23).bmp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85918" y="2357430"/>
            <a:ext cx="1785950" cy="1500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5" name="Picture 5" descr="C:\Documents and Settings\Браун Ольга\Мои документы\Мои рисунки\Новый рисунок (9).bmp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6" y="857232"/>
            <a:ext cx="6643734" cy="5172075"/>
          </a:xfrm>
          <a:prstGeom prst="rect">
            <a:avLst/>
          </a:prstGeom>
          <a:noFill/>
        </p:spPr>
      </p:pic>
      <p:pic>
        <p:nvPicPr>
          <p:cNvPr id="5126" name="Picture 6" descr="C:\Documents and Settings\Браун Ольга\Мои документы\Мои рисунки\Новый рисунок (2).bmp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28662" y="857232"/>
            <a:ext cx="6715172" cy="5072098"/>
          </a:xfrm>
          <a:prstGeom prst="rect">
            <a:avLst/>
          </a:prstGeom>
          <a:noFill/>
        </p:spPr>
      </p:pic>
      <p:pic>
        <p:nvPicPr>
          <p:cNvPr id="5127" name="Picture 7" descr="C:\Documents and Settings\Браун Ольга\Мои документы\Мои рисунки\Новый рисунок (4).bmp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7224" y="928670"/>
            <a:ext cx="6715171" cy="500066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2428860" y="142852"/>
            <a:ext cx="5429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           На что похожи листья дуба и клена?</a:t>
            </a:r>
            <a:endParaRPr lang="ru-RU" sz="3600" dirty="0">
              <a:solidFill>
                <a:schemeClr val="bg1"/>
              </a:solidFill>
            </a:endParaRPr>
          </a:p>
        </p:txBody>
      </p:sp>
      <p:pic>
        <p:nvPicPr>
          <p:cNvPr id="5129" name="Picture 9" descr="C:\Documents and Settings\Браун Ольга\Мои документы\Мои рисунки\Новый рисунок (26).bmp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88585" y="2643182"/>
            <a:ext cx="1755415" cy="19288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7643834" y="4857760"/>
            <a:ext cx="1285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>
                <a:solidFill>
                  <a:srgbClr val="FFFF00"/>
                </a:solidFill>
              </a:rPr>
              <a:t>Сделай заметку!</a:t>
            </a: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5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500"/>
                            </p:stCondLst>
                            <p:childTnLst>
                              <p:par>
                                <p:cTn id="24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14612" y="928670"/>
            <a:ext cx="3929090" cy="5715041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214282" y="1357298"/>
            <a:ext cx="257176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- Я хожу, хожу, хожу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FFFF00"/>
                </a:solidFill>
              </a:rPr>
              <a:t>Листьями шуршу,                                 </a:t>
            </a:r>
          </a:p>
          <a:p>
            <a:r>
              <a:rPr lang="ru-RU" dirty="0" smtClean="0">
                <a:solidFill>
                  <a:srgbClr val="FFFF00"/>
                </a:solidFill>
              </a:rPr>
              <a:t>  шуршу.</a:t>
            </a:r>
          </a:p>
          <a:p>
            <a:r>
              <a:rPr lang="ru-RU" dirty="0" smtClean="0">
                <a:solidFill>
                  <a:srgbClr val="FFFF00"/>
                </a:solidFill>
              </a:rPr>
              <a:t>-На земле они лежат </a:t>
            </a:r>
          </a:p>
          <a:p>
            <a:r>
              <a:rPr lang="ru-RU" dirty="0" smtClean="0">
                <a:solidFill>
                  <a:srgbClr val="FFFF00"/>
                </a:solidFill>
              </a:rPr>
              <a:t>  И шуршат,</a:t>
            </a:r>
          </a:p>
          <a:p>
            <a:r>
              <a:rPr lang="ru-RU" dirty="0" smtClean="0">
                <a:solidFill>
                  <a:srgbClr val="FFFF00"/>
                </a:solidFill>
              </a:rPr>
              <a:t>              шуршат,</a:t>
            </a:r>
          </a:p>
          <a:p>
            <a:r>
              <a:rPr lang="ru-RU" dirty="0" smtClean="0">
                <a:solidFill>
                  <a:srgbClr val="FFFF00"/>
                </a:solidFill>
              </a:rPr>
              <a:t>                      шуршат.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43240" y="285728"/>
            <a:ext cx="328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FF00"/>
                </a:solidFill>
              </a:rPr>
              <a:t>Давайте подвигаемся!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16" y="3857628"/>
            <a:ext cx="207170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Вспомните «осенние»  звуки:</a:t>
            </a:r>
          </a:p>
          <a:p>
            <a:r>
              <a:rPr lang="ru-RU" dirty="0" smtClean="0">
                <a:solidFill>
                  <a:srgbClr val="FFFF00"/>
                </a:solidFill>
              </a:rPr>
              <a:t>Ш- </a:t>
            </a:r>
            <a:r>
              <a:rPr lang="ru-RU" dirty="0" err="1" smtClean="0">
                <a:solidFill>
                  <a:srgbClr val="FFFF00"/>
                </a:solidFill>
              </a:rPr>
              <a:t>ш</a:t>
            </a:r>
            <a:r>
              <a:rPr lang="ru-RU" dirty="0" smtClean="0">
                <a:solidFill>
                  <a:srgbClr val="FFFF00"/>
                </a:solidFill>
              </a:rPr>
              <a:t> – Ш –</a:t>
            </a:r>
            <a:r>
              <a:rPr lang="ru-RU" dirty="0" err="1" smtClean="0">
                <a:solidFill>
                  <a:srgbClr val="FFFF00"/>
                </a:solidFill>
              </a:rPr>
              <a:t>ш</a:t>
            </a:r>
            <a:endParaRPr lang="ru-RU" dirty="0" smtClean="0">
              <a:solidFill>
                <a:srgbClr val="FFFF00"/>
              </a:solidFill>
            </a:endParaRPr>
          </a:p>
          <a:p>
            <a:r>
              <a:rPr lang="ru-RU" dirty="0" smtClean="0">
                <a:solidFill>
                  <a:srgbClr val="FFFF00"/>
                </a:solidFill>
              </a:rPr>
              <a:t>    С – </a:t>
            </a:r>
            <a:r>
              <a:rPr lang="ru-RU" dirty="0" err="1" smtClean="0">
                <a:solidFill>
                  <a:srgbClr val="FFFF00"/>
                </a:solidFill>
              </a:rPr>
              <a:t>с</a:t>
            </a:r>
            <a:r>
              <a:rPr lang="ru-RU" dirty="0" smtClean="0">
                <a:solidFill>
                  <a:srgbClr val="FFFF00"/>
                </a:solidFill>
              </a:rPr>
              <a:t> – С – </a:t>
            </a:r>
            <a:r>
              <a:rPr lang="ru-RU" dirty="0" err="1" smtClean="0">
                <a:solidFill>
                  <a:srgbClr val="FFFF00"/>
                </a:solidFill>
              </a:rPr>
              <a:t>с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</a:p>
          <a:p>
            <a:r>
              <a:rPr lang="ru-RU" dirty="0" smtClean="0">
                <a:solidFill>
                  <a:srgbClr val="FFFF00"/>
                </a:solidFill>
              </a:rPr>
              <a:t>        У – </a:t>
            </a:r>
            <a:r>
              <a:rPr lang="ru-RU" dirty="0" err="1" smtClean="0">
                <a:solidFill>
                  <a:srgbClr val="FFFF00"/>
                </a:solidFill>
              </a:rPr>
              <a:t>у</a:t>
            </a:r>
            <a:r>
              <a:rPr lang="ru-RU" dirty="0" smtClean="0">
                <a:solidFill>
                  <a:srgbClr val="FFFF00"/>
                </a:solidFill>
              </a:rPr>
              <a:t> – У – </a:t>
            </a:r>
            <a:r>
              <a:rPr lang="ru-RU" dirty="0" err="1" smtClean="0">
                <a:solidFill>
                  <a:srgbClr val="FFFF00"/>
                </a:solidFill>
              </a:rPr>
              <a:t>у</a:t>
            </a:r>
            <a:endParaRPr lang="ru-RU" dirty="0" smtClean="0">
              <a:solidFill>
                <a:srgbClr val="FFFF00"/>
              </a:solidFill>
            </a:endParaRPr>
          </a:p>
          <a:p>
            <a:r>
              <a:rPr lang="ru-RU" dirty="0" smtClean="0">
                <a:solidFill>
                  <a:srgbClr val="FFFF00"/>
                </a:solidFill>
              </a:rPr>
              <a:t>Кап – </a:t>
            </a:r>
            <a:r>
              <a:rPr lang="ru-RU" dirty="0" err="1" smtClean="0">
                <a:solidFill>
                  <a:srgbClr val="FFFF00"/>
                </a:solidFill>
              </a:rPr>
              <a:t>кап</a:t>
            </a:r>
            <a:r>
              <a:rPr lang="ru-RU" dirty="0" smtClean="0">
                <a:solidFill>
                  <a:srgbClr val="FFFF00"/>
                </a:solidFill>
              </a:rPr>
              <a:t> – Кап</a:t>
            </a:r>
          </a:p>
          <a:p>
            <a:r>
              <a:rPr lang="ru-RU" dirty="0" smtClean="0">
                <a:solidFill>
                  <a:srgbClr val="FFFF00"/>
                </a:solidFill>
              </a:rPr>
              <a:t>    Буль – </a:t>
            </a:r>
            <a:r>
              <a:rPr lang="ru-RU" dirty="0" err="1" smtClean="0">
                <a:solidFill>
                  <a:srgbClr val="FFFF00"/>
                </a:solidFill>
              </a:rPr>
              <a:t>буль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</a:p>
          <a:p>
            <a:r>
              <a:rPr lang="ru-RU" dirty="0" smtClean="0">
                <a:solidFill>
                  <a:srgbClr val="FFFF00"/>
                </a:solidFill>
              </a:rPr>
              <a:t>Шлеп – </a:t>
            </a:r>
            <a:r>
              <a:rPr lang="ru-RU" dirty="0" err="1" smtClean="0">
                <a:solidFill>
                  <a:srgbClr val="FFFF00"/>
                </a:solidFill>
              </a:rPr>
              <a:t>шлеп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</a:p>
          <a:p>
            <a:endParaRPr lang="ru-RU" dirty="0" smtClean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86644" y="214290"/>
            <a:ext cx="1643062" cy="1714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8596" y="4929198"/>
            <a:ext cx="1643074" cy="1714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MS900069499[1].wav">
            <a:hlinkClick r:id="" action="ppaction://media"/>
          </p:cNvPr>
          <p:cNvPicPr>
            <a:picLocks noRot="1" noChangeAspect="1"/>
          </p:cNvPicPr>
          <p:nvPr>
            <a:wavAudioFile r:embed="rId1" name="MS900069499[1].wav"/>
          </p:nvPr>
        </p:nvPicPr>
        <p:blipFill>
          <a:blip r:embed="rId10" cstate="print"/>
          <a:stretch>
            <a:fillRect/>
          </a:stretch>
        </p:blipFill>
        <p:spPr>
          <a:xfrm>
            <a:off x="285720" y="3500438"/>
            <a:ext cx="304800" cy="304800"/>
          </a:xfrm>
          <a:prstGeom prst="rect">
            <a:avLst/>
          </a:prstGeom>
        </p:spPr>
      </p:pic>
      <p:pic>
        <p:nvPicPr>
          <p:cNvPr id="13" name="MS900069660[1].wav">
            <a:hlinkClick r:id="" action="ppaction://media"/>
          </p:cNvPr>
          <p:cNvPicPr>
            <a:picLocks noRot="1" noChangeAspect="1"/>
          </p:cNvPicPr>
          <p:nvPr>
            <a:wavAudioFile r:embed="rId2" name="MS900069660[1].wav"/>
          </p:nvPr>
        </p:nvPicPr>
        <p:blipFill>
          <a:blip r:embed="rId11" cstate="print"/>
          <a:stretch>
            <a:fillRect/>
          </a:stretch>
        </p:blipFill>
        <p:spPr>
          <a:xfrm>
            <a:off x="785786" y="3500438"/>
            <a:ext cx="304800" cy="304800"/>
          </a:xfrm>
          <a:prstGeom prst="rect">
            <a:avLst/>
          </a:prstGeom>
        </p:spPr>
      </p:pic>
      <p:pic>
        <p:nvPicPr>
          <p:cNvPr id="14" name="MS900069592[1].wav">
            <a:hlinkClick r:id="" action="ppaction://media"/>
          </p:cNvPr>
          <p:cNvPicPr>
            <a:picLocks noRot="1" noChangeAspect="1"/>
          </p:cNvPicPr>
          <p:nvPr>
            <a:wavAudioFile r:embed="rId3" name="MS900069592[1].wav"/>
          </p:nvPr>
        </p:nvPicPr>
        <p:blipFill>
          <a:blip r:embed="rId10" cstate="print"/>
          <a:stretch>
            <a:fillRect/>
          </a:stretch>
        </p:blipFill>
        <p:spPr>
          <a:xfrm>
            <a:off x="6929454" y="6286520"/>
            <a:ext cx="304800" cy="304800"/>
          </a:xfrm>
          <a:prstGeom prst="rect">
            <a:avLst/>
          </a:prstGeom>
        </p:spPr>
      </p:pic>
      <p:pic>
        <p:nvPicPr>
          <p:cNvPr id="15" name="MS900069591[1].wav">
            <a:hlinkClick r:id="" action="ppaction://media"/>
          </p:cNvPr>
          <p:cNvPicPr>
            <a:picLocks noRot="1" noChangeAspect="1"/>
          </p:cNvPicPr>
          <p:nvPr>
            <a:wavAudioFile r:embed="rId4" name="MS900069591[1].wav"/>
          </p:nvPr>
        </p:nvPicPr>
        <p:blipFill>
          <a:blip r:embed="rId11" cstate="print"/>
          <a:stretch>
            <a:fillRect/>
          </a:stretch>
        </p:blipFill>
        <p:spPr>
          <a:xfrm>
            <a:off x="7429520" y="628652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5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5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359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13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491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633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124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showWhenStopped="0">
                <p:cTn id="1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showWhenStopped="0"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 showWhenStopped="0">
                <p:cTn id="19" repeatCount="3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Новый рисунок (15).bmp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Возьмите блокноты журналиста и сделайте зарисовки листьев дуба и клена, т.е. «заметки».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5123" name="Picture 3" descr="C:\Documents and Settings\Браун Ольга\Мои документы\Мои рисунки\Новый рисунок (19)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2071678"/>
            <a:ext cx="4071934" cy="3500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3929058" y="6000768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Создание опорной картинки – символа.</a:t>
            </a:r>
            <a:endParaRPr lang="ru-RU" dirty="0"/>
          </a:p>
        </p:txBody>
      </p:sp>
    </p:spTree>
  </p:cSld>
  <p:clrMapOvr>
    <a:masterClrMapping/>
  </p:clrMapOvr>
  <p:transition spd="slow" advTm="5891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Grp="1" noChangeAspect="1" noChangeArrowheads="1" noCrop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2792"/>
          </a:xfrm>
        </p:spPr>
        <p:txBody>
          <a:bodyPr>
            <a:normAutofit fontScale="90000"/>
          </a:bodyPr>
          <a:lstStyle/>
          <a:p>
            <a:r>
              <a:rPr lang="ru-RU" sz="1800" dirty="0" smtClean="0">
                <a:solidFill>
                  <a:schemeClr val="bg1"/>
                </a:solidFill>
              </a:rPr>
              <a:t>-Что делают листья осенью?</a:t>
            </a:r>
            <a:br>
              <a:rPr lang="ru-RU" sz="1800" dirty="0" smtClean="0">
                <a:solidFill>
                  <a:schemeClr val="bg1"/>
                </a:solidFill>
              </a:rPr>
            </a:br>
            <a:r>
              <a:rPr lang="ru-RU" sz="1800" dirty="0" smtClean="0">
                <a:solidFill>
                  <a:schemeClr val="bg1"/>
                </a:solidFill>
              </a:rPr>
              <a:t>-Листья падают.</a:t>
            </a:r>
            <a:br>
              <a:rPr lang="ru-RU" sz="1800" dirty="0" smtClean="0">
                <a:solidFill>
                  <a:schemeClr val="bg1"/>
                </a:solidFill>
              </a:rPr>
            </a:br>
            <a:r>
              <a:rPr lang="ru-RU" sz="1800" dirty="0" smtClean="0">
                <a:solidFill>
                  <a:schemeClr val="bg1"/>
                </a:solidFill>
              </a:rPr>
              <a:t>-Давайте мы с вами соединим два слова в одно: на одной ладошке слово «лист» на другой «падает», скажем вместе и соединим ладошки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 </a:t>
            </a:r>
            <a:r>
              <a:rPr lang="ru-RU" sz="6700" dirty="0" smtClean="0">
                <a:solidFill>
                  <a:schemeClr val="tx2">
                    <a:lumMod val="75000"/>
                  </a:schemeClr>
                </a:solidFill>
              </a:rPr>
              <a:t>листопад! </a:t>
            </a:r>
            <a:endParaRPr lang="ru-RU" sz="67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42976" y="5286388"/>
            <a:ext cx="66437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Подумайте и ответьте , как падают листья с деревьев?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Вот как падают:  </a:t>
            </a:r>
            <a:r>
              <a:rPr lang="ru-RU" i="1" dirty="0" smtClean="0">
                <a:solidFill>
                  <a:schemeClr val="bg1"/>
                </a:solidFill>
              </a:rPr>
              <a:t>кружатся; несутся по ветру; плывут, как  лодочки; плавно опускаются; порхают, как бабочки; вьются,  переворачиваются, кувыркаются, весело танцуют</a:t>
            </a:r>
            <a:endParaRPr lang="ru-RU" i="1" dirty="0">
              <a:solidFill>
                <a:schemeClr val="bg1"/>
              </a:solidFill>
            </a:endParaRPr>
          </a:p>
        </p:txBody>
      </p:sp>
      <p:pic>
        <p:nvPicPr>
          <p:cNvPr id="4099" name="Picture 3" descr="C:\Documents and Settings\Браун Ольга\Мои документы\Мои рисунки\Новый рисунок (1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142984"/>
            <a:ext cx="2928958" cy="2000264"/>
          </a:xfrm>
          <a:prstGeom prst="rect">
            <a:avLst/>
          </a:prstGeom>
          <a:noFill/>
        </p:spPr>
      </p:pic>
      <p:pic>
        <p:nvPicPr>
          <p:cNvPr id="15" name="MS900074994[2].wav">
            <a:hlinkClick r:id="" action="ppaction://media"/>
          </p:cNvPr>
          <p:cNvPicPr>
            <a:picLocks noRot="1" noChangeAspect="1"/>
          </p:cNvPicPr>
          <p:nvPr>
            <a:wavAudioFile r:embed="rId1" name="MS900074994[2].wav"/>
          </p:nvPr>
        </p:nvPicPr>
        <p:blipFill>
          <a:blip r:embed="rId6" cstate="print"/>
          <a:stretch>
            <a:fillRect/>
          </a:stretch>
        </p:blipFill>
        <p:spPr>
          <a:xfrm>
            <a:off x="8215338" y="614364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5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524 0.03377 C -0.08524 -0.00416 -0.0309 -0.03307 0.03542 -0.03307 C 0.10382 -0.03307 0.15851 -0.00416 0.15851 0.03377 C 0.15851 0.07146 0.21302 0.1006 0.28142 0.1006 C 0.34792 0.1006 0.40295 0.07146 0.40295 0.03377 " pathEditMode="relative" rAng="0" ptsTypes="fffff">
                                      <p:cBhvr>
                                        <p:cTn id="15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5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427 -0.06938 C -0.04601 -0.00971 0.07309 0.04232 0.22344 0.0444 C 0.34236 0.04972 0.43993 0.02081 0.44219 -0.0148 C 0.44219 -0.05042 0.34635 -0.08372 0.22517 -0.08534 C 0.16458 -0.08534 0.11007 -0.08141 0.07101 -0.06938 C 0.01458 -0.05273 -0.01892 -0.02659 -0.01892 0.00463 C -0.01892 0.02081 -0.00885 0.0377 0.00868 0.05227 C 0.04948 0.08279 0.12969 0.10407 0.22118 0.10638 C 0.32882 0.11147 0.41649 0.08511 0.41649 0.05435 C 0.41858 0.02081 0.33073 -0.00763 0.22344 -0.01249 C 0.16858 -0.01249 0.11979 -0.00763 0.08264 0.00208 C 0.03385 0.0185 0.00278 0.0444 0.00278 0.071 C 0.00278 0.08511 0.0125 0.09921 0.02812 0.11378 C 0.06528 0.14015 0.13542 0.16166 0.21962 0.16374 C 0.31719 0.16605 0.39514 0.14246 0.39514 0.11378 C 0.3974 0.08511 0.31892 0.05897 0.22118 0.05643 C 0.1724 0.05435 0.1276 0.05897 0.09444 0.06822 C 0.04948 0.08279 0.02431 0.10407 0.02431 0.13044 C 0.02431 0.14246 0.03212 0.15611 0.04566 0.16836 C 0.07882 0.19242 0.14323 0.21138 0.21736 0.21369 C 0.30538 0.21369 0.37552 0.1945 0.37552 0.16836 C 0.37552 0.14246 0.30746 0.11864 0.21962 0.11633 C 0.17639 0.11633 0.13542 0.12095 0.10625 0.12789 C 0.06528 0.14015 0.04167 0.16166 0.03993 0.18316 C 0.03993 0.1945 0.04948 0.20675 0.06128 0.21577 C 0.09045 0.23983 0.14913 0.25625 0.21562 0.25625 C 0.29358 0.25879 0.35816 0.24237 0.35816 0.21855 C 0.3599 0.1945 0.29566 0.17322 0.21736 0.17091 C 0.17865 0.17091 0.14132 0.17322 0.1158 0.18316 C 0.07882 0.19242 0.05746 0.21138 0.05746 0.23057 C 0.05746 0.24237 0.06337 0.25185 0.07483 0.26156 C 0.10226 0.28238 0.1533 0.29695 0.21337 0.29949 C 0.28576 0.29949 0.34236 0.28492 0.34236 0.26341 C 0.34444 0.24237 0.28785 0.22294 0.21562 0.22086 C 0.18021 0.22086 0.14913 0.22294 0.12569 0.23057 C 0.09253 0.23983 0.07309 0.25625 0.07309 0.27544 C 0.07309 0.28492 0.07882 0.29232 0.08871 0.30204 C 0.11215 0.321 0.15885 0.33256 0.21337 0.33488 C 0.27795 0.33742 0.32882 0.32308 0.32882 0.30204 C 0.32882 0.28492 0.28003 0.26596 0.21562 0.26596 C 0.18229 0.26341 0.1533 0.26827 0.13142 0.27313 C 0.10226 0.28238 0.08472 0.29695 0.08472 0.3136 C 0.08472 0.32308 0.09045 0.33025 0.10035 0.33742 C 0.12187 0.35384 0.16458 0.3661 0.21181 0.36841 C 0.26996 0.37072 0.31719 0.35638 0.31719 0.33996 C 0.31719 0.321 0.26996 0.30643 0.21337 0.30412 C 0.18646 0.30412 0.15885 0.30643 0.13924 0.3136 C 0.11215 0.321 0.09653 0.33256 0.09653 0.34945 C 0.09653 0.35638 0.10226 0.36355 0.11007 0.37072 C 0.12969 0.38506 0.16667 0.39686 0.21181 0.39686 C 0.26215 0.3994 0.30538 0.38737 0.30538 0.37072 C 0.30538 0.35638 0.26441 0.34205 0.21181 0.34205 C 0.18802 0.33996 0.16285 0.34205 0.14531 0.3469 C 0.12187 0.35638 0.10799 0.36841 0.10799 0.38044 C 0.10799 0.38737 0.11215 0.39431 0.11979 0.3994 C 0.1375 0.41351 0.17083 0.42299 0.21181 0.4253 C 0.25868 0.4253 0.29566 0.41351 0.29566 0.40125 C 0.29566 0.38737 0.25868 0.3728 0.21181 0.3728 C 0.18802 0.3728 0.16667 0.37535 0.1533 0.38044 C 0.12969 0.38506 0.11788 0.39686 0.11788 0.40888 C 0.11788 0.41351 0.12187 0.42068 0.1276 0.4253 C 0.14323 0.43964 0.17448 0.44681 0.2099 0.44982 C 0.25278 0.44982 0.28576 0.43964 0.28576 0.42808 C 0.28576 0.41351 0.25278 0.40379 0.21181 0.40125 C 0.1901 0.40125 0.17083 0.40379 0.15677 0.40888 C 0.1375 0.41351 0.12569 0.42299 0.12569 0.43501 C 0.12569 0.43964 0.12969 0.44403 0.13542 0.44982 " pathEditMode="fixed" rAng="0" ptsTypes="fffffffffffffffffffffffffffffffffffffffffffffffffffffffffffffffffff">
                                      <p:cBhvr>
                                        <p:cTn id="18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" y="2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38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087 0.33418 L 0.18819 0.44658 L 0.22344 0.33418 L 0.26076 0.44658 L 0.29826 0.33418 L 0.33316 0.44658 L 0.37049 0.33418 L 0.40573 0.44658 L 0.44323 0.33418 L 0.48056 0.44658 L 0.5158 0.33418 L 0.55312 0.44658 L 0.58802 0.33418 L 0.62552 0.44658 L 0.66285 0.33418 L 0.69809 0.44658 L 0.73559 0.33418 " pathEditMode="relative" rAng="0" ptsTypes="FFFFFFFFFFFFFFFFF">
                                      <p:cBhvr>
                                        <p:cTn id="21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" y="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22" repeatCount="2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5000">
              <a:srgbClr val="FFFF00">
                <a:alpha val="91000"/>
              </a:srgbClr>
            </a:gs>
            <a:gs pos="0">
              <a:srgbClr val="FFFF00"/>
            </a:gs>
            <a:gs pos="100000">
              <a:schemeClr val="bg2">
                <a:shade val="30000"/>
                <a:satMod val="2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Браун Ольга\Мои документы\Мои рисунки\Новый рисунок (1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4077072"/>
            <a:ext cx="2643207" cy="2582904"/>
          </a:xfrm>
          <a:prstGeom prst="rect">
            <a:avLst/>
          </a:prstGeom>
          <a:noFill/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72264" y="4500570"/>
            <a:ext cx="2286016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0" y="4572008"/>
            <a:ext cx="2214578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857224" y="500042"/>
            <a:ext cx="77867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bg1"/>
                </a:solidFill>
              </a:rPr>
              <a:t>Проследи глазами, за полетом листа!</a:t>
            </a:r>
            <a:endParaRPr lang="ru-RU" sz="4000" dirty="0">
              <a:solidFill>
                <a:schemeClr val="bg1"/>
              </a:solidFill>
            </a:endParaRPr>
          </a:p>
        </p:txBody>
      </p:sp>
      <p:pic>
        <p:nvPicPr>
          <p:cNvPr id="7" name="MS900074195[1].mid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8" cstate="print"/>
          <a:stretch>
            <a:fillRect/>
          </a:stretch>
        </p:blipFill>
        <p:spPr>
          <a:xfrm>
            <a:off x="4500562" y="3357562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5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21 -0.068 L -0.67448 -0.6110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5" y="-2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4 -0.02359 L 0.67864 -0.6214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1" y="-2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7.49306E-7 L 0.00382 -0.6052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3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82 -0.60579 L 0.00382 -0.3011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8629 -0.72662 L 0.68629 0.0189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8628 0.01896 L -0.03038 0.0085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8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7448 -0.61157 L -0.04444 -0.6219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85 -0.62141 L -0.00521 0.0189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" y="3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86050" y="428604"/>
            <a:ext cx="61436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/>
              <a:t>С какого дерева лист?</a:t>
            </a:r>
            <a:endParaRPr lang="ru-RU" sz="40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5000636"/>
            <a:ext cx="14287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4357694"/>
            <a:ext cx="1576379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7625" y="2857500"/>
            <a:ext cx="1428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868" y="4857760"/>
            <a:ext cx="142875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58082" y="2714620"/>
            <a:ext cx="14287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28662" y="2643182"/>
            <a:ext cx="115252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72132" y="1428736"/>
            <a:ext cx="1000132" cy="1214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4" name="Picture 10" descr="C:\Documents and Settings\Браун Ольга\Мои документы\Мои рисунки\Новый рисунок (17).bmp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357422" y="1500174"/>
            <a:ext cx="1428750" cy="87630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2357422" y="2643182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Дубовый 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857224" y="4357694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Рябиновый 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5643570" y="2857496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Березовый 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3786182" y="4143380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Кленовый 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7286644" y="385762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Ивовый 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142844" y="6215082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Осиновый 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3571868" y="6357958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Каштановый 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6215074" y="6072206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Липовый </a:t>
            </a:r>
            <a:endParaRPr lang="ru-RU" dirty="0"/>
          </a:p>
        </p:txBody>
      </p:sp>
      <p:pic>
        <p:nvPicPr>
          <p:cNvPr id="6155" name="Picture 11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57158" y="214290"/>
            <a:ext cx="1714500" cy="1714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MS900082181[1].mid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3" cstate="print"/>
          <a:stretch>
            <a:fillRect/>
          </a:stretch>
        </p:blipFill>
        <p:spPr>
          <a:xfrm>
            <a:off x="8501090" y="635795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5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47" repeatCount="2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Как ты думаешь кто прячется под листком? Подуй на листок!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3143248"/>
            <a:ext cx="1571626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2264" y="3143248"/>
            <a:ext cx="1643074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5008" y="1857364"/>
            <a:ext cx="1571636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 descr="C:\Documents and Settings\Браун Ольга\Мои документы\Мои рисунки\Новый рисунок (1).png"/>
          <p:cNvPicPr>
            <a:picLocks noGrp="1" noChangeAspect="1" noChangeArrowheads="1"/>
          </p:cNvPicPr>
          <p:nvPr>
            <p:ph idx="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1093534"/>
            <a:ext cx="6076058" cy="576446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643570" y="4500570"/>
            <a:ext cx="321471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Скажи с разной интонацией : 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-Кто–то сидит под листком. -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       - Доброжелательно.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        -Спокойно.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        -Твердо.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       - Радостно.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        -Со страхом!</a:t>
            </a:r>
            <a:endParaRPr lang="ru-RU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5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6 -0.01341 L -0.354 -0.00879 " pathEditMode="fixed" rAng="0" ptsTypes="AA"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" y="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Сделай заметки о насекомых в блокнот журналиста!</a:t>
            </a:r>
            <a:endParaRPr lang="ru-RU" dirty="0"/>
          </a:p>
        </p:txBody>
      </p:sp>
      <p:pic>
        <p:nvPicPr>
          <p:cNvPr id="4" name="Содержимое 3" descr="тучка 3 017.jpg"/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571868" y="1643050"/>
            <a:ext cx="3071834" cy="271464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7158" y="5572140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Проведи репортаж из парка «Новости из-под листка»! 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3143248"/>
            <a:ext cx="1428750" cy="119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571472" y="2428868"/>
            <a:ext cx="23574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Зарисуйте насекомых. В свои блокнотики!</a:t>
            </a:r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785794"/>
            <a:ext cx="1643074" cy="1714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57224" y="4071942"/>
            <a:ext cx="114300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43636" y="5357826"/>
            <a:ext cx="976308" cy="1214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29454" y="4643446"/>
            <a:ext cx="1857388" cy="18573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891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463" y="3357562"/>
            <a:ext cx="2641587" cy="3595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74638"/>
            <a:ext cx="8329642" cy="2582858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Давайте отдохнем и поиграем! </a:t>
            </a:r>
            <a:br>
              <a:rPr lang="ru-RU" sz="2800" dirty="0" smtClean="0">
                <a:solidFill>
                  <a:schemeClr val="bg1"/>
                </a:solidFill>
              </a:rPr>
            </a:br>
            <a:r>
              <a:rPr lang="ru-RU" sz="2800" dirty="0" smtClean="0">
                <a:solidFill>
                  <a:schemeClr val="bg1"/>
                </a:solidFill>
              </a:rPr>
              <a:t>Покатаем орешек между пальцами.</a:t>
            </a:r>
            <a:br>
              <a:rPr lang="ru-RU" sz="2800" dirty="0" smtClean="0">
                <a:solidFill>
                  <a:schemeClr val="bg1"/>
                </a:solidFill>
              </a:rPr>
            </a:br>
            <a:r>
              <a:rPr lang="ru-RU" sz="2800" dirty="0" smtClean="0">
                <a:solidFill>
                  <a:schemeClr val="bg1"/>
                </a:solidFill>
              </a:rPr>
              <a:t>Несколько орешков подержим между растопыренными пальчиками.</a:t>
            </a:r>
            <a:br>
              <a:rPr lang="ru-RU" sz="2800" dirty="0" smtClean="0">
                <a:solidFill>
                  <a:schemeClr val="bg1"/>
                </a:solidFill>
              </a:rPr>
            </a:br>
            <a:r>
              <a:rPr lang="ru-RU" sz="2800" dirty="0" smtClean="0">
                <a:solidFill>
                  <a:schemeClr val="bg1"/>
                </a:solidFill>
              </a:rPr>
              <a:t>Покатаем два орешка между ладонями.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1027" name="Picture 3" descr="C:\Documents and Settings\Браун Ольга\Мои документы\Мои рисунки\Новый рисунок (28).bmp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57950" y="3429000"/>
            <a:ext cx="2562226" cy="32083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34" y="3286124"/>
            <a:ext cx="2500330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488" y="2786058"/>
            <a:ext cx="1357322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ransition spd="slow" advTm="5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201 0.1117 C -0.01736 -0.02082 0.0073 -0.15241 0.0415 -0.20444 C 0.07553 -0.25556 0.09844 -0.23914 0.16303 -0.20098 C 0.22778 -0.16305 0.38108 -0.01758 0.42969 0.0252 C 0.47848 0.06822 0.56337 0.05249 0.45573 0.05712 C 0.34827 0.06174 -0.14375 0.0932 -0.21562 0.05388 C -0.28715 0.01433 -0.01493 -0.14015 0.02518 -0.17901 " pathEditMode="relative" rAng="0" ptsTypes="aaaaaaA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" y="-1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29 -0.21184 C 0.01215 -0.21901 0.0007 -0.21971 0.02656 -0.2174 C 0.02934 -0.2167 0.03212 -0.21647 0.0349 -0.21555 C 0.03785 -0.21462 0.0434 -0.21184 0.0434 -0.21184 C 0.0467 -0.20514 0.0474 -0.20074 0.05191 -0.19496 C 0.05365 -0.18779 0.05764 -0.18479 0.06024 -0.17808 C 0.06302 -0.17068 0.0632 -0.16605 0.06875 -0.1612 C 0.07396 -0.15079 0.07743 -0.14154 0.08281 -0.13113 C 0.08507 -0.12674 0.08906 -0.12419 0.09132 -0.1198 C 0.09427 -0.11379 0.09722 -0.10569 0.10261 -0.10292 C 0.1066 -0.10084 0.11111 -0.10061 0.11528 -0.09922 C 0.12066 -0.09575 0.12483 -0.09159 0.13073 -0.08997 C 0.1382 -0.08789 0.1533 -0.08419 0.1533 -0.08419 C 0.16875 -0.08835 0.18559 -0.08349 0.20122 -0.08048 C 0.19931 -0.08303 0.1934 -0.0858 0.19549 -0.08789 C 0.19601 -0.08835 0.21337 -0.08465 0.21528 -0.08419 C 0.23229 -0.08002 0.24896 -0.07193 0.26597 -0.06915 C 0.275 -0.0643 0.28507 -0.06337 0.2941 -0.05805 C 0.30608 -0.05111 0.31649 -0.03955 0.32934 -0.03539 C 0.33229 -0.03238 0.33472 -0.02868 0.33785 -0.02614 C 0.34393 -0.02128 0.35191 -0.01897 0.35886 -0.01666 C 0.3757 -0.00232 0.39566 -0.00324 0.41528 -0.00162 C 0.42309 -0.00671 0.42691 -0.00324 0.43629 -0.00162 C 0.44063 0.0037 0.4434 0.00578 0.44913 0.00763 C 0.45261 0.01248 0.4507 0.01087 0.45469 0.01341 " pathEditMode="fixed" ptsTypes="ffffffffffffffffffffffffA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718 -0.09968 C 0.30034 -0.09968 0.4519 -0.07678 0.4519 -0.04626 C 0.4519 -0.0148 0.30034 0.00994 0.11718 0.00994 C -0.06633 0.00994 -0.21754 0.03469 -0.21754 0.06545 C -0.21754 0.09459 -0.06633 0.11933 0.11718 0.11933 C 0.30034 0.11933 0.4519 0.14385 0.4519 0.17437 C 0.4519 0.20351 0.30034 0.22918 0.11718 0.22918 C -0.06633 0.22918 -0.21754 0.25277 -0.21754 0.28538 C -0.21754 0.31475 -0.06633 0.34112 0.11718 0.34112 C 0.30034 0.34112 0.4519 0.31475 0.4519 0.28538 C 0.4519 0.25277 0.30034 0.22918 0.11718 0.22918 C -0.06633 0.22918 -0.21754 0.20351 -0.21754 0.17437 C -0.21754 0.14385 -0.06633 0.11933 0.11718 0.11933 C 0.30034 0.11933 0.4519 0.09459 0.4519 0.06545 C 0.4519 0.03469 0.30034 0.00994 0.11718 0.00994 C -0.06633 0.00994 -0.21754 -0.0148 -0.21754 -0.04626 C -0.21754 -0.07678 -0.06633 -0.09968 0.11718 -0.09968 Z " pathEditMode="fixed" rAng="0" ptsTypes="fffffffffffffffff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246 -0.03284 L -0.03629 0.45629 " pathEditMode="fixed" rAng="0" ptsTypes="AA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2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85728"/>
            <a:ext cx="1714500" cy="1714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2428860" y="428604"/>
            <a:ext cx="6000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/>
              <a:t>Расскажи, что делают животные в лесу осенью?</a:t>
            </a:r>
            <a:endParaRPr lang="ru-RU" sz="3600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1714488"/>
            <a:ext cx="4286250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Рисунок 4" descr="тучка 3 008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643702" y="5286388"/>
            <a:ext cx="1070714" cy="1273801"/>
          </a:xfrm>
          <a:prstGeom prst="rect">
            <a:avLst/>
          </a:prstGeom>
        </p:spPr>
      </p:pic>
      <p:pic>
        <p:nvPicPr>
          <p:cNvPr id="6" name="Рисунок 5" descr="тучка 3 012.jp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643570" y="5286388"/>
            <a:ext cx="945454" cy="1285860"/>
          </a:xfrm>
          <a:prstGeom prst="rect">
            <a:avLst/>
          </a:prstGeom>
        </p:spPr>
      </p:pic>
      <p:pic>
        <p:nvPicPr>
          <p:cNvPr id="7" name="Рисунок 6" descr="тучка 3 011.jpg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572000" y="5286388"/>
            <a:ext cx="1000132" cy="1273552"/>
          </a:xfrm>
          <a:prstGeom prst="rect">
            <a:avLst/>
          </a:prstGeom>
        </p:spPr>
      </p:pic>
      <p:pic>
        <p:nvPicPr>
          <p:cNvPr id="8" name="Рисунок 7" descr="тучка 3 013.jpg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357554" y="5286388"/>
            <a:ext cx="1168288" cy="1285860"/>
          </a:xfrm>
          <a:prstGeom prst="rect">
            <a:avLst/>
          </a:prstGeom>
        </p:spPr>
      </p:pic>
      <p:pic>
        <p:nvPicPr>
          <p:cNvPr id="9" name="Рисунок 8" descr="тучка 3 016.jpg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143108" y="5357826"/>
            <a:ext cx="1165309" cy="121442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00034" y="2714620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Сделай заметки!</a:t>
            </a:r>
            <a:endParaRPr lang="ru-RU" dirty="0"/>
          </a:p>
        </p:txBody>
      </p:sp>
    </p:spTree>
  </p:cSld>
  <p:clrMapOvr>
    <a:masterClrMapping/>
  </p:clrMapOvr>
  <p:transition spd="slow" advTm="5891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100000">
              <a:schemeClr val="bg2">
                <a:shade val="30000"/>
                <a:satMod val="2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500042"/>
            <a:ext cx="1714500" cy="1714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3000364" y="714356"/>
            <a:ext cx="45005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FFFF00"/>
                </a:solidFill>
              </a:rPr>
              <a:t>Помоги ежику узнать, какая погода бывает осенью?</a:t>
            </a:r>
            <a:endParaRPr lang="ru-RU" sz="2800" dirty="0">
              <a:solidFill>
                <a:srgbClr val="FFFF00"/>
              </a:solidFill>
            </a:endParaRPr>
          </a:p>
        </p:txBody>
      </p:sp>
      <p:pic>
        <p:nvPicPr>
          <p:cNvPr id="4" name="Рисунок 3" descr="тучка 3 009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71538" y="2571744"/>
            <a:ext cx="1571636" cy="15001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тучка 3 019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857620" y="2428868"/>
            <a:ext cx="1714512" cy="14287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тучка 3 022.jp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785918" y="4429132"/>
            <a:ext cx="2143140" cy="13573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тучка 3 021.jpg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215074" y="3071810"/>
            <a:ext cx="1714512" cy="15001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тучка 3 018.jpg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215206" y="2714620"/>
            <a:ext cx="1143008" cy="14397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 descr="тучка 3 007.jpg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8001024" y="1928802"/>
            <a:ext cx="801666" cy="13528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TextBox 11"/>
          <p:cNvSpPr txBox="1"/>
          <p:nvPr/>
        </p:nvSpPr>
        <p:spPr>
          <a:xfrm>
            <a:off x="4143372" y="6215082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>
                <a:solidFill>
                  <a:srgbClr val="FFFF00"/>
                </a:solidFill>
              </a:rPr>
              <a:t>Сделай заметки!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643834" y="5357826"/>
            <a:ext cx="1285872" cy="12144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891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00FF">
                <a:alpha val="98824"/>
              </a:srgbClr>
            </a:gs>
            <a:gs pos="100000">
              <a:schemeClr val="bg2">
                <a:shade val="30000"/>
                <a:satMod val="2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00232" y="642918"/>
            <a:ext cx="5429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Расскажи про осеннее солнышко и выбери нужную заметку для блокнота журналиста!</a:t>
            </a:r>
            <a:endParaRPr lang="ru-RU" sz="2000" dirty="0"/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/>
        </p:nvGraphicFramePr>
        <p:xfrm>
          <a:off x="1533207" y="1785926"/>
          <a:ext cx="6077585" cy="2357454"/>
        </p:xfrm>
        <a:graphic>
          <a:graphicData uri="http://schemas.openxmlformats.org/drawingml/2006/table">
            <a:tbl>
              <a:tblPr/>
              <a:tblGrid>
                <a:gridCol w="2016125"/>
                <a:gridCol w="2042160"/>
                <a:gridCol w="2019300"/>
              </a:tblGrid>
              <a:tr h="23574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сентябрь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октябрь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ноябрь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9231" name="Рисунок 0" descr="тучка 3 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1714479" y="2428868"/>
            <a:ext cx="1652589" cy="1143000"/>
          </a:xfrm>
          <a:prstGeom prst="rect">
            <a:avLst/>
          </a:prstGeom>
          <a:noFill/>
        </p:spPr>
      </p:pic>
      <p:pic>
        <p:nvPicPr>
          <p:cNvPr id="9230" name="Рисунок 1" descr="тучка 3 0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2428868"/>
            <a:ext cx="1724025" cy="1143000"/>
          </a:xfrm>
          <a:prstGeom prst="rect">
            <a:avLst/>
          </a:prstGeom>
          <a:noFill/>
        </p:spPr>
      </p:pic>
      <p:pic>
        <p:nvPicPr>
          <p:cNvPr id="9229" name="Рисунок 4" descr="тучка 3 02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8" y="2428868"/>
            <a:ext cx="1781175" cy="1143008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1500166" y="4929198"/>
            <a:ext cx="62865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Сентябрь – солнце выглядывает из – за туч, греет все меньше</a:t>
            </a:r>
          </a:p>
          <a:p>
            <a:r>
              <a:rPr lang="ru-RU" dirty="0" smtClean="0"/>
              <a:t>Октябрь – солнце часто прячется за тучами, почти не греет</a:t>
            </a:r>
          </a:p>
          <a:p>
            <a:r>
              <a:rPr lang="ru-RU" dirty="0" smtClean="0"/>
              <a:t>Ноябрь – солнца почти не видно из – за туч.</a:t>
            </a:r>
            <a:endParaRPr lang="ru-RU" dirty="0"/>
          </a:p>
        </p:txBody>
      </p:sp>
      <p:pic>
        <p:nvPicPr>
          <p:cNvPr id="9232" name="Picture 16" descr="C:\Documents and Settings\Браун Ольга\Мои документы\Мои рисунки\Новый рисунок (26).bmp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00958" y="5214950"/>
            <a:ext cx="1500198" cy="1476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891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14612" y="428604"/>
            <a:ext cx="3500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Расскажи про осень то, что узнал.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57356" y="5072074"/>
            <a:ext cx="67866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Тебе помогут заметки из твоего блокнота  журналиста!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32778" name="Рисунок 14" descr="тучка 3 0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7" y="571480"/>
            <a:ext cx="1000132" cy="1314449"/>
          </a:xfrm>
          <a:prstGeom prst="rect">
            <a:avLst/>
          </a:prstGeom>
          <a:noFill/>
        </p:spPr>
      </p:pic>
      <p:pic>
        <p:nvPicPr>
          <p:cNvPr id="32777" name="Рисунок 15" descr="тучка 3 0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04" y="1357298"/>
            <a:ext cx="419100" cy="647700"/>
          </a:xfrm>
          <a:prstGeom prst="rect">
            <a:avLst/>
          </a:prstGeom>
          <a:noFill/>
        </p:spPr>
      </p:pic>
      <p:pic>
        <p:nvPicPr>
          <p:cNvPr id="32776" name="Рисунок 16" descr="тучка 3 01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7358082" y="785794"/>
            <a:ext cx="1284288" cy="952500"/>
          </a:xfrm>
          <a:prstGeom prst="rect">
            <a:avLst/>
          </a:prstGeom>
          <a:noFill/>
        </p:spPr>
      </p:pic>
      <p:pic>
        <p:nvPicPr>
          <p:cNvPr id="32775" name="Рисунок 17" descr="тучка 3 02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8001024" y="500042"/>
            <a:ext cx="682625" cy="622300"/>
          </a:xfrm>
          <a:prstGeom prst="rect">
            <a:avLst/>
          </a:prstGeom>
          <a:noFill/>
        </p:spPr>
      </p:pic>
      <p:pic>
        <p:nvPicPr>
          <p:cNvPr id="32774" name="Рисунок 25" descr="тучка 3 00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3286116" y="2285992"/>
            <a:ext cx="2643206" cy="1905000"/>
          </a:xfrm>
          <a:prstGeom prst="rect">
            <a:avLst/>
          </a:prstGeom>
          <a:noFill/>
        </p:spPr>
      </p:pic>
      <p:pic>
        <p:nvPicPr>
          <p:cNvPr id="32773" name="Рисунок 27" descr="тучка 3 01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7158" y="4500570"/>
            <a:ext cx="1357322" cy="1733550"/>
          </a:xfrm>
          <a:prstGeom prst="rect">
            <a:avLst/>
          </a:prstGeom>
          <a:noFill/>
        </p:spPr>
      </p:pic>
      <p:pic>
        <p:nvPicPr>
          <p:cNvPr id="32772" name="Рисунок 28" descr="тучка 3 016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71604" y="5786454"/>
            <a:ext cx="857250" cy="542925"/>
          </a:xfrm>
          <a:prstGeom prst="rect">
            <a:avLst/>
          </a:prstGeom>
          <a:noFill/>
        </p:spPr>
      </p:pic>
      <p:pic>
        <p:nvPicPr>
          <p:cNvPr id="32771" name="Рисунок 29" descr="тучка 3 013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00958" y="4643446"/>
            <a:ext cx="642942" cy="714376"/>
          </a:xfrm>
          <a:prstGeom prst="rect">
            <a:avLst/>
          </a:prstGeom>
          <a:noFill/>
        </p:spPr>
      </p:pic>
      <p:pic>
        <p:nvPicPr>
          <p:cNvPr id="32770" name="Рисунок 30" descr="тучка 3 017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429520" y="5500702"/>
            <a:ext cx="642942" cy="785818"/>
          </a:xfrm>
          <a:prstGeom prst="rect">
            <a:avLst/>
          </a:prstGeom>
          <a:noFill/>
        </p:spPr>
      </p:pic>
      <p:pic>
        <p:nvPicPr>
          <p:cNvPr id="32769" name="Рисунок 31" descr="тучка 3 011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215338" y="5357826"/>
            <a:ext cx="571504" cy="714380"/>
          </a:xfrm>
          <a:prstGeom prst="rect">
            <a:avLst/>
          </a:prstGeom>
          <a:noFill/>
        </p:spPr>
      </p:pic>
      <p:sp>
        <p:nvSpPr>
          <p:cNvPr id="32779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2780" name="Rectangle 12"/>
          <p:cNvSpPr>
            <a:spLocks noChangeArrowheads="1"/>
          </p:cNvSpPr>
          <p:nvPr/>
        </p:nvSpPr>
        <p:spPr bwMode="auto">
          <a:xfrm>
            <a:off x="0" y="25622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2781" name="Rectangle 13"/>
          <p:cNvSpPr>
            <a:spLocks noChangeArrowheads="1"/>
          </p:cNvSpPr>
          <p:nvPr/>
        </p:nvSpPr>
        <p:spPr bwMode="auto">
          <a:xfrm>
            <a:off x="0" y="45942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endParaRPr kumimoji="0" lang="ru-RU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2782" name="Rectangle 14"/>
          <p:cNvSpPr>
            <a:spLocks noChangeArrowheads="1"/>
          </p:cNvSpPr>
          <p:nvPr/>
        </p:nvSpPr>
        <p:spPr bwMode="auto">
          <a:xfrm>
            <a:off x="0" y="69564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</a:t>
            </a:r>
            <a:endParaRPr kumimoji="0" lang="ru-RU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kumimoji="0" lang="ru-RU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2783" name="Rectangle 15"/>
          <p:cNvSpPr>
            <a:spLocks noChangeArrowheads="1"/>
          </p:cNvSpPr>
          <p:nvPr/>
        </p:nvSpPr>
        <p:spPr bwMode="auto">
          <a:xfrm>
            <a:off x="0" y="96901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2784" name="Picture 16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500562" y="5572140"/>
            <a:ext cx="714348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TextBox 21"/>
          <p:cNvSpPr txBox="1"/>
          <p:nvPr/>
        </p:nvSpPr>
        <p:spPr>
          <a:xfrm>
            <a:off x="3500430" y="1000108"/>
            <a:ext cx="200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FF00"/>
                </a:solidFill>
              </a:rPr>
              <a:t>Вот  тебе  пример  -  сентябрь </a:t>
            </a: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5891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2.3|2.4|2.1|1.8|2.2|2.1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2.5|1.4|2.7"/>
</p:tagLst>
</file>

<file path=ppt/theme/theme1.xml><?xml version="1.0" encoding="utf-8"?>
<a:theme xmlns:a="http://schemas.openxmlformats.org/drawingml/2006/main" name="Тема Office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1099</TotalTime>
  <Words>872</Words>
  <Application>Microsoft Office PowerPoint</Application>
  <PresentationFormat>Экран (4:3)</PresentationFormat>
  <Paragraphs>119</Paragraphs>
  <Slides>19</Slides>
  <Notes>16</Notes>
  <HiddenSlides>0</HiddenSlides>
  <MMClips>15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Занятие по развитию речи для дошкольников </vt:lpstr>
      <vt:lpstr> Послушай что я тебе расскажу: Однажды теплым осенним днем приключилась удивительная история</vt:lpstr>
      <vt:lpstr>Смотрите, наш ежик стал журналистом!</vt:lpstr>
      <vt:lpstr>- Как красиво в парке! - Скажите, дети, почему?</vt:lpstr>
      <vt:lpstr>Покажи, как ты удивился и обрадовался, увидев осенний парк.</vt:lpstr>
      <vt:lpstr>Помогите ежику описать листья с двух разных деревьев. Отгадайте с каких?</vt:lpstr>
      <vt:lpstr>Слайд 7</vt:lpstr>
      <vt:lpstr>Слайд 8</vt:lpstr>
      <vt:lpstr>Возьмите блокноты журналиста и сделайте зарисовки листьев дуба и клена, т.е. «заметки».</vt:lpstr>
      <vt:lpstr>-Что делают листья осенью? -Листья падают. -Давайте мы с вами соединим два слова в одно: на одной ладошке слово «лист» на другой «падает», скажем вместе и соединим ладошки  листопад! </vt:lpstr>
      <vt:lpstr>Слайд 11</vt:lpstr>
      <vt:lpstr>Слайд 12</vt:lpstr>
      <vt:lpstr> Как ты думаешь кто прячется под листком? Подуй на листок!</vt:lpstr>
      <vt:lpstr>Сделай заметки о насекомых в блокнот журналиста!</vt:lpstr>
      <vt:lpstr>Давайте отдохнем и поиграем!  Покатаем орешек между пальцами. Несколько орешков подержим между растопыренными пальчиками. Покатаем два орешка между ладонями.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Занятие по развитию речи для дошкольников </dc:title>
  <cp:lastModifiedBy>braun</cp:lastModifiedBy>
  <cp:revision>141</cp:revision>
  <dcterms:modified xsi:type="dcterms:W3CDTF">2021-01-27T21:14:19Z</dcterms:modified>
</cp:coreProperties>
</file>