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68" r:id="rId5"/>
    <p:sldId id="270" r:id="rId6"/>
    <p:sldId id="271" r:id="rId7"/>
    <p:sldId id="272" r:id="rId8"/>
    <p:sldId id="269" r:id="rId9"/>
  </p:sldIdLst>
  <p:sldSz cx="9144000" cy="5143500" type="screen16x9"/>
  <p:notesSz cx="9144000" cy="51435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86" y="-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rgbClr val="001F5F"/>
                </a:solidFill>
                <a:latin typeface="Monotype Corsiva"/>
                <a:cs typeface="Monotype Corsiv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rgbClr val="001F5F"/>
                </a:solidFill>
                <a:latin typeface="Monotype Corsiva"/>
                <a:cs typeface="Monotype Corsiv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1">
                <a:solidFill>
                  <a:srgbClr val="001F5F"/>
                </a:solidFill>
                <a:latin typeface="Monotype Corsiva"/>
                <a:cs typeface="Monotype Corsiv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C1D3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05813" y="23621"/>
            <a:ext cx="6361430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1">
                <a:solidFill>
                  <a:srgbClr val="001F5F"/>
                </a:solidFill>
                <a:latin typeface="Monotype Corsiva"/>
                <a:cs typeface="Monotype Corsiv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16496" y="990219"/>
            <a:ext cx="8076565" cy="2705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 txBox="1"/>
          <p:nvPr/>
        </p:nvSpPr>
        <p:spPr>
          <a:xfrm>
            <a:off x="1981200" y="843009"/>
            <a:ext cx="5836622" cy="24878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 marR="492759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i="1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Рабочая программа воспитания </a:t>
            </a:r>
          </a:p>
          <a:p>
            <a:pPr marL="501650" marR="492759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i="1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структуре ДОП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object 7"/>
          <p:cNvSpPr/>
          <p:nvPr/>
        </p:nvSpPr>
        <p:spPr>
          <a:xfrm>
            <a:off x="-22253" y="-1731"/>
            <a:ext cx="2765453" cy="44784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22" name="object 8"/>
          <p:cNvSpPr/>
          <p:nvPr/>
        </p:nvSpPr>
        <p:spPr>
          <a:xfrm>
            <a:off x="5846205" y="1509581"/>
            <a:ext cx="3259695" cy="36079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2836" y="188976"/>
            <a:ext cx="8113776" cy="3651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33591" y="0"/>
            <a:ext cx="28530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0" i="0" spc="-5" dirty="0">
                <a:latin typeface="Constantia"/>
                <a:cs typeface="Constantia"/>
              </a:rPr>
              <a:t>ч.9 </a:t>
            </a:r>
            <a:r>
              <a:rPr sz="1400" b="0" i="0" dirty="0">
                <a:latin typeface="Constantia"/>
                <a:cs typeface="Constantia"/>
              </a:rPr>
              <a:t>ст.2 ФЗ «Об образовании в</a:t>
            </a:r>
            <a:r>
              <a:rPr sz="1400" b="0" i="0" spc="-100" dirty="0">
                <a:latin typeface="Constantia"/>
                <a:cs typeface="Constantia"/>
              </a:rPr>
              <a:t> </a:t>
            </a:r>
            <a:r>
              <a:rPr sz="1400" b="0" i="0" dirty="0">
                <a:latin typeface="Constantia"/>
                <a:cs typeface="Constantia"/>
              </a:rPr>
              <a:t>РФ»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0095" y="4020108"/>
            <a:ext cx="8625205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0000"/>
                </a:solidFill>
                <a:latin typeface="Constantia"/>
                <a:cs typeface="Constantia"/>
              </a:rPr>
              <a:t>Структура </a:t>
            </a:r>
            <a:r>
              <a:rPr sz="1400" b="1" spc="-5" dirty="0" err="1">
                <a:solidFill>
                  <a:srgbClr val="FF0000"/>
                </a:solidFill>
                <a:latin typeface="Constantia"/>
                <a:cs typeface="Constantia"/>
              </a:rPr>
              <a:t>дополнительной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b="1" spc="-5" dirty="0" err="1" smtClean="0">
                <a:solidFill>
                  <a:srgbClr val="FF0000"/>
                </a:solidFill>
                <a:latin typeface="Constantia"/>
                <a:cs typeface="Constantia"/>
              </a:rPr>
              <a:t>об</a:t>
            </a:r>
            <a:r>
              <a:rPr lang="ru-RU" sz="1400" b="1" spc="-5" dirty="0" err="1" smtClean="0">
                <a:solidFill>
                  <a:srgbClr val="FF0000"/>
                </a:solidFill>
                <a:latin typeface="Constantia"/>
                <a:cs typeface="Constantia"/>
              </a:rPr>
              <a:t>щеразвивающей</a:t>
            </a:r>
            <a:r>
              <a:rPr sz="1400" b="1" spc="-5" dirty="0" smtClean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программы должна содержать все указанные 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в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определении компоненты,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а их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последовательность, логику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и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порядок устанавливает 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образовательная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организация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локальным нормативным</a:t>
            </a:r>
            <a:r>
              <a:rPr sz="1400" b="1" spc="-12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актом.</a:t>
            </a:r>
            <a:endParaRPr sz="1400" dirty="0">
              <a:latin typeface="Constantia"/>
              <a:cs typeface="Constanti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96197" y="182371"/>
            <a:ext cx="463550" cy="608965"/>
            <a:chOff x="96197" y="182371"/>
            <a:chExt cx="463550" cy="608965"/>
          </a:xfrm>
        </p:grpSpPr>
        <p:sp>
          <p:nvSpPr>
            <p:cNvPr id="6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852" y="774700"/>
            <a:ext cx="2671237" cy="2416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33325" y="802131"/>
            <a:ext cx="3126992" cy="2386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89230" y="802131"/>
            <a:ext cx="2387887" cy="23997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76421"/>
            <a:ext cx="155448" cy="1285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" name="object 6"/>
          <p:cNvGrpSpPr/>
          <p:nvPr/>
        </p:nvGrpSpPr>
        <p:grpSpPr>
          <a:xfrm>
            <a:off x="-1215" y="3287521"/>
            <a:ext cx="1395095" cy="1856105"/>
            <a:chOff x="-1215" y="3287521"/>
            <a:chExt cx="1395095" cy="1856105"/>
          </a:xfrm>
        </p:grpSpPr>
        <p:sp>
          <p:nvSpPr>
            <p:cNvPr id="7" name="object 7"/>
            <p:cNvSpPr/>
            <p:nvPr/>
          </p:nvSpPr>
          <p:spPr>
            <a:xfrm>
              <a:off x="1155712" y="4888534"/>
              <a:ext cx="207124" cy="217056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35928" y="3568572"/>
              <a:ext cx="1166495" cy="1432560"/>
            </a:xfrm>
            <a:custGeom>
              <a:avLst/>
              <a:gdLst/>
              <a:ahLst/>
              <a:cxnLst/>
              <a:rect l="l" t="t" r="r" b="b"/>
              <a:pathLst>
                <a:path w="1166495" h="1432560">
                  <a:moveTo>
                    <a:pt x="1027295" y="1399197"/>
                  </a:moveTo>
                  <a:lnTo>
                    <a:pt x="989469" y="1399197"/>
                  </a:lnTo>
                  <a:lnTo>
                    <a:pt x="992466" y="1402549"/>
                  </a:lnTo>
                  <a:lnTo>
                    <a:pt x="995172" y="1406220"/>
                  </a:lnTo>
                  <a:lnTo>
                    <a:pt x="999235" y="1411376"/>
                  </a:lnTo>
                  <a:lnTo>
                    <a:pt x="1000467" y="1413002"/>
                  </a:lnTo>
                  <a:lnTo>
                    <a:pt x="1003096" y="1416354"/>
                  </a:lnTo>
                  <a:lnTo>
                    <a:pt x="1004557" y="1418069"/>
                  </a:lnTo>
                  <a:lnTo>
                    <a:pt x="1005725" y="1419961"/>
                  </a:lnTo>
                  <a:lnTo>
                    <a:pt x="1007338" y="1422006"/>
                  </a:lnTo>
                  <a:lnTo>
                    <a:pt x="1008379" y="1423403"/>
                  </a:lnTo>
                  <a:lnTo>
                    <a:pt x="1010843" y="1425409"/>
                  </a:lnTo>
                  <a:lnTo>
                    <a:pt x="1013332" y="1427378"/>
                  </a:lnTo>
                  <a:lnTo>
                    <a:pt x="1017130" y="1430439"/>
                  </a:lnTo>
                  <a:lnTo>
                    <a:pt x="1019784" y="1432521"/>
                  </a:lnTo>
                  <a:lnTo>
                    <a:pt x="1024039" y="1413002"/>
                  </a:lnTo>
                  <a:lnTo>
                    <a:pt x="1026121" y="1403868"/>
                  </a:lnTo>
                  <a:lnTo>
                    <a:pt x="1027295" y="1399197"/>
                  </a:lnTo>
                  <a:close/>
                </a:path>
                <a:path w="1166495" h="1432560">
                  <a:moveTo>
                    <a:pt x="1067220" y="1394269"/>
                  </a:moveTo>
                  <a:lnTo>
                    <a:pt x="1028534" y="1394269"/>
                  </a:lnTo>
                  <a:lnTo>
                    <a:pt x="1060592" y="1399830"/>
                  </a:lnTo>
                  <a:lnTo>
                    <a:pt x="1067220" y="1394269"/>
                  </a:lnTo>
                  <a:close/>
                </a:path>
                <a:path w="1166495" h="1432560">
                  <a:moveTo>
                    <a:pt x="161239" y="0"/>
                  </a:moveTo>
                  <a:lnTo>
                    <a:pt x="114296" y="19720"/>
                  </a:lnTo>
                  <a:lnTo>
                    <a:pt x="70504" y="45465"/>
                  </a:lnTo>
                  <a:lnTo>
                    <a:pt x="31769" y="77688"/>
                  </a:lnTo>
                  <a:lnTo>
                    <a:pt x="0" y="116839"/>
                  </a:lnTo>
                  <a:lnTo>
                    <a:pt x="927401" y="1320215"/>
                  </a:lnTo>
                  <a:lnTo>
                    <a:pt x="966626" y="1370591"/>
                  </a:lnTo>
                  <a:lnTo>
                    <a:pt x="989241" y="1399044"/>
                  </a:lnTo>
                  <a:lnTo>
                    <a:pt x="989418" y="1399247"/>
                  </a:lnTo>
                  <a:lnTo>
                    <a:pt x="1027295" y="1399197"/>
                  </a:lnTo>
                  <a:lnTo>
                    <a:pt x="1028534" y="1394269"/>
                  </a:lnTo>
                  <a:lnTo>
                    <a:pt x="1067220" y="1394269"/>
                  </a:lnTo>
                  <a:lnTo>
                    <a:pt x="1067882" y="1393714"/>
                  </a:lnTo>
                  <a:lnTo>
                    <a:pt x="1067600" y="1371625"/>
                  </a:lnTo>
                  <a:lnTo>
                    <a:pt x="1079170" y="1370585"/>
                  </a:lnTo>
                  <a:lnTo>
                    <a:pt x="1091069" y="1370585"/>
                  </a:lnTo>
                  <a:lnTo>
                    <a:pt x="1102400" y="1370277"/>
                  </a:lnTo>
                  <a:lnTo>
                    <a:pt x="1113713" y="1368272"/>
                  </a:lnTo>
                  <a:lnTo>
                    <a:pt x="1117614" y="1362466"/>
                  </a:lnTo>
                  <a:lnTo>
                    <a:pt x="1118489" y="1355458"/>
                  </a:lnTo>
                  <a:lnTo>
                    <a:pt x="1117753" y="1348030"/>
                  </a:lnTo>
                  <a:lnTo>
                    <a:pt x="1116825" y="1340967"/>
                  </a:lnTo>
                  <a:lnTo>
                    <a:pt x="1148265" y="1340967"/>
                  </a:lnTo>
                  <a:lnTo>
                    <a:pt x="1152840" y="1337184"/>
                  </a:lnTo>
                  <a:lnTo>
                    <a:pt x="1155026" y="1319949"/>
                  </a:lnTo>
                  <a:lnTo>
                    <a:pt x="1165699" y="1319949"/>
                  </a:lnTo>
                  <a:lnTo>
                    <a:pt x="1165313" y="1319148"/>
                  </a:lnTo>
                  <a:lnTo>
                    <a:pt x="1164932" y="1318120"/>
                  </a:lnTo>
                  <a:lnTo>
                    <a:pt x="1164551" y="1317523"/>
                  </a:lnTo>
                  <a:lnTo>
                    <a:pt x="1162646" y="1314754"/>
                  </a:lnTo>
                  <a:lnTo>
                    <a:pt x="1160614" y="1311998"/>
                  </a:lnTo>
                  <a:lnTo>
                    <a:pt x="1156804" y="1306487"/>
                  </a:lnTo>
                  <a:lnTo>
                    <a:pt x="1156042" y="1305318"/>
                  </a:lnTo>
                  <a:lnTo>
                    <a:pt x="1155534" y="1304734"/>
                  </a:lnTo>
                  <a:lnTo>
                    <a:pt x="1151343" y="1298955"/>
                  </a:lnTo>
                  <a:lnTo>
                    <a:pt x="1146898" y="1293215"/>
                  </a:lnTo>
                  <a:lnTo>
                    <a:pt x="1142580" y="1287462"/>
                  </a:lnTo>
                  <a:lnTo>
                    <a:pt x="161239" y="0"/>
                  </a:lnTo>
                  <a:close/>
                </a:path>
                <a:path w="1166495" h="1432560">
                  <a:moveTo>
                    <a:pt x="1148265" y="1340967"/>
                  </a:moveTo>
                  <a:lnTo>
                    <a:pt x="1116825" y="1340967"/>
                  </a:lnTo>
                  <a:lnTo>
                    <a:pt x="1132427" y="1343705"/>
                  </a:lnTo>
                  <a:lnTo>
                    <a:pt x="1144870" y="1343774"/>
                  </a:lnTo>
                  <a:lnTo>
                    <a:pt x="1148265" y="1340967"/>
                  </a:lnTo>
                  <a:close/>
                </a:path>
                <a:path w="1166495" h="1432560">
                  <a:moveTo>
                    <a:pt x="1165699" y="1319949"/>
                  </a:moveTo>
                  <a:lnTo>
                    <a:pt x="1155026" y="1319949"/>
                  </a:lnTo>
                  <a:lnTo>
                    <a:pt x="1158836" y="1320215"/>
                  </a:lnTo>
                  <a:lnTo>
                    <a:pt x="1162519" y="1320622"/>
                  </a:lnTo>
                  <a:lnTo>
                    <a:pt x="1166202" y="1321219"/>
                  </a:lnTo>
                  <a:lnTo>
                    <a:pt x="1165821" y="1320203"/>
                  </a:lnTo>
                  <a:lnTo>
                    <a:pt x="1165699" y="131994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-1215" y="3384168"/>
              <a:ext cx="284480" cy="294005"/>
            </a:xfrm>
            <a:custGeom>
              <a:avLst/>
              <a:gdLst/>
              <a:ahLst/>
              <a:cxnLst/>
              <a:rect l="l" t="t" r="r" b="b"/>
              <a:pathLst>
                <a:path w="284480" h="294004">
                  <a:moveTo>
                    <a:pt x="157756" y="0"/>
                  </a:moveTo>
                  <a:lnTo>
                    <a:pt x="104843" y="20935"/>
                  </a:lnTo>
                  <a:lnTo>
                    <a:pt x="64057" y="46450"/>
                  </a:lnTo>
                  <a:lnTo>
                    <a:pt x="29194" y="79156"/>
                  </a:lnTo>
                  <a:lnTo>
                    <a:pt x="2178" y="119125"/>
                  </a:lnTo>
                  <a:lnTo>
                    <a:pt x="0" y="123189"/>
                  </a:lnTo>
                  <a:lnTo>
                    <a:pt x="131276" y="293623"/>
                  </a:lnTo>
                  <a:lnTo>
                    <a:pt x="143021" y="264169"/>
                  </a:lnTo>
                  <a:lnTo>
                    <a:pt x="162453" y="237918"/>
                  </a:lnTo>
                  <a:lnTo>
                    <a:pt x="212213" y="196214"/>
                  </a:lnTo>
                  <a:lnTo>
                    <a:pt x="246419" y="176498"/>
                  </a:lnTo>
                  <a:lnTo>
                    <a:pt x="284159" y="165734"/>
                  </a:lnTo>
                  <a:lnTo>
                    <a:pt x="1577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99590" y="5056180"/>
              <a:ext cx="94123" cy="8731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4868" y="3610482"/>
              <a:ext cx="1045844" cy="1320165"/>
            </a:xfrm>
            <a:custGeom>
              <a:avLst/>
              <a:gdLst/>
              <a:ahLst/>
              <a:cxnLst/>
              <a:rect l="l" t="t" r="r" b="b"/>
              <a:pathLst>
                <a:path w="1045844" h="1320164">
                  <a:moveTo>
                    <a:pt x="981011" y="1314170"/>
                  </a:moveTo>
                  <a:lnTo>
                    <a:pt x="5905" y="53340"/>
                  </a:lnTo>
                  <a:lnTo>
                    <a:pt x="2032" y="52959"/>
                  </a:lnTo>
                  <a:lnTo>
                    <a:pt x="533" y="54229"/>
                  </a:lnTo>
                  <a:lnTo>
                    <a:pt x="0" y="57785"/>
                  </a:lnTo>
                  <a:lnTo>
                    <a:pt x="1905" y="60706"/>
                  </a:lnTo>
                  <a:lnTo>
                    <a:pt x="972439" y="1317701"/>
                  </a:lnTo>
                  <a:lnTo>
                    <a:pt x="973721" y="1319352"/>
                  </a:lnTo>
                  <a:lnTo>
                    <a:pt x="975995" y="1319872"/>
                  </a:lnTo>
                  <a:lnTo>
                    <a:pt x="977836" y="1319060"/>
                  </a:lnTo>
                  <a:lnTo>
                    <a:pt x="980655" y="1317028"/>
                  </a:lnTo>
                  <a:lnTo>
                    <a:pt x="981011" y="1314170"/>
                  </a:lnTo>
                  <a:close/>
                </a:path>
                <a:path w="1045844" h="1320164">
                  <a:moveTo>
                    <a:pt x="1045578" y="1260652"/>
                  </a:moveTo>
                  <a:lnTo>
                    <a:pt x="1044067" y="1258722"/>
                  </a:lnTo>
                  <a:lnTo>
                    <a:pt x="69977" y="3048"/>
                  </a:lnTo>
                  <a:lnTo>
                    <a:pt x="66865" y="254"/>
                  </a:lnTo>
                  <a:lnTo>
                    <a:pt x="64897" y="0"/>
                  </a:lnTo>
                  <a:lnTo>
                    <a:pt x="61760" y="2286"/>
                  </a:lnTo>
                  <a:lnTo>
                    <a:pt x="61239" y="4699"/>
                  </a:lnTo>
                  <a:lnTo>
                    <a:pt x="63284" y="7874"/>
                  </a:lnTo>
                  <a:lnTo>
                    <a:pt x="1038098" y="1265593"/>
                  </a:lnTo>
                  <a:lnTo>
                    <a:pt x="1040358" y="1266253"/>
                  </a:lnTo>
                  <a:lnTo>
                    <a:pt x="1042276" y="1265389"/>
                  </a:lnTo>
                  <a:lnTo>
                    <a:pt x="1044968" y="1263586"/>
                  </a:lnTo>
                  <a:lnTo>
                    <a:pt x="1045578" y="126065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0149" y="3549903"/>
              <a:ext cx="167017" cy="135509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0" y="3287521"/>
              <a:ext cx="162255" cy="228600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211327" y="2493391"/>
            <a:ext cx="24047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5400" algn="ctr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Концепция</a:t>
            </a:r>
            <a:r>
              <a:rPr sz="1200" b="1" spc="1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развития</a:t>
            </a:r>
            <a:endParaRPr sz="1200">
              <a:latin typeface="Constantia"/>
              <a:cs typeface="Constantia"/>
            </a:endParaRPr>
          </a:p>
          <a:p>
            <a:pPr marR="26034" algn="ctr">
              <a:lnSpc>
                <a:spcPct val="100000"/>
              </a:lnSpc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дополнительного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образования детей до 2030</a:t>
            </a:r>
            <a:r>
              <a:rPr sz="1200" b="1" spc="-5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года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50506" y="2598634"/>
            <a:ext cx="1636395" cy="441325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Санитарные</a:t>
            </a:r>
            <a:r>
              <a:rPr sz="1200" b="1" spc="-3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правила</a:t>
            </a:r>
            <a:endParaRPr sz="1200">
              <a:latin typeface="Constantia"/>
              <a:cs typeface="Constantia"/>
            </a:endParaRPr>
          </a:p>
          <a:p>
            <a:pPr marR="9525" algn="ctr">
              <a:lnSpc>
                <a:spcPct val="100000"/>
              </a:lnSpc>
              <a:spcBef>
                <a:spcPts val="195"/>
              </a:spcBef>
            </a:pP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СП</a:t>
            </a:r>
            <a:r>
              <a:rPr sz="1200" b="1" spc="-2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2.4.3648-20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40911" y="1213484"/>
            <a:ext cx="20002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5575" marR="149225"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Приказ</a:t>
            </a:r>
            <a:r>
              <a:rPr sz="1200" b="1" spc="-6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Министерства  просвещения</a:t>
            </a:r>
            <a:endParaRPr sz="1200">
              <a:latin typeface="Constantia"/>
              <a:cs typeface="Constantia"/>
            </a:endParaRPr>
          </a:p>
          <a:p>
            <a:pPr marL="12700" marR="5080"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Российской Федерации</a:t>
            </a:r>
            <a:r>
              <a:rPr sz="1200" b="1" spc="-3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от 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09 ноября 2018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г. №</a:t>
            </a:r>
            <a:r>
              <a:rPr sz="1200" b="1" spc="-6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196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4888" y="1278763"/>
            <a:ext cx="2383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Концепция развития  дополнительного</a:t>
            </a:r>
            <a:r>
              <a:rPr sz="1200" b="1" spc="-4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образования  детей (04.09.2014</a:t>
            </a:r>
            <a:r>
              <a:rPr sz="1200" b="1" spc="-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№1726-р)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37992" y="2618613"/>
            <a:ext cx="27743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9415" marR="5080" indent="-38735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Приказ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Министерства просвещения 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РФ от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27 июля 2022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г. N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629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38593" y="1277492"/>
            <a:ext cx="15176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СанПиН</a:t>
            </a:r>
            <a:r>
              <a:rPr sz="1200" b="1" spc="-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2.4.4.3172-14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2287016" y="0"/>
            <a:ext cx="5065395" cy="77025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3189" algn="ctr">
              <a:lnSpc>
                <a:spcPct val="100000"/>
              </a:lnSpc>
              <a:spcBef>
                <a:spcPts val="325"/>
              </a:spcBef>
            </a:pP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Пояснительная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>
                <a:latin typeface="Arial" panose="020B0604020202020204" pitchFamily="34" charset="0"/>
                <a:cs typeface="Arial" panose="020B0604020202020204" pitchFamily="34" charset="0"/>
              </a:rPr>
              <a:t>записка</a:t>
            </a:r>
          </a:p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i="1" spc="-10" dirty="0">
                <a:solidFill>
                  <a:srgbClr val="FF0000"/>
                </a:solidFill>
                <a:latin typeface="Constantia"/>
                <a:cs typeface="Constantia"/>
              </a:rPr>
              <a:t>АКТУАЛЬНЫЕ </a:t>
            </a:r>
            <a:r>
              <a:rPr sz="1600" i="1" spc="-5" dirty="0">
                <a:solidFill>
                  <a:srgbClr val="FF0000"/>
                </a:solidFill>
                <a:latin typeface="Constantia"/>
                <a:cs typeface="Constantia"/>
              </a:rPr>
              <a:t>нормативно-правовые</a:t>
            </a:r>
            <a:r>
              <a:rPr sz="1600" i="1" spc="-1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600" i="1" spc="-5" dirty="0">
                <a:solidFill>
                  <a:srgbClr val="FF0000"/>
                </a:solidFill>
                <a:latin typeface="Constantia"/>
                <a:cs typeface="Constantia"/>
              </a:rPr>
              <a:t>документы</a:t>
            </a:r>
            <a:endParaRPr sz="1600" dirty="0">
              <a:latin typeface="Constantia"/>
              <a:cs typeface="Constanti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118115" y="3551428"/>
            <a:ext cx="4966701" cy="15920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432428" y="3935983"/>
            <a:ext cx="423418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720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Приказ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Минобрнауки России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от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23 августа 2017</a:t>
            </a:r>
            <a:r>
              <a:rPr sz="1200" b="1" spc="-3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г.</a:t>
            </a:r>
            <a:endParaRPr sz="1200">
              <a:latin typeface="Constantia"/>
              <a:cs typeface="Constantia"/>
            </a:endParaRPr>
          </a:p>
          <a:p>
            <a:pPr marL="79375" marR="69850" indent="525780">
              <a:lnSpc>
                <a:spcPct val="100000"/>
              </a:lnSpc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№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816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«Об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утверждении Порядка применения  организациями, осуществляющими</a:t>
            </a:r>
            <a:r>
              <a:rPr sz="1200" b="1" spc="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образовательную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деятельность, электронного обучения,</a:t>
            </a:r>
            <a:r>
              <a:rPr sz="1200" b="1" spc="2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дистанционных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образовательных технологий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</a:t>
            </a:r>
            <a:r>
              <a:rPr sz="1200" b="1" spc="-2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реализации</a:t>
            </a:r>
            <a:endParaRPr sz="1200">
              <a:latin typeface="Constantia"/>
              <a:cs typeface="Constantia"/>
            </a:endParaRPr>
          </a:p>
          <a:p>
            <a:pPr marL="635"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образовательных</a:t>
            </a:r>
            <a:r>
              <a:rPr sz="1200" b="1" spc="-2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программ».</a:t>
            </a:r>
            <a:endParaRPr sz="1200">
              <a:latin typeface="Constantia"/>
              <a:cs typeface="Constantia"/>
            </a:endParaRPr>
          </a:p>
        </p:txBody>
      </p:sp>
      <p:grpSp>
        <p:nvGrpSpPr>
          <p:cNvPr id="23" name="object 5"/>
          <p:cNvGrpSpPr/>
          <p:nvPr/>
        </p:nvGrpSpPr>
        <p:grpSpPr>
          <a:xfrm>
            <a:off x="297166" y="92873"/>
            <a:ext cx="463550" cy="608965"/>
            <a:chOff x="96197" y="182371"/>
            <a:chExt cx="463550" cy="608965"/>
          </a:xfrm>
        </p:grpSpPr>
        <p:sp>
          <p:nvSpPr>
            <p:cNvPr id="24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215" y="1113822"/>
            <a:ext cx="2525395" cy="906780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058814" y="1218394"/>
            <a:ext cx="2139950" cy="71120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200" b="1" spc="-14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  организуемого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65" marR="5080" algn="ctr">
              <a:lnSpc>
                <a:spcPts val="1320"/>
              </a:lnSpc>
            </a:pP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воспитательного процесса</a:t>
            </a:r>
            <a:r>
              <a:rPr sz="1200" b="1" spc="-16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 </a:t>
            </a:r>
            <a:r>
              <a:rPr sz="1200" b="1" spc="-25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ДОО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66091" y="2362479"/>
            <a:ext cx="2525395" cy="907415"/>
            <a:chOff x="929576" y="2656268"/>
            <a:chExt cx="2525395" cy="907415"/>
          </a:xfrm>
        </p:grpSpPr>
        <p:sp>
          <p:nvSpPr>
            <p:cNvPr id="7" name="object 7"/>
            <p:cNvSpPr/>
            <p:nvPr/>
          </p:nvSpPr>
          <p:spPr>
            <a:xfrm>
              <a:off x="942593" y="2669285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79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59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59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42593" y="2669285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79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59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59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334263" y="2560590"/>
            <a:ext cx="1826578" cy="36420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74320" marR="5080" indent="-262255">
              <a:lnSpc>
                <a:spcPts val="1320"/>
              </a:lnSpc>
              <a:spcBef>
                <a:spcPts val="240"/>
              </a:spcBef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200" b="1" spc="-13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5" dirty="0" err="1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r>
              <a:rPr sz="1200" b="1" spc="-1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1200" b="1" spc="-10" dirty="0" err="1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29639" y="3589020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148892" y="3835704"/>
            <a:ext cx="208407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8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Планируемые </a:t>
            </a:r>
            <a:r>
              <a:rPr sz="1200" b="1" spc="-2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</a:t>
            </a:r>
            <a:r>
              <a:rPr sz="1200" b="1" spc="-15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380"/>
              </a:lnSpc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sz="1200" b="1" dirty="0" err="1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sz="1200" b="1" spc="-9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0" dirty="0" err="1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проявления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43941"/>
            <a:ext cx="74383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Рабочая программа</a:t>
            </a:r>
            <a:r>
              <a:rPr sz="3200"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dirty="0"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31169" y="581467"/>
            <a:ext cx="7811385" cy="24410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007744" marR="5080" indent="-995680" algn="ctr">
              <a:lnSpc>
                <a:spcPct val="100600"/>
              </a:lnSpc>
              <a:spcBef>
                <a:spcPts val="85"/>
              </a:spcBef>
            </a:pPr>
            <a:r>
              <a:rPr sz="1600" b="1" spc="-1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sz="1600" b="1" spc="-1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16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обучающихся по </a:t>
            </a:r>
            <a:r>
              <a:rPr sz="1600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данной</a:t>
            </a:r>
            <a:r>
              <a:rPr sz="1600" b="1" spc="9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программе</a:t>
            </a:r>
            <a:endParaRPr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2"/>
          <p:cNvGrpSpPr/>
          <p:nvPr/>
        </p:nvGrpSpPr>
        <p:grpSpPr>
          <a:xfrm>
            <a:off x="3930938" y="913693"/>
            <a:ext cx="5088966" cy="1127382"/>
            <a:chOff x="929639" y="1641348"/>
            <a:chExt cx="2525395" cy="906780"/>
          </a:xfrm>
        </p:grpSpPr>
        <p:sp>
          <p:nvSpPr>
            <p:cNvPr id="20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4137169" y="108632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должна соответствовать современному национальному воспитательному  идеалу, основываться на базовых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нашего общества ценностях, общая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 воспитания– личностное развитие</a:t>
            </a:r>
            <a:r>
              <a:rPr lang="ru-RU" sz="1200" spc="14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учащихся</a:t>
            </a:r>
            <a:endParaRPr lang="ru-RU" sz="1200" dirty="0"/>
          </a:p>
        </p:txBody>
      </p:sp>
      <p:grpSp>
        <p:nvGrpSpPr>
          <p:cNvPr id="23" name="object 2"/>
          <p:cNvGrpSpPr/>
          <p:nvPr/>
        </p:nvGrpSpPr>
        <p:grpSpPr>
          <a:xfrm>
            <a:off x="3883011" y="2154166"/>
            <a:ext cx="5127108" cy="1559437"/>
            <a:chOff x="942593" y="1654302"/>
            <a:chExt cx="2504485" cy="891779"/>
          </a:xfrm>
        </p:grpSpPr>
        <p:sp>
          <p:nvSpPr>
            <p:cNvPr id="24" name="object 3"/>
            <p:cNvSpPr/>
            <p:nvPr/>
          </p:nvSpPr>
          <p:spPr>
            <a:xfrm>
              <a:off x="947718" y="1664701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3959580" y="2240129"/>
            <a:ext cx="4984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805" marR="83185" lvl="0" algn="just">
              <a:spcBef>
                <a:spcPts val="330"/>
              </a:spcBef>
            </a:pP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конкретное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практическое наполнение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различных </a:t>
            </a:r>
            <a:r>
              <a:rPr lang="ru-RU" sz="12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видов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2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  </a:t>
            </a:r>
            <a:r>
              <a:rPr lang="ru-RU" sz="1200" spc="-5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деятельности, организационная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оболочка деятельности,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и формы  индивидуальной или совместной с детьми деятельности,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достижения цели  воспитания (ролевая игра или игра по станциям, беседа или дискуссия, поход  выходного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дня, трудовой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десант и</a:t>
            </a:r>
            <a:r>
              <a:rPr lang="ru-RU" sz="1200" spc="13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т.п.).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object 2"/>
          <p:cNvGrpSpPr/>
          <p:nvPr/>
        </p:nvGrpSpPr>
        <p:grpSpPr>
          <a:xfrm>
            <a:off x="3957042" y="3905310"/>
            <a:ext cx="5044084" cy="876240"/>
            <a:chOff x="942593" y="1654302"/>
            <a:chExt cx="2499360" cy="881380"/>
          </a:xfrm>
        </p:grpSpPr>
        <p:sp>
          <p:nvSpPr>
            <p:cNvPr id="28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206365" y="40349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 воспитания– это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изменения в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личностном развитии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детей, 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которые взрослые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(педагоги) получили в процессе их</a:t>
            </a:r>
            <a:r>
              <a:rPr lang="ru-RU" sz="1200" spc="1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endParaRPr lang="ru-RU" sz="1200" dirty="0"/>
          </a:p>
        </p:txBody>
      </p:sp>
      <p:grpSp>
        <p:nvGrpSpPr>
          <p:cNvPr id="31" name="object 18"/>
          <p:cNvGrpSpPr/>
          <p:nvPr/>
        </p:nvGrpSpPr>
        <p:grpSpPr>
          <a:xfrm>
            <a:off x="315019" y="477357"/>
            <a:ext cx="463550" cy="608965"/>
            <a:chOff x="62669" y="28448"/>
            <a:chExt cx="463550" cy="608965"/>
          </a:xfrm>
        </p:grpSpPr>
        <p:sp>
          <p:nvSpPr>
            <p:cNvPr id="32" name="object 19"/>
            <p:cNvSpPr/>
            <p:nvPr/>
          </p:nvSpPr>
          <p:spPr>
            <a:xfrm>
              <a:off x="135623" y="45973"/>
              <a:ext cx="315595" cy="459105"/>
            </a:xfrm>
            <a:custGeom>
              <a:avLst/>
              <a:gdLst/>
              <a:ahLst/>
              <a:cxnLst/>
              <a:rect l="l" t="t" r="r" b="b"/>
              <a:pathLst>
                <a:path w="315595" h="459105">
                  <a:moveTo>
                    <a:pt x="315468" y="184785"/>
                  </a:moveTo>
                  <a:lnTo>
                    <a:pt x="306362" y="123444"/>
                  </a:lnTo>
                  <a:lnTo>
                    <a:pt x="283133" y="74422"/>
                  </a:lnTo>
                  <a:lnTo>
                    <a:pt x="247357" y="33782"/>
                  </a:lnTo>
                  <a:lnTo>
                    <a:pt x="199021" y="6896"/>
                  </a:lnTo>
                  <a:lnTo>
                    <a:pt x="144856" y="0"/>
                  </a:lnTo>
                  <a:lnTo>
                    <a:pt x="129514" y="1917"/>
                  </a:lnTo>
                  <a:lnTo>
                    <a:pt x="85674" y="18161"/>
                  </a:lnTo>
                  <a:lnTo>
                    <a:pt x="54825" y="42024"/>
                  </a:lnTo>
                  <a:lnTo>
                    <a:pt x="30302" y="72567"/>
                  </a:lnTo>
                  <a:lnTo>
                    <a:pt x="12674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8991" y="237629"/>
                  </a:lnTo>
                  <a:lnTo>
                    <a:pt x="20180" y="266700"/>
                  </a:lnTo>
                  <a:lnTo>
                    <a:pt x="26784" y="279908"/>
                  </a:lnTo>
                  <a:lnTo>
                    <a:pt x="56413" y="332270"/>
                  </a:lnTo>
                  <a:lnTo>
                    <a:pt x="68135" y="355930"/>
                  </a:lnTo>
                  <a:lnTo>
                    <a:pt x="77381" y="381000"/>
                  </a:lnTo>
                  <a:lnTo>
                    <a:pt x="80111" y="391769"/>
                  </a:lnTo>
                  <a:lnTo>
                    <a:pt x="82270" y="402564"/>
                  </a:lnTo>
                  <a:lnTo>
                    <a:pt x="86004" y="424307"/>
                  </a:lnTo>
                  <a:lnTo>
                    <a:pt x="96050" y="442709"/>
                  </a:lnTo>
                  <a:lnTo>
                    <a:pt x="114566" y="451954"/>
                  </a:lnTo>
                  <a:lnTo>
                    <a:pt x="136867" y="455117"/>
                  </a:lnTo>
                  <a:lnTo>
                    <a:pt x="158343" y="455295"/>
                  </a:lnTo>
                  <a:lnTo>
                    <a:pt x="162763" y="455206"/>
                  </a:lnTo>
                  <a:lnTo>
                    <a:pt x="163156" y="458978"/>
                  </a:lnTo>
                  <a:lnTo>
                    <a:pt x="173685" y="458343"/>
                  </a:lnTo>
                  <a:lnTo>
                    <a:pt x="173469" y="454748"/>
                  </a:lnTo>
                  <a:lnTo>
                    <a:pt x="190893" y="453263"/>
                  </a:lnTo>
                  <a:lnTo>
                    <a:pt x="238798" y="443077"/>
                  </a:lnTo>
                  <a:lnTo>
                    <a:pt x="263182" y="411607"/>
                  </a:lnTo>
                  <a:lnTo>
                    <a:pt x="263791" y="389572"/>
                  </a:lnTo>
                  <a:lnTo>
                    <a:pt x="264401" y="378574"/>
                  </a:lnTo>
                  <a:lnTo>
                    <a:pt x="265607" y="367538"/>
                  </a:lnTo>
                  <a:lnTo>
                    <a:pt x="271208" y="341401"/>
                  </a:lnTo>
                  <a:lnTo>
                    <a:pt x="279463" y="316331"/>
                  </a:lnTo>
                  <a:lnTo>
                    <a:pt x="298818" y="267208"/>
                  </a:lnTo>
                  <a:lnTo>
                    <a:pt x="303885" y="253238"/>
                  </a:lnTo>
                  <a:lnTo>
                    <a:pt x="306082" y="246126"/>
                  </a:lnTo>
                  <a:lnTo>
                    <a:pt x="313042" y="215823"/>
                  </a:lnTo>
                  <a:lnTo>
                    <a:pt x="315468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0"/>
            <p:cNvSpPr/>
            <p:nvPr/>
          </p:nvSpPr>
          <p:spPr>
            <a:xfrm>
              <a:off x="244260" y="570190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1"/>
            <p:cNvSpPr/>
            <p:nvPr/>
          </p:nvSpPr>
          <p:spPr>
            <a:xfrm>
              <a:off x="218275" y="534924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22"/>
            <p:cNvSpPr/>
            <p:nvPr/>
          </p:nvSpPr>
          <p:spPr>
            <a:xfrm>
              <a:off x="215227" y="496824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23"/>
            <p:cNvSpPr/>
            <p:nvPr/>
          </p:nvSpPr>
          <p:spPr>
            <a:xfrm>
              <a:off x="213382" y="462279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24"/>
            <p:cNvSpPr/>
            <p:nvPr/>
          </p:nvSpPr>
          <p:spPr>
            <a:xfrm>
              <a:off x="289598" y="74675"/>
              <a:ext cx="146685" cy="299085"/>
            </a:xfrm>
            <a:custGeom>
              <a:avLst/>
              <a:gdLst/>
              <a:ahLst/>
              <a:cxnLst/>
              <a:rect l="l" t="t" r="r" b="b"/>
              <a:pathLst>
                <a:path w="146684" h="299085">
                  <a:moveTo>
                    <a:pt x="114833" y="269240"/>
                  </a:moveTo>
                  <a:lnTo>
                    <a:pt x="97866" y="253288"/>
                  </a:lnTo>
                  <a:lnTo>
                    <a:pt x="91376" y="256006"/>
                  </a:lnTo>
                  <a:lnTo>
                    <a:pt x="86271" y="261112"/>
                  </a:lnTo>
                  <a:lnTo>
                    <a:pt x="83134" y="267398"/>
                  </a:lnTo>
                  <a:lnTo>
                    <a:pt x="81318" y="274345"/>
                  </a:lnTo>
                  <a:lnTo>
                    <a:pt x="80721" y="281495"/>
                  </a:lnTo>
                  <a:lnTo>
                    <a:pt x="81267" y="288417"/>
                  </a:lnTo>
                  <a:lnTo>
                    <a:pt x="85331" y="297014"/>
                  </a:lnTo>
                  <a:lnTo>
                    <a:pt x="92138" y="298564"/>
                  </a:lnTo>
                  <a:lnTo>
                    <a:pt x="99733" y="295046"/>
                  </a:lnTo>
                  <a:lnTo>
                    <a:pt x="106172" y="288417"/>
                  </a:lnTo>
                  <a:lnTo>
                    <a:pt x="109232" y="284099"/>
                  </a:lnTo>
                  <a:lnTo>
                    <a:pt x="112102" y="279400"/>
                  </a:lnTo>
                  <a:lnTo>
                    <a:pt x="114833" y="269240"/>
                  </a:lnTo>
                  <a:close/>
                </a:path>
                <a:path w="146684" h="29908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25"/>
            <p:cNvSpPr/>
            <p:nvPr/>
          </p:nvSpPr>
          <p:spPr>
            <a:xfrm>
              <a:off x="62661" y="28447"/>
              <a:ext cx="463550" cy="431800"/>
            </a:xfrm>
            <a:custGeom>
              <a:avLst/>
              <a:gdLst/>
              <a:ahLst/>
              <a:cxnLst/>
              <a:rect l="l" t="t" r="r" b="b"/>
              <a:pathLst>
                <a:path w="463550" h="431800">
                  <a:moveTo>
                    <a:pt x="39916" y="189992"/>
                  </a:moveTo>
                  <a:lnTo>
                    <a:pt x="38354" y="180340"/>
                  </a:lnTo>
                  <a:lnTo>
                    <a:pt x="33007" y="180340"/>
                  </a:lnTo>
                  <a:lnTo>
                    <a:pt x="25552" y="180911"/>
                  </a:lnTo>
                  <a:lnTo>
                    <a:pt x="17894" y="182372"/>
                  </a:lnTo>
                  <a:lnTo>
                    <a:pt x="10312" y="184416"/>
                  </a:lnTo>
                  <a:lnTo>
                    <a:pt x="0" y="187706"/>
                  </a:lnTo>
                  <a:lnTo>
                    <a:pt x="1409" y="192405"/>
                  </a:lnTo>
                  <a:lnTo>
                    <a:pt x="4064" y="192913"/>
                  </a:lnTo>
                  <a:lnTo>
                    <a:pt x="11557" y="193840"/>
                  </a:lnTo>
                  <a:lnTo>
                    <a:pt x="19507" y="194043"/>
                  </a:lnTo>
                  <a:lnTo>
                    <a:pt x="27406" y="193370"/>
                  </a:lnTo>
                  <a:lnTo>
                    <a:pt x="34734" y="191643"/>
                  </a:lnTo>
                  <a:lnTo>
                    <a:pt x="39916" y="189992"/>
                  </a:lnTo>
                  <a:close/>
                </a:path>
                <a:path w="463550" h="431800">
                  <a:moveTo>
                    <a:pt x="56934" y="300101"/>
                  </a:moveTo>
                  <a:lnTo>
                    <a:pt x="53301" y="292354"/>
                  </a:lnTo>
                  <a:lnTo>
                    <a:pt x="47713" y="295275"/>
                  </a:lnTo>
                  <a:lnTo>
                    <a:pt x="44818" y="296799"/>
                  </a:lnTo>
                  <a:lnTo>
                    <a:pt x="42659" y="299466"/>
                  </a:lnTo>
                  <a:lnTo>
                    <a:pt x="37553" y="303530"/>
                  </a:lnTo>
                  <a:lnTo>
                    <a:pt x="31978" y="307086"/>
                  </a:lnTo>
                  <a:lnTo>
                    <a:pt x="28625" y="309118"/>
                  </a:lnTo>
                  <a:lnTo>
                    <a:pt x="30708" y="314071"/>
                  </a:lnTo>
                  <a:lnTo>
                    <a:pt x="37769" y="311531"/>
                  </a:lnTo>
                  <a:lnTo>
                    <a:pt x="40868" y="310261"/>
                  </a:lnTo>
                  <a:lnTo>
                    <a:pt x="46964" y="307467"/>
                  </a:lnTo>
                  <a:lnTo>
                    <a:pt x="50749" y="306324"/>
                  </a:lnTo>
                  <a:lnTo>
                    <a:pt x="53086" y="304038"/>
                  </a:lnTo>
                  <a:lnTo>
                    <a:pt x="56934" y="300101"/>
                  </a:lnTo>
                  <a:close/>
                </a:path>
                <a:path w="463550" h="431800">
                  <a:moveTo>
                    <a:pt x="61048" y="91186"/>
                  </a:moveTo>
                  <a:lnTo>
                    <a:pt x="60096" y="83439"/>
                  </a:lnTo>
                  <a:lnTo>
                    <a:pt x="55067" y="82550"/>
                  </a:lnTo>
                  <a:lnTo>
                    <a:pt x="50838" y="81788"/>
                  </a:lnTo>
                  <a:lnTo>
                    <a:pt x="46939" y="82296"/>
                  </a:lnTo>
                  <a:lnTo>
                    <a:pt x="40271" y="78613"/>
                  </a:lnTo>
                  <a:lnTo>
                    <a:pt x="36068" y="81788"/>
                  </a:lnTo>
                  <a:lnTo>
                    <a:pt x="43180" y="88773"/>
                  </a:lnTo>
                  <a:lnTo>
                    <a:pt x="48996" y="92583"/>
                  </a:lnTo>
                  <a:lnTo>
                    <a:pt x="61048" y="91186"/>
                  </a:lnTo>
                  <a:close/>
                </a:path>
                <a:path w="463550" h="431800">
                  <a:moveTo>
                    <a:pt x="91262" y="363207"/>
                  </a:moveTo>
                  <a:lnTo>
                    <a:pt x="89382" y="358330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830"/>
                  </a:lnTo>
                  <a:lnTo>
                    <a:pt x="48869" y="388518"/>
                  </a:lnTo>
                  <a:lnTo>
                    <a:pt x="38722" y="399161"/>
                  </a:lnTo>
                  <a:lnTo>
                    <a:pt x="36055" y="402082"/>
                  </a:lnTo>
                  <a:lnTo>
                    <a:pt x="40614" y="405892"/>
                  </a:lnTo>
                  <a:lnTo>
                    <a:pt x="55003" y="395033"/>
                  </a:lnTo>
                  <a:lnTo>
                    <a:pt x="77444" y="376974"/>
                  </a:lnTo>
                  <a:lnTo>
                    <a:pt x="88760" y="368046"/>
                  </a:lnTo>
                  <a:lnTo>
                    <a:pt x="91262" y="363207"/>
                  </a:lnTo>
                  <a:close/>
                </a:path>
                <a:path w="463550" h="43180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45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07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79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1800">
                  <a:moveTo>
                    <a:pt x="432701" y="427863"/>
                  </a:moveTo>
                  <a:lnTo>
                    <a:pt x="430403" y="425323"/>
                  </a:lnTo>
                  <a:lnTo>
                    <a:pt x="420370" y="414566"/>
                  </a:lnTo>
                  <a:lnTo>
                    <a:pt x="400011" y="393230"/>
                  </a:lnTo>
                  <a:lnTo>
                    <a:pt x="390004" y="382397"/>
                  </a:lnTo>
                  <a:lnTo>
                    <a:pt x="384619" y="379971"/>
                  </a:lnTo>
                  <a:lnTo>
                    <a:pt x="379831" y="382244"/>
                  </a:lnTo>
                  <a:lnTo>
                    <a:pt x="377774" y="387045"/>
                  </a:lnTo>
                  <a:lnTo>
                    <a:pt x="380555" y="392176"/>
                  </a:lnTo>
                  <a:lnTo>
                    <a:pt x="392049" y="401459"/>
                  </a:lnTo>
                  <a:lnTo>
                    <a:pt x="414756" y="420370"/>
                  </a:lnTo>
                  <a:lnTo>
                    <a:pt x="428929" y="431800"/>
                  </a:lnTo>
                  <a:lnTo>
                    <a:pt x="432701" y="427863"/>
                  </a:lnTo>
                  <a:close/>
                </a:path>
                <a:path w="463550" h="431800">
                  <a:moveTo>
                    <a:pt x="446544" y="305435"/>
                  </a:moveTo>
                  <a:lnTo>
                    <a:pt x="442963" y="303657"/>
                  </a:lnTo>
                  <a:lnTo>
                    <a:pt x="420636" y="292481"/>
                  </a:lnTo>
                  <a:lnTo>
                    <a:pt x="413131" y="288925"/>
                  </a:lnTo>
                  <a:lnTo>
                    <a:pt x="407479" y="286385"/>
                  </a:lnTo>
                  <a:lnTo>
                    <a:pt x="403898" y="295910"/>
                  </a:lnTo>
                  <a:lnTo>
                    <a:pt x="417360" y="301218"/>
                  </a:lnTo>
                  <a:lnTo>
                    <a:pt x="444512" y="311023"/>
                  </a:lnTo>
                  <a:lnTo>
                    <a:pt x="446544" y="305435"/>
                  </a:lnTo>
                  <a:close/>
                </a:path>
                <a:path w="463550" h="431800">
                  <a:moveTo>
                    <a:pt x="450583" y="208661"/>
                  </a:moveTo>
                  <a:lnTo>
                    <a:pt x="446798" y="208026"/>
                  </a:lnTo>
                  <a:lnTo>
                    <a:pt x="439242" y="206502"/>
                  </a:lnTo>
                  <a:lnTo>
                    <a:pt x="424878" y="201930"/>
                  </a:lnTo>
                  <a:lnTo>
                    <a:pt x="419481" y="200152"/>
                  </a:lnTo>
                  <a:lnTo>
                    <a:pt x="416331" y="208407"/>
                  </a:lnTo>
                  <a:lnTo>
                    <a:pt x="421703" y="209804"/>
                  </a:lnTo>
                  <a:lnTo>
                    <a:pt x="429641" y="211963"/>
                  </a:lnTo>
                  <a:lnTo>
                    <a:pt x="437972" y="213106"/>
                  </a:lnTo>
                  <a:lnTo>
                    <a:pt x="450126" y="214249"/>
                  </a:lnTo>
                  <a:lnTo>
                    <a:pt x="450583" y="208661"/>
                  </a:lnTo>
                  <a:close/>
                </a:path>
                <a:path w="463550" h="431800">
                  <a:moveTo>
                    <a:pt x="452412" y="35687"/>
                  </a:moveTo>
                  <a:lnTo>
                    <a:pt x="445947" y="27686"/>
                  </a:lnTo>
                  <a:lnTo>
                    <a:pt x="441337" y="32385"/>
                  </a:lnTo>
                  <a:lnTo>
                    <a:pt x="430898" y="43662"/>
                  </a:lnTo>
                  <a:lnTo>
                    <a:pt x="420814" y="55270"/>
                  </a:lnTo>
                  <a:lnTo>
                    <a:pt x="411010" y="67094"/>
                  </a:lnTo>
                  <a:lnTo>
                    <a:pt x="398614" y="82550"/>
                  </a:lnTo>
                  <a:lnTo>
                    <a:pt x="404063" y="86360"/>
                  </a:lnTo>
                  <a:lnTo>
                    <a:pt x="406946" y="83058"/>
                  </a:lnTo>
                  <a:lnTo>
                    <a:pt x="416953" y="72186"/>
                  </a:lnTo>
                  <a:lnTo>
                    <a:pt x="427177" y="61556"/>
                  </a:lnTo>
                  <a:lnTo>
                    <a:pt x="447840" y="40513"/>
                  </a:lnTo>
                  <a:lnTo>
                    <a:pt x="452412" y="35687"/>
                  </a:lnTo>
                  <a:close/>
                </a:path>
                <a:path w="463550" h="431800">
                  <a:moveTo>
                    <a:pt x="463270" y="116713"/>
                  </a:moveTo>
                  <a:lnTo>
                    <a:pt x="460336" y="112014"/>
                  </a:lnTo>
                  <a:lnTo>
                    <a:pt x="457352" y="113538"/>
                  </a:lnTo>
                  <a:lnTo>
                    <a:pt x="450697" y="116687"/>
                  </a:lnTo>
                  <a:lnTo>
                    <a:pt x="437197" y="122529"/>
                  </a:lnTo>
                  <a:lnTo>
                    <a:pt x="430644" y="125730"/>
                  </a:lnTo>
                  <a:lnTo>
                    <a:pt x="425399" y="128524"/>
                  </a:lnTo>
                  <a:lnTo>
                    <a:pt x="428904" y="136525"/>
                  </a:lnTo>
                  <a:lnTo>
                    <a:pt x="434505" y="134239"/>
                  </a:lnTo>
                  <a:lnTo>
                    <a:pt x="441248" y="130962"/>
                  </a:lnTo>
                  <a:lnTo>
                    <a:pt x="447827" y="127050"/>
                  </a:lnTo>
                  <a:lnTo>
                    <a:pt x="454228" y="122834"/>
                  </a:lnTo>
                  <a:lnTo>
                    <a:pt x="463270" y="116713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43941"/>
            <a:ext cx="74383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Рабочая программа</a:t>
            </a:r>
            <a:r>
              <a:rPr sz="4800" spc="-130" dirty="0"/>
              <a:t> </a:t>
            </a:r>
            <a:r>
              <a:rPr sz="4800" dirty="0"/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712693" y="937925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реализует задачу формирования готовности к самореализации в системе социальных отношений на основе формирования нового уровня социальной компетентности и </a:t>
            </a: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развития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805434" y="1281609"/>
            <a:ext cx="2133600" cy="369204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sz="1600" b="1" spc="-10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Социально-гуманитарная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85363" y="3028950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97695" y="3259043"/>
            <a:ext cx="5332128" cy="171841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just">
              <a:spcBef>
                <a:spcPts val="240"/>
              </a:spcBef>
            </a:pP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позволяет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раскрыть творческий потенциал ребёнка и дать ему незаменимый опыт познания себя и преображения окружающего мира по законам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красоты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marR="308610" lvl="0" algn="just">
              <a:spcBef>
                <a:spcPts val="240"/>
              </a:spcBef>
            </a:pP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9" name="object 5"/>
          <p:cNvSpPr txBox="1"/>
          <p:nvPr/>
        </p:nvSpPr>
        <p:spPr>
          <a:xfrm>
            <a:off x="560090" y="3784828"/>
            <a:ext cx="2499360" cy="19749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spc="-1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Художественная</a:t>
            </a:r>
            <a:endParaRPr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5"/>
          <p:cNvGrpSpPr/>
          <p:nvPr/>
        </p:nvGrpSpPr>
        <p:grpSpPr>
          <a:xfrm>
            <a:off x="315361" y="140778"/>
            <a:ext cx="463550" cy="608965"/>
            <a:chOff x="96197" y="182371"/>
            <a:chExt cx="463550" cy="608965"/>
          </a:xfrm>
        </p:grpSpPr>
        <p:sp>
          <p:nvSpPr>
            <p:cNvPr id="24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="" xmlns:p14="http://schemas.microsoft.com/office/powerpoint/2010/main" val="2152227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43941"/>
            <a:ext cx="74383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Рабочая программа</a:t>
            </a:r>
            <a:r>
              <a:rPr sz="4800" spc="-130" dirty="0"/>
              <a:t> </a:t>
            </a:r>
            <a:r>
              <a:rPr sz="4800" dirty="0"/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679508" y="1043136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воспитывает трудолюбие, формирует умения рационально распределять собственное время, адекватно анализировать результаты собственной деятельности</a:t>
            </a:r>
            <a:endParaRPr lang="ru-RU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685405" y="1460966"/>
            <a:ext cx="2373650" cy="20839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техническая</a:t>
            </a:r>
            <a:endParaRPr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85363" y="3028950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97695" y="3259043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потребность в общении с живой природой, интереса к познанию ее законов; убеждений в необходимости беречь природу, сохранять собственное и общественное здоровье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4598" y="3837406"/>
            <a:ext cx="3130344" cy="278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естественнонаучная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5"/>
          <p:cNvGrpSpPr/>
          <p:nvPr/>
        </p:nvGrpSpPr>
        <p:grpSpPr>
          <a:xfrm>
            <a:off x="315361" y="140778"/>
            <a:ext cx="463550" cy="608965"/>
            <a:chOff x="96197" y="182371"/>
            <a:chExt cx="463550" cy="608965"/>
          </a:xfrm>
        </p:grpSpPr>
        <p:sp>
          <p:nvSpPr>
            <p:cNvPr id="24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="" xmlns:p14="http://schemas.microsoft.com/office/powerpoint/2010/main" val="114457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43941"/>
            <a:ext cx="743839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Рабочая программа</a:t>
            </a:r>
            <a:r>
              <a:rPr sz="4800" spc="-130" dirty="0"/>
              <a:t> </a:t>
            </a:r>
            <a:r>
              <a:rPr sz="4800" dirty="0"/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714464" y="955713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физически здорового растущего человека, воспитывает готовность к преодолению трудностей в достижении новых спортивных результатов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713144" y="1357261"/>
            <a:ext cx="2373650" cy="381643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Физкультурно-спортивная</a:t>
            </a:r>
            <a:endParaRPr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57495" y="3047185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25097" y="3185083"/>
            <a:ext cx="5332128" cy="171841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just">
              <a:spcBef>
                <a:spcPts val="240"/>
              </a:spcBef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интерес к познанию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Отечества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готовности к изучению своей страны, своего региона и малой родины; формирование установок на здоровый образ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marR="308610" lvl="0" algn="just">
              <a:spcBef>
                <a:spcPts val="240"/>
              </a:spcBef>
            </a:pP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2718" y="3735776"/>
            <a:ext cx="2576732" cy="4623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Туристско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endParaRPr lang="ru-RU" b="1" dirty="0" smtClean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краеведческая 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5"/>
          <p:cNvGrpSpPr/>
          <p:nvPr/>
        </p:nvGrpSpPr>
        <p:grpSpPr>
          <a:xfrm>
            <a:off x="315361" y="140778"/>
            <a:ext cx="463550" cy="608965"/>
            <a:chOff x="96197" y="182371"/>
            <a:chExt cx="463550" cy="608965"/>
          </a:xfrm>
        </p:grpSpPr>
        <p:sp>
          <p:nvSpPr>
            <p:cNvPr id="24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="" xmlns:p14="http://schemas.microsoft.com/office/powerpoint/2010/main" val="3124497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0666" y="488123"/>
            <a:ext cx="7644777" cy="4427729"/>
          </a:xfrm>
          <a:custGeom>
            <a:avLst/>
            <a:gdLst/>
            <a:ahLst/>
            <a:cxnLst/>
            <a:rect l="l" t="t" r="r" b="b"/>
            <a:pathLst>
              <a:path w="7820025" h="5130800">
                <a:moveTo>
                  <a:pt x="7819631" y="5092700"/>
                </a:moveTo>
                <a:lnTo>
                  <a:pt x="7817142" y="5003800"/>
                </a:lnTo>
                <a:lnTo>
                  <a:pt x="7814500" y="4914900"/>
                </a:lnTo>
                <a:lnTo>
                  <a:pt x="7812494" y="4851400"/>
                </a:lnTo>
                <a:lnTo>
                  <a:pt x="7811694" y="4826000"/>
                </a:lnTo>
                <a:lnTo>
                  <a:pt x="7808747" y="4737100"/>
                </a:lnTo>
                <a:lnTo>
                  <a:pt x="7805661" y="4648200"/>
                </a:lnTo>
                <a:lnTo>
                  <a:pt x="7802423" y="4546600"/>
                </a:lnTo>
                <a:lnTo>
                  <a:pt x="7799044" y="4445000"/>
                </a:lnTo>
                <a:lnTo>
                  <a:pt x="7795539" y="4356100"/>
                </a:lnTo>
                <a:lnTo>
                  <a:pt x="7791907" y="4241800"/>
                </a:lnTo>
                <a:lnTo>
                  <a:pt x="7788148" y="4140200"/>
                </a:lnTo>
                <a:lnTo>
                  <a:pt x="7784274" y="4038600"/>
                </a:lnTo>
                <a:lnTo>
                  <a:pt x="7780274" y="3924300"/>
                </a:lnTo>
                <a:lnTo>
                  <a:pt x="7776159" y="3822700"/>
                </a:lnTo>
                <a:lnTo>
                  <a:pt x="7771943" y="3708400"/>
                </a:lnTo>
                <a:lnTo>
                  <a:pt x="7767625" y="3594100"/>
                </a:lnTo>
                <a:lnTo>
                  <a:pt x="7763205" y="3479800"/>
                </a:lnTo>
                <a:lnTo>
                  <a:pt x="7758684" y="3365500"/>
                </a:lnTo>
                <a:lnTo>
                  <a:pt x="7754074" y="3251200"/>
                </a:lnTo>
                <a:lnTo>
                  <a:pt x="7749375" y="3136900"/>
                </a:lnTo>
                <a:lnTo>
                  <a:pt x="7744600" y="3022600"/>
                </a:lnTo>
                <a:lnTo>
                  <a:pt x="7739748" y="2908300"/>
                </a:lnTo>
                <a:lnTo>
                  <a:pt x="7734808" y="2781300"/>
                </a:lnTo>
                <a:lnTo>
                  <a:pt x="7729804" y="2667000"/>
                </a:lnTo>
                <a:lnTo>
                  <a:pt x="7724737" y="2552700"/>
                </a:lnTo>
                <a:lnTo>
                  <a:pt x="7719606" y="2438400"/>
                </a:lnTo>
                <a:lnTo>
                  <a:pt x="7714424" y="2311400"/>
                </a:lnTo>
                <a:lnTo>
                  <a:pt x="7709179" y="2197100"/>
                </a:lnTo>
                <a:lnTo>
                  <a:pt x="7703883" y="2082800"/>
                </a:lnTo>
                <a:lnTo>
                  <a:pt x="7698549" y="1968500"/>
                </a:lnTo>
                <a:lnTo>
                  <a:pt x="7693165" y="1854200"/>
                </a:lnTo>
                <a:lnTo>
                  <a:pt x="7687754" y="1739900"/>
                </a:lnTo>
                <a:lnTo>
                  <a:pt x="7682306" y="1625600"/>
                </a:lnTo>
                <a:lnTo>
                  <a:pt x="7676832" y="1524000"/>
                </a:lnTo>
                <a:lnTo>
                  <a:pt x="7665809" y="1295400"/>
                </a:lnTo>
                <a:lnTo>
                  <a:pt x="7660272" y="1193800"/>
                </a:lnTo>
                <a:lnTo>
                  <a:pt x="7632497" y="685800"/>
                </a:lnTo>
                <a:lnTo>
                  <a:pt x="7629715" y="647700"/>
                </a:lnTo>
                <a:lnTo>
                  <a:pt x="7624178" y="546100"/>
                </a:lnTo>
                <a:lnTo>
                  <a:pt x="7621422" y="508000"/>
                </a:lnTo>
                <a:lnTo>
                  <a:pt x="7618654" y="457200"/>
                </a:lnTo>
                <a:lnTo>
                  <a:pt x="7615898" y="419100"/>
                </a:lnTo>
                <a:lnTo>
                  <a:pt x="7613155" y="368300"/>
                </a:lnTo>
                <a:lnTo>
                  <a:pt x="7607681" y="292100"/>
                </a:lnTo>
                <a:lnTo>
                  <a:pt x="7604950" y="241300"/>
                </a:lnTo>
                <a:lnTo>
                  <a:pt x="7596810" y="127000"/>
                </a:lnTo>
                <a:lnTo>
                  <a:pt x="7588745" y="12700"/>
                </a:lnTo>
                <a:lnTo>
                  <a:pt x="7587120" y="0"/>
                </a:lnTo>
                <a:lnTo>
                  <a:pt x="770039" y="0"/>
                </a:lnTo>
                <a:lnTo>
                  <a:pt x="729424" y="12700"/>
                </a:lnTo>
                <a:lnTo>
                  <a:pt x="531977" y="12700"/>
                </a:lnTo>
                <a:lnTo>
                  <a:pt x="493636" y="25400"/>
                </a:lnTo>
                <a:lnTo>
                  <a:pt x="307911" y="25400"/>
                </a:lnTo>
                <a:lnTo>
                  <a:pt x="271983" y="38100"/>
                </a:lnTo>
                <a:lnTo>
                  <a:pt x="166725" y="38100"/>
                </a:lnTo>
                <a:lnTo>
                  <a:pt x="132499" y="50800"/>
                </a:lnTo>
                <a:lnTo>
                  <a:pt x="32423" y="50800"/>
                </a:lnTo>
                <a:lnTo>
                  <a:pt x="25920" y="101600"/>
                </a:lnTo>
                <a:lnTo>
                  <a:pt x="20218" y="152400"/>
                </a:lnTo>
                <a:lnTo>
                  <a:pt x="17653" y="190500"/>
                </a:lnTo>
                <a:lnTo>
                  <a:pt x="15278" y="215900"/>
                </a:lnTo>
                <a:lnTo>
                  <a:pt x="13093" y="254000"/>
                </a:lnTo>
                <a:lnTo>
                  <a:pt x="11087" y="279400"/>
                </a:lnTo>
                <a:lnTo>
                  <a:pt x="9258" y="317500"/>
                </a:lnTo>
                <a:lnTo>
                  <a:pt x="7607" y="355600"/>
                </a:lnTo>
                <a:lnTo>
                  <a:pt x="6121" y="381000"/>
                </a:lnTo>
                <a:lnTo>
                  <a:pt x="4813" y="419100"/>
                </a:lnTo>
                <a:lnTo>
                  <a:pt x="3670" y="457200"/>
                </a:lnTo>
                <a:lnTo>
                  <a:pt x="2679" y="508000"/>
                </a:lnTo>
                <a:lnTo>
                  <a:pt x="1854" y="546100"/>
                </a:lnTo>
                <a:lnTo>
                  <a:pt x="1181" y="584200"/>
                </a:lnTo>
                <a:lnTo>
                  <a:pt x="660" y="622300"/>
                </a:lnTo>
                <a:lnTo>
                  <a:pt x="292" y="673100"/>
                </a:lnTo>
                <a:lnTo>
                  <a:pt x="63" y="711200"/>
                </a:lnTo>
                <a:lnTo>
                  <a:pt x="0" y="787400"/>
                </a:lnTo>
                <a:lnTo>
                  <a:pt x="127" y="838200"/>
                </a:lnTo>
                <a:lnTo>
                  <a:pt x="990" y="952500"/>
                </a:lnTo>
                <a:lnTo>
                  <a:pt x="1562" y="1003300"/>
                </a:lnTo>
                <a:lnTo>
                  <a:pt x="2247" y="1054100"/>
                </a:lnTo>
                <a:lnTo>
                  <a:pt x="3060" y="1104900"/>
                </a:lnTo>
                <a:lnTo>
                  <a:pt x="3987" y="1155700"/>
                </a:lnTo>
                <a:lnTo>
                  <a:pt x="5029" y="1219200"/>
                </a:lnTo>
                <a:lnTo>
                  <a:pt x="6172" y="1270000"/>
                </a:lnTo>
                <a:lnTo>
                  <a:pt x="7429" y="1320800"/>
                </a:lnTo>
                <a:lnTo>
                  <a:pt x="8775" y="1384300"/>
                </a:lnTo>
                <a:lnTo>
                  <a:pt x="10223" y="1435100"/>
                </a:lnTo>
                <a:lnTo>
                  <a:pt x="11772" y="1485900"/>
                </a:lnTo>
                <a:lnTo>
                  <a:pt x="13398" y="1549400"/>
                </a:lnTo>
                <a:lnTo>
                  <a:pt x="15125" y="1600200"/>
                </a:lnTo>
                <a:lnTo>
                  <a:pt x="16929" y="1663700"/>
                </a:lnTo>
                <a:lnTo>
                  <a:pt x="18821" y="1727200"/>
                </a:lnTo>
                <a:lnTo>
                  <a:pt x="20789" y="1778000"/>
                </a:lnTo>
                <a:lnTo>
                  <a:pt x="22821" y="1841500"/>
                </a:lnTo>
                <a:lnTo>
                  <a:pt x="24942" y="1905000"/>
                </a:lnTo>
                <a:lnTo>
                  <a:pt x="27114" y="1955800"/>
                </a:lnTo>
                <a:lnTo>
                  <a:pt x="29362" y="2019300"/>
                </a:lnTo>
                <a:lnTo>
                  <a:pt x="31661" y="2082800"/>
                </a:lnTo>
                <a:lnTo>
                  <a:pt x="34023" y="2146300"/>
                </a:lnTo>
                <a:lnTo>
                  <a:pt x="36436" y="2209800"/>
                </a:lnTo>
                <a:lnTo>
                  <a:pt x="38900" y="2260600"/>
                </a:lnTo>
                <a:lnTo>
                  <a:pt x="41414" y="2324100"/>
                </a:lnTo>
                <a:lnTo>
                  <a:pt x="43967" y="2387600"/>
                </a:lnTo>
                <a:lnTo>
                  <a:pt x="46570" y="2451100"/>
                </a:lnTo>
                <a:lnTo>
                  <a:pt x="49199" y="2514600"/>
                </a:lnTo>
                <a:lnTo>
                  <a:pt x="51866" y="2578100"/>
                </a:lnTo>
                <a:lnTo>
                  <a:pt x="57289" y="2705100"/>
                </a:lnTo>
                <a:lnTo>
                  <a:pt x="62814" y="2819400"/>
                </a:lnTo>
                <a:lnTo>
                  <a:pt x="68402" y="2946400"/>
                </a:lnTo>
                <a:lnTo>
                  <a:pt x="76847" y="3136900"/>
                </a:lnTo>
                <a:lnTo>
                  <a:pt x="93662" y="3505200"/>
                </a:lnTo>
                <a:lnTo>
                  <a:pt x="104521" y="3746500"/>
                </a:lnTo>
                <a:lnTo>
                  <a:pt x="109753" y="3860800"/>
                </a:lnTo>
                <a:lnTo>
                  <a:pt x="114833" y="3975100"/>
                </a:lnTo>
                <a:lnTo>
                  <a:pt x="119722" y="4089400"/>
                </a:lnTo>
                <a:lnTo>
                  <a:pt x="122085" y="4140200"/>
                </a:lnTo>
                <a:lnTo>
                  <a:pt x="124396" y="4191000"/>
                </a:lnTo>
                <a:lnTo>
                  <a:pt x="126644" y="4254500"/>
                </a:lnTo>
                <a:lnTo>
                  <a:pt x="128828" y="4305300"/>
                </a:lnTo>
                <a:lnTo>
                  <a:pt x="130949" y="4356100"/>
                </a:lnTo>
                <a:lnTo>
                  <a:pt x="132994" y="4406900"/>
                </a:lnTo>
                <a:lnTo>
                  <a:pt x="134975" y="4457700"/>
                </a:lnTo>
                <a:lnTo>
                  <a:pt x="136867" y="4508500"/>
                </a:lnTo>
                <a:lnTo>
                  <a:pt x="138684" y="4559300"/>
                </a:lnTo>
                <a:lnTo>
                  <a:pt x="140423" y="4610100"/>
                </a:lnTo>
                <a:lnTo>
                  <a:pt x="142062" y="4648200"/>
                </a:lnTo>
                <a:lnTo>
                  <a:pt x="143611" y="4699000"/>
                </a:lnTo>
                <a:lnTo>
                  <a:pt x="145072" y="4749800"/>
                </a:lnTo>
                <a:lnTo>
                  <a:pt x="146443" y="4787900"/>
                </a:lnTo>
                <a:lnTo>
                  <a:pt x="147701" y="4838700"/>
                </a:lnTo>
                <a:lnTo>
                  <a:pt x="148856" y="4876800"/>
                </a:lnTo>
                <a:lnTo>
                  <a:pt x="149910" y="4927600"/>
                </a:lnTo>
                <a:lnTo>
                  <a:pt x="150850" y="4965700"/>
                </a:lnTo>
                <a:lnTo>
                  <a:pt x="151676" y="5003800"/>
                </a:lnTo>
                <a:lnTo>
                  <a:pt x="152374" y="5041900"/>
                </a:lnTo>
                <a:lnTo>
                  <a:pt x="152958" y="5080000"/>
                </a:lnTo>
                <a:lnTo>
                  <a:pt x="153428" y="5118100"/>
                </a:lnTo>
                <a:lnTo>
                  <a:pt x="153631" y="5130800"/>
                </a:lnTo>
                <a:lnTo>
                  <a:pt x="7332459" y="5130800"/>
                </a:lnTo>
                <a:lnTo>
                  <a:pt x="7381354" y="5118100"/>
                </a:lnTo>
                <a:lnTo>
                  <a:pt x="7580960" y="5118100"/>
                </a:lnTo>
                <a:lnTo>
                  <a:pt x="7615161" y="5105400"/>
                </a:lnTo>
                <a:lnTo>
                  <a:pt x="7714767" y="5105400"/>
                </a:lnTo>
                <a:lnTo>
                  <a:pt x="7819631" y="50927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1219200" y="2419350"/>
          <a:ext cx="6913877" cy="5313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38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714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25234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7672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26135">
                <a:tc>
                  <a:txBody>
                    <a:bodyPr/>
                    <a:lstStyle/>
                    <a:p>
                      <a:pPr marL="65405">
                        <a:lnSpc>
                          <a:spcPts val="1165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№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п/п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1165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Название мероприятия,</a:t>
                      </a:r>
                      <a:r>
                        <a:rPr sz="1000" spc="2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события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165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Форма</a:t>
                      </a:r>
                      <a:r>
                        <a:rPr sz="1000" spc="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165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Сроки</a:t>
                      </a:r>
                      <a:r>
                        <a:rPr sz="1000" spc="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052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83588" y="3363467"/>
          <a:ext cx="6922132" cy="7513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862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931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0139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6771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9918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96644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375409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</a:tblGrid>
              <a:tr h="537006"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№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п/п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Название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7945" marR="311785">
                        <a:lnSpc>
                          <a:spcPct val="107000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ме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р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оп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р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и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ят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и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я,  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события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Форма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Цель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Краткое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содержание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Сроки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Ответственные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4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43762" y="3138931"/>
            <a:ext cx="6032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Constantia"/>
                <a:cs typeface="Constantia"/>
              </a:rPr>
              <a:t>Вариант</a:t>
            </a:r>
            <a:r>
              <a:rPr sz="1000" spc="-35" dirty="0">
                <a:latin typeface="Constantia"/>
                <a:cs typeface="Constantia"/>
              </a:rPr>
              <a:t> </a:t>
            </a:r>
            <a:r>
              <a:rPr sz="1000" spc="-5" dirty="0">
                <a:latin typeface="Constantia"/>
                <a:cs typeface="Constantia"/>
              </a:rPr>
              <a:t>2</a:t>
            </a:r>
            <a:endParaRPr sz="100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Календарный план воспитательной</a:t>
            </a:r>
            <a:r>
              <a:rPr spc="-140" dirty="0"/>
              <a:t> </a:t>
            </a:r>
            <a:r>
              <a:rPr dirty="0"/>
              <a:t>работы</a:t>
            </a:r>
          </a:p>
        </p:txBody>
      </p:sp>
      <p:sp>
        <p:nvSpPr>
          <p:cNvPr id="7" name="object 7"/>
          <p:cNvSpPr/>
          <p:nvPr/>
        </p:nvSpPr>
        <p:spPr>
          <a:xfrm>
            <a:off x="1155953" y="4467605"/>
            <a:ext cx="6974205" cy="307975"/>
          </a:xfrm>
          <a:custGeom>
            <a:avLst/>
            <a:gdLst/>
            <a:ahLst/>
            <a:cxnLst/>
            <a:rect l="l" t="t" r="r" b="b"/>
            <a:pathLst>
              <a:path w="6974205" h="307975">
                <a:moveTo>
                  <a:pt x="6973824" y="0"/>
                </a:moveTo>
                <a:lnTo>
                  <a:pt x="0" y="0"/>
                </a:lnTo>
                <a:lnTo>
                  <a:pt x="0" y="307848"/>
                </a:lnTo>
                <a:lnTo>
                  <a:pt x="6973824" y="307848"/>
                </a:lnTo>
                <a:lnTo>
                  <a:pt x="69738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55953" y="4467605"/>
            <a:ext cx="6974205" cy="307975"/>
          </a:xfrm>
          <a:prstGeom prst="rect">
            <a:avLst/>
          </a:prstGeom>
          <a:ln w="25907">
            <a:solidFill>
              <a:srgbClr val="E27363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215900">
              <a:lnSpc>
                <a:spcPct val="100000"/>
              </a:lnSpc>
              <a:spcBef>
                <a:spcPts val="270"/>
              </a:spcBef>
            </a:pPr>
            <a:r>
              <a:rPr sz="1400" spc="-5" dirty="0">
                <a:solidFill>
                  <a:srgbClr val="C00000"/>
                </a:solidFill>
                <a:latin typeface="Constantia"/>
                <a:cs typeface="Constantia"/>
              </a:rPr>
              <a:t>Локальный </a:t>
            </a:r>
            <a:r>
              <a:rPr sz="1400" dirty="0">
                <a:solidFill>
                  <a:srgbClr val="C00000"/>
                </a:solidFill>
                <a:latin typeface="Constantia"/>
                <a:cs typeface="Constantia"/>
              </a:rPr>
              <a:t>нормативный акт образовательной организации закрепляет</a:t>
            </a:r>
            <a:r>
              <a:rPr sz="1400" spc="-3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400" spc="-5" dirty="0">
                <a:solidFill>
                  <a:srgbClr val="C00000"/>
                </a:solidFill>
                <a:latin typeface="Constantia"/>
                <a:cs typeface="Constantia"/>
              </a:rPr>
              <a:t>форму!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87263" y="509905"/>
            <a:ext cx="7087870" cy="17594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00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Это разрабатываемый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в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соответствии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с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рабочей программой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воспитания и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конкретизирующий</a:t>
            </a:r>
            <a:r>
              <a:rPr sz="1200" spc="45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ее</a:t>
            </a:r>
            <a:endParaRPr sz="1200" dirty="0">
              <a:latin typeface="Constantia"/>
              <a:cs typeface="Constantia"/>
            </a:endParaRPr>
          </a:p>
          <a:p>
            <a:pPr marL="191135" algn="ctr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применительно</a:t>
            </a:r>
            <a:r>
              <a:rPr sz="1200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 </a:t>
            </a:r>
            <a:r>
              <a:rPr sz="1200" b="1" u="heavy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к </a:t>
            </a:r>
            <a:r>
              <a:rPr sz="12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текущему </a:t>
            </a:r>
            <a:r>
              <a:rPr sz="1200" b="1" u="heavy" spc="-5" dirty="0" err="1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учебному</a:t>
            </a:r>
            <a:r>
              <a:rPr sz="1200" b="1" u="heavy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 </a:t>
            </a:r>
            <a:r>
              <a:rPr sz="1200" b="1" u="heavy" dirty="0" err="1" smtClean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году</a:t>
            </a:r>
            <a:r>
              <a:rPr lang="ru-RU" sz="1200" b="1" u="heavy" dirty="0" smtClean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,</a:t>
            </a:r>
            <a:r>
              <a:rPr sz="1200" b="1" u="heavy" dirty="0" smtClean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 </a:t>
            </a:r>
            <a:r>
              <a:rPr lang="ru-RU" sz="1200" b="1" u="heavy" dirty="0" smtClean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Constantia"/>
                <a:cs typeface="Constantia"/>
              </a:rPr>
              <a:t> </a:t>
            </a:r>
            <a:r>
              <a:rPr sz="1200" dirty="0" err="1" smtClean="0">
                <a:solidFill>
                  <a:srgbClr val="001F5F"/>
                </a:solidFill>
                <a:latin typeface="Constantia"/>
                <a:cs typeface="Constantia"/>
              </a:rPr>
              <a:t>перечень</a:t>
            </a:r>
            <a:r>
              <a:rPr sz="1200" dirty="0" smtClean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конкретных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дел,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событий,</a:t>
            </a:r>
            <a:r>
              <a:rPr sz="1200" spc="-45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dirty="0">
                <a:solidFill>
                  <a:srgbClr val="001F5F"/>
                </a:solidFill>
                <a:latin typeface="Constantia"/>
                <a:cs typeface="Constantia"/>
              </a:rPr>
              <a:t>мероприятий</a:t>
            </a:r>
            <a:endParaRPr sz="1200" dirty="0">
              <a:latin typeface="Constantia"/>
              <a:cs typeface="Constantia"/>
            </a:endParaRPr>
          </a:p>
          <a:p>
            <a:pPr marL="190500" algn="ctr">
              <a:lnSpc>
                <a:spcPct val="100000"/>
              </a:lnSpc>
            </a:pP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воспитательной</a:t>
            </a:r>
            <a:r>
              <a:rPr sz="1200" spc="-35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spc="-5" dirty="0">
                <a:solidFill>
                  <a:srgbClr val="001F5F"/>
                </a:solidFill>
                <a:latin typeface="Constantia"/>
                <a:cs typeface="Constantia"/>
              </a:rPr>
              <a:t>направленности.</a:t>
            </a:r>
            <a:endParaRPr sz="1200" dirty="0">
              <a:latin typeface="Constantia"/>
              <a:cs typeface="Constantia"/>
            </a:endParaRPr>
          </a:p>
          <a:p>
            <a:pPr marR="292100" algn="ctr">
              <a:lnSpc>
                <a:spcPct val="100000"/>
              </a:lnSpc>
              <a:spcBef>
                <a:spcPts val="480"/>
              </a:spcBef>
            </a:pPr>
            <a:r>
              <a:rPr sz="1600" b="1" spc="-10" dirty="0">
                <a:solidFill>
                  <a:srgbClr val="C00000"/>
                </a:solidFill>
                <a:latin typeface="Constantia"/>
                <a:cs typeface="Constantia"/>
              </a:rPr>
              <a:t>для </a:t>
            </a:r>
            <a:r>
              <a:rPr sz="1600" b="1" spc="-5" dirty="0">
                <a:solidFill>
                  <a:srgbClr val="C00000"/>
                </a:solidFill>
                <a:latin typeface="Constantia"/>
                <a:cs typeface="Constantia"/>
              </a:rPr>
              <a:t>обучающихся по </a:t>
            </a:r>
            <a:r>
              <a:rPr sz="1600" b="1" spc="-10" dirty="0">
                <a:solidFill>
                  <a:srgbClr val="C00000"/>
                </a:solidFill>
                <a:latin typeface="Constantia"/>
                <a:cs typeface="Constantia"/>
              </a:rPr>
              <a:t>данной</a:t>
            </a:r>
            <a:r>
              <a:rPr sz="1600" b="1" spc="9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Constantia"/>
                <a:cs typeface="Constantia"/>
              </a:rPr>
              <a:t>программе</a:t>
            </a:r>
            <a:endParaRPr sz="1600" dirty="0">
              <a:solidFill>
                <a:srgbClr val="C00000"/>
              </a:solidFill>
              <a:latin typeface="Constantia"/>
              <a:cs typeface="Constantia"/>
            </a:endParaRPr>
          </a:p>
          <a:p>
            <a:pPr marL="1655445" marR="1514475" algn="ctr">
              <a:lnSpc>
                <a:spcPct val="100000"/>
              </a:lnSpc>
              <a:spcBef>
                <a:spcPts val="1005"/>
              </a:spcBef>
            </a:pPr>
            <a:r>
              <a:rPr sz="1300" spc="-10" dirty="0" err="1" smtClean="0">
                <a:solidFill>
                  <a:srgbClr val="001F5F"/>
                </a:solidFill>
                <a:latin typeface="Constantia"/>
                <a:cs typeface="Constantia"/>
              </a:rPr>
              <a:t>Форма</a:t>
            </a:r>
            <a:r>
              <a:rPr sz="1300" spc="-10" dirty="0" smtClean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300" spc="-10" dirty="0">
                <a:solidFill>
                  <a:srgbClr val="001F5F"/>
                </a:solidFill>
                <a:latin typeface="Constantia"/>
                <a:cs typeface="Constantia"/>
              </a:rPr>
              <a:t>календарного плана воспитательной работы  </a:t>
            </a:r>
            <a:r>
              <a:rPr sz="1300" spc="-5" dirty="0">
                <a:solidFill>
                  <a:srgbClr val="001F5F"/>
                </a:solidFill>
                <a:latin typeface="Constantia"/>
                <a:cs typeface="Constantia"/>
              </a:rPr>
              <a:t>(для </a:t>
            </a:r>
            <a:r>
              <a:rPr sz="1300" spc="-10" dirty="0">
                <a:solidFill>
                  <a:srgbClr val="001F5F"/>
                </a:solidFill>
                <a:latin typeface="Constantia"/>
                <a:cs typeface="Constantia"/>
              </a:rPr>
              <a:t>каждой </a:t>
            </a:r>
            <a:r>
              <a:rPr sz="1300" spc="-5" dirty="0">
                <a:solidFill>
                  <a:srgbClr val="001F5F"/>
                </a:solidFill>
                <a:latin typeface="Constantia"/>
                <a:cs typeface="Constantia"/>
              </a:rPr>
              <a:t>образовательной</a:t>
            </a:r>
            <a:r>
              <a:rPr sz="1300" spc="4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300" spc="-5" dirty="0">
                <a:solidFill>
                  <a:srgbClr val="001F5F"/>
                </a:solidFill>
                <a:latin typeface="Constantia"/>
                <a:cs typeface="Constantia"/>
              </a:rPr>
              <a:t>программы)</a:t>
            </a:r>
            <a:endParaRPr sz="1300" dirty="0">
              <a:latin typeface="Constantia"/>
              <a:cs typeface="Constantia"/>
            </a:endParaRPr>
          </a:p>
          <a:p>
            <a:pPr marL="134620" algn="ctr">
              <a:lnSpc>
                <a:spcPct val="100000"/>
              </a:lnSpc>
            </a:pPr>
            <a:r>
              <a:rPr sz="1300" spc="-5" dirty="0">
                <a:solidFill>
                  <a:srgbClr val="C00000"/>
                </a:solidFill>
                <a:latin typeface="Constantia"/>
                <a:cs typeface="Constantia"/>
              </a:rPr>
              <a:t>Образовательная организация вправе создать </a:t>
            </a:r>
            <a:r>
              <a:rPr sz="1300" spc="-10" dirty="0">
                <a:solidFill>
                  <a:srgbClr val="C00000"/>
                </a:solidFill>
                <a:latin typeface="Constantia"/>
                <a:cs typeface="Constantia"/>
              </a:rPr>
              <a:t>свою</a:t>
            </a:r>
            <a:r>
              <a:rPr sz="1300" spc="5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300" spc="-10" dirty="0">
                <a:solidFill>
                  <a:srgbClr val="C00000"/>
                </a:solidFill>
                <a:latin typeface="Constantia"/>
                <a:cs typeface="Constantia"/>
              </a:rPr>
              <a:t>форму</a:t>
            </a:r>
            <a:endParaRPr sz="1300" dirty="0">
              <a:solidFill>
                <a:srgbClr val="C00000"/>
              </a:solidFill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000" spc="-5" dirty="0">
                <a:latin typeface="Constantia"/>
                <a:cs typeface="Constantia"/>
              </a:rPr>
              <a:t>Вариант</a:t>
            </a:r>
            <a:r>
              <a:rPr sz="1000" spc="25" dirty="0">
                <a:latin typeface="Constantia"/>
                <a:cs typeface="Constantia"/>
              </a:rPr>
              <a:t> </a:t>
            </a:r>
            <a:r>
              <a:rPr sz="1000" spc="-5" dirty="0">
                <a:latin typeface="Constantia"/>
                <a:cs typeface="Constantia"/>
              </a:rPr>
              <a:t>1</a:t>
            </a:r>
            <a:endParaRPr sz="1000" dirty="0">
              <a:latin typeface="Constantia"/>
              <a:cs typeface="Constantia"/>
            </a:endParaRPr>
          </a:p>
        </p:txBody>
      </p:sp>
      <p:grpSp>
        <p:nvGrpSpPr>
          <p:cNvPr id="10" name="object 5"/>
          <p:cNvGrpSpPr/>
          <p:nvPr/>
        </p:nvGrpSpPr>
        <p:grpSpPr>
          <a:xfrm>
            <a:off x="143532" y="143064"/>
            <a:ext cx="463550" cy="608965"/>
            <a:chOff x="96197" y="182371"/>
            <a:chExt cx="463550" cy="608965"/>
          </a:xfrm>
        </p:grpSpPr>
        <p:sp>
          <p:nvSpPr>
            <p:cNvPr id="11" name="object 6"/>
            <p:cNvSpPr/>
            <p:nvPr/>
          </p:nvSpPr>
          <p:spPr>
            <a:xfrm>
              <a:off x="169164" y="198373"/>
              <a:ext cx="317500" cy="461009"/>
            </a:xfrm>
            <a:custGeom>
              <a:avLst/>
              <a:gdLst/>
              <a:ahLst/>
              <a:cxnLst/>
              <a:rect l="l" t="t" r="r" b="b"/>
              <a:pathLst>
                <a:path w="317500" h="461009">
                  <a:moveTo>
                    <a:pt x="316979" y="184785"/>
                  </a:moveTo>
                  <a:lnTo>
                    <a:pt x="307835" y="123444"/>
                  </a:lnTo>
                  <a:lnTo>
                    <a:pt x="284492" y="74422"/>
                  </a:lnTo>
                  <a:lnTo>
                    <a:pt x="248539" y="33782"/>
                  </a:lnTo>
                  <a:lnTo>
                    <a:pt x="199974" y="6896"/>
                  </a:lnTo>
                  <a:lnTo>
                    <a:pt x="145542" y="0"/>
                  </a:lnTo>
                  <a:lnTo>
                    <a:pt x="130124" y="1917"/>
                  </a:lnTo>
                  <a:lnTo>
                    <a:pt x="86067" y="18161"/>
                  </a:lnTo>
                  <a:lnTo>
                    <a:pt x="55079" y="42024"/>
                  </a:lnTo>
                  <a:lnTo>
                    <a:pt x="30441" y="72567"/>
                  </a:lnTo>
                  <a:lnTo>
                    <a:pt x="12725" y="107657"/>
                  </a:lnTo>
                  <a:lnTo>
                    <a:pt x="2565" y="145161"/>
                  </a:lnTo>
                  <a:lnTo>
                    <a:pt x="0" y="176174"/>
                  </a:lnTo>
                  <a:lnTo>
                    <a:pt x="2209" y="207225"/>
                  </a:lnTo>
                  <a:lnTo>
                    <a:pt x="9029" y="237629"/>
                  </a:lnTo>
                  <a:lnTo>
                    <a:pt x="20269" y="266700"/>
                  </a:lnTo>
                  <a:lnTo>
                    <a:pt x="26898" y="279908"/>
                  </a:lnTo>
                  <a:lnTo>
                    <a:pt x="56667" y="332270"/>
                  </a:lnTo>
                  <a:lnTo>
                    <a:pt x="68440" y="355930"/>
                  </a:lnTo>
                  <a:lnTo>
                    <a:pt x="77736" y="381000"/>
                  </a:lnTo>
                  <a:lnTo>
                    <a:pt x="80492" y="391769"/>
                  </a:lnTo>
                  <a:lnTo>
                    <a:pt x="82651" y="402564"/>
                  </a:lnTo>
                  <a:lnTo>
                    <a:pt x="86398" y="424307"/>
                  </a:lnTo>
                  <a:lnTo>
                    <a:pt x="96507" y="442709"/>
                  </a:lnTo>
                  <a:lnTo>
                    <a:pt x="115100" y="451954"/>
                  </a:lnTo>
                  <a:lnTo>
                    <a:pt x="137515" y="455117"/>
                  </a:lnTo>
                  <a:lnTo>
                    <a:pt x="159092" y="455295"/>
                  </a:lnTo>
                  <a:lnTo>
                    <a:pt x="162598" y="455218"/>
                  </a:lnTo>
                  <a:lnTo>
                    <a:pt x="163144" y="460502"/>
                  </a:lnTo>
                  <a:lnTo>
                    <a:pt x="173672" y="459867"/>
                  </a:lnTo>
                  <a:lnTo>
                    <a:pt x="173380" y="454825"/>
                  </a:lnTo>
                  <a:lnTo>
                    <a:pt x="191795" y="453263"/>
                  </a:lnTo>
                  <a:lnTo>
                    <a:pt x="239941" y="443077"/>
                  </a:lnTo>
                  <a:lnTo>
                    <a:pt x="264439" y="411607"/>
                  </a:lnTo>
                  <a:lnTo>
                    <a:pt x="265049" y="389572"/>
                  </a:lnTo>
                  <a:lnTo>
                    <a:pt x="265658" y="378574"/>
                  </a:lnTo>
                  <a:lnTo>
                    <a:pt x="266877" y="367538"/>
                  </a:lnTo>
                  <a:lnTo>
                    <a:pt x="272503" y="341401"/>
                  </a:lnTo>
                  <a:lnTo>
                    <a:pt x="280809" y="316331"/>
                  </a:lnTo>
                  <a:lnTo>
                    <a:pt x="300240" y="267208"/>
                  </a:lnTo>
                  <a:lnTo>
                    <a:pt x="305333" y="253238"/>
                  </a:lnTo>
                  <a:lnTo>
                    <a:pt x="307543" y="246126"/>
                  </a:lnTo>
                  <a:lnTo>
                    <a:pt x="314540" y="215823"/>
                  </a:lnTo>
                  <a:lnTo>
                    <a:pt x="316979" y="184785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7"/>
            <p:cNvSpPr/>
            <p:nvPr/>
          </p:nvSpPr>
          <p:spPr>
            <a:xfrm>
              <a:off x="277788" y="724114"/>
              <a:ext cx="153670" cy="67310"/>
            </a:xfrm>
            <a:custGeom>
              <a:avLst/>
              <a:gdLst/>
              <a:ahLst/>
              <a:cxnLst/>
              <a:rect l="l" t="t" r="r" b="b"/>
              <a:pathLst>
                <a:path w="153670" h="67309">
                  <a:moveTo>
                    <a:pt x="141139" y="0"/>
                  </a:moveTo>
                  <a:lnTo>
                    <a:pt x="133855" y="230"/>
                  </a:lnTo>
                  <a:lnTo>
                    <a:pt x="126549" y="2079"/>
                  </a:lnTo>
                  <a:lnTo>
                    <a:pt x="119760" y="4357"/>
                  </a:lnTo>
                  <a:lnTo>
                    <a:pt x="111269" y="6848"/>
                  </a:lnTo>
                  <a:lnTo>
                    <a:pt x="102605" y="8850"/>
                  </a:lnTo>
                  <a:lnTo>
                    <a:pt x="93860" y="10447"/>
                  </a:lnTo>
                  <a:lnTo>
                    <a:pt x="76237" y="12866"/>
                  </a:lnTo>
                  <a:lnTo>
                    <a:pt x="58463" y="12955"/>
                  </a:lnTo>
                  <a:lnTo>
                    <a:pt x="49579" y="12596"/>
                  </a:lnTo>
                  <a:lnTo>
                    <a:pt x="40725" y="11832"/>
                  </a:lnTo>
                  <a:lnTo>
                    <a:pt x="31977" y="10580"/>
                  </a:lnTo>
                  <a:lnTo>
                    <a:pt x="24927" y="9292"/>
                  </a:lnTo>
                  <a:lnTo>
                    <a:pt x="17426" y="8469"/>
                  </a:lnTo>
                  <a:lnTo>
                    <a:pt x="10178" y="9241"/>
                  </a:lnTo>
                  <a:lnTo>
                    <a:pt x="3885" y="12739"/>
                  </a:lnTo>
                  <a:lnTo>
                    <a:pt x="0" y="18700"/>
                  </a:lnTo>
                  <a:lnTo>
                    <a:pt x="6" y="24804"/>
                  </a:lnTo>
                  <a:lnTo>
                    <a:pt x="36078" y="55874"/>
                  </a:lnTo>
                  <a:lnTo>
                    <a:pt x="81266" y="66714"/>
                  </a:lnTo>
                  <a:lnTo>
                    <a:pt x="95972" y="63938"/>
                  </a:lnTo>
                  <a:lnTo>
                    <a:pt x="134555" y="39917"/>
                  </a:lnTo>
                  <a:lnTo>
                    <a:pt x="153411" y="13850"/>
                  </a:lnTo>
                  <a:lnTo>
                    <a:pt x="152551" y="7846"/>
                  </a:lnTo>
                  <a:lnTo>
                    <a:pt x="147865" y="2579"/>
                  </a:lnTo>
                  <a:lnTo>
                    <a:pt x="141139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8"/>
            <p:cNvSpPr/>
            <p:nvPr/>
          </p:nvSpPr>
          <p:spPr>
            <a:xfrm>
              <a:off x="251803" y="688848"/>
              <a:ext cx="196850" cy="69850"/>
            </a:xfrm>
            <a:custGeom>
              <a:avLst/>
              <a:gdLst/>
              <a:ahLst/>
              <a:cxnLst/>
              <a:rect l="l" t="t" r="r" b="b"/>
              <a:pathLst>
                <a:path w="196850" h="69850">
                  <a:moveTo>
                    <a:pt x="189483" y="0"/>
                  </a:moveTo>
                  <a:lnTo>
                    <a:pt x="183659" y="2833"/>
                  </a:lnTo>
                  <a:lnTo>
                    <a:pt x="165874" y="9143"/>
                  </a:lnTo>
                  <a:lnTo>
                    <a:pt x="135659" y="15644"/>
                  </a:lnTo>
                  <a:lnTo>
                    <a:pt x="92544" y="19050"/>
                  </a:lnTo>
                  <a:lnTo>
                    <a:pt x="51204" y="17539"/>
                  </a:lnTo>
                  <a:lnTo>
                    <a:pt x="24905" y="13350"/>
                  </a:lnTo>
                  <a:lnTo>
                    <a:pt x="11039" y="8995"/>
                  </a:lnTo>
                  <a:lnTo>
                    <a:pt x="6997" y="6985"/>
                  </a:lnTo>
                  <a:lnTo>
                    <a:pt x="4693" y="9568"/>
                  </a:lnTo>
                  <a:lnTo>
                    <a:pt x="834" y="17176"/>
                  </a:lnTo>
                  <a:lnTo>
                    <a:pt x="0" y="29594"/>
                  </a:lnTo>
                  <a:lnTo>
                    <a:pt x="6768" y="46609"/>
                  </a:lnTo>
                  <a:lnTo>
                    <a:pt x="31598" y="62053"/>
                  </a:lnTo>
                  <a:lnTo>
                    <a:pt x="73908" y="69484"/>
                  </a:lnTo>
                  <a:lnTo>
                    <a:pt x="121716" y="68558"/>
                  </a:lnTo>
                  <a:lnTo>
                    <a:pt x="163042" y="58927"/>
                  </a:lnTo>
                  <a:lnTo>
                    <a:pt x="189660" y="40397"/>
                  </a:lnTo>
                  <a:lnTo>
                    <a:pt x="196251" y="21177"/>
                  </a:lnTo>
                  <a:lnTo>
                    <a:pt x="192847" y="6099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9"/>
            <p:cNvSpPr/>
            <p:nvPr/>
          </p:nvSpPr>
          <p:spPr>
            <a:xfrm>
              <a:off x="248755" y="649223"/>
              <a:ext cx="196850" cy="71120"/>
            </a:xfrm>
            <a:custGeom>
              <a:avLst/>
              <a:gdLst/>
              <a:ahLst/>
              <a:cxnLst/>
              <a:rect l="l" t="t" r="r" b="b"/>
              <a:pathLst>
                <a:path w="196850" h="71120">
                  <a:moveTo>
                    <a:pt x="189483" y="0"/>
                  </a:moveTo>
                  <a:lnTo>
                    <a:pt x="183659" y="2893"/>
                  </a:lnTo>
                  <a:lnTo>
                    <a:pt x="165874" y="9334"/>
                  </a:lnTo>
                  <a:lnTo>
                    <a:pt x="135659" y="15966"/>
                  </a:lnTo>
                  <a:lnTo>
                    <a:pt x="92544" y="19430"/>
                  </a:lnTo>
                  <a:lnTo>
                    <a:pt x="51204" y="17934"/>
                  </a:lnTo>
                  <a:lnTo>
                    <a:pt x="24905" y="13652"/>
                  </a:lnTo>
                  <a:lnTo>
                    <a:pt x="11039" y="9179"/>
                  </a:lnTo>
                  <a:lnTo>
                    <a:pt x="6997" y="7112"/>
                  </a:lnTo>
                  <a:lnTo>
                    <a:pt x="4693" y="9745"/>
                  </a:lnTo>
                  <a:lnTo>
                    <a:pt x="834" y="17510"/>
                  </a:lnTo>
                  <a:lnTo>
                    <a:pt x="0" y="30204"/>
                  </a:lnTo>
                  <a:lnTo>
                    <a:pt x="6768" y="47625"/>
                  </a:lnTo>
                  <a:lnTo>
                    <a:pt x="31598" y="63376"/>
                  </a:lnTo>
                  <a:lnTo>
                    <a:pt x="73908" y="70961"/>
                  </a:lnTo>
                  <a:lnTo>
                    <a:pt x="121716" y="70020"/>
                  </a:lnTo>
                  <a:lnTo>
                    <a:pt x="163042" y="60198"/>
                  </a:lnTo>
                  <a:lnTo>
                    <a:pt x="189660" y="41308"/>
                  </a:lnTo>
                  <a:lnTo>
                    <a:pt x="196251" y="21669"/>
                  </a:lnTo>
                  <a:lnTo>
                    <a:pt x="192847" y="6244"/>
                  </a:lnTo>
                  <a:lnTo>
                    <a:pt x="189483" y="0"/>
                  </a:lnTo>
                  <a:close/>
                </a:path>
              </a:pathLst>
            </a:custGeom>
            <a:solidFill>
              <a:srgbClr val="6C9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0"/>
            <p:cNvSpPr/>
            <p:nvPr/>
          </p:nvSpPr>
          <p:spPr>
            <a:xfrm>
              <a:off x="246910" y="616203"/>
              <a:ext cx="196850" cy="69215"/>
            </a:xfrm>
            <a:custGeom>
              <a:avLst/>
              <a:gdLst/>
              <a:ahLst/>
              <a:cxnLst/>
              <a:rect l="l" t="t" r="r" b="b"/>
              <a:pathLst>
                <a:path w="196850" h="69215">
                  <a:moveTo>
                    <a:pt x="187340" y="0"/>
                  </a:moveTo>
                  <a:lnTo>
                    <a:pt x="170980" y="6314"/>
                  </a:lnTo>
                  <a:lnTo>
                    <a:pt x="151893" y="11430"/>
                  </a:lnTo>
                  <a:lnTo>
                    <a:pt x="125917" y="15688"/>
                  </a:lnTo>
                  <a:lnTo>
                    <a:pt x="92865" y="17780"/>
                  </a:lnTo>
                  <a:lnTo>
                    <a:pt x="61596" y="17129"/>
                  </a:lnTo>
                  <a:lnTo>
                    <a:pt x="38434" y="14668"/>
                  </a:lnTo>
                  <a:lnTo>
                    <a:pt x="22419" y="11350"/>
                  </a:lnTo>
                  <a:lnTo>
                    <a:pt x="12588" y="8128"/>
                  </a:lnTo>
                  <a:lnTo>
                    <a:pt x="8893" y="6731"/>
                  </a:lnTo>
                  <a:lnTo>
                    <a:pt x="4638" y="8255"/>
                  </a:lnTo>
                  <a:lnTo>
                    <a:pt x="2835" y="11811"/>
                  </a:lnTo>
                  <a:lnTo>
                    <a:pt x="710" y="17611"/>
                  </a:lnTo>
                  <a:lnTo>
                    <a:pt x="0" y="25257"/>
                  </a:lnTo>
                  <a:lnTo>
                    <a:pt x="1770" y="34688"/>
                  </a:lnTo>
                  <a:lnTo>
                    <a:pt x="7089" y="45847"/>
                  </a:lnTo>
                  <a:lnTo>
                    <a:pt x="31920" y="61434"/>
                  </a:lnTo>
                  <a:lnTo>
                    <a:pt x="74229" y="68913"/>
                  </a:lnTo>
                  <a:lnTo>
                    <a:pt x="122038" y="67939"/>
                  </a:lnTo>
                  <a:lnTo>
                    <a:pt x="163363" y="58166"/>
                  </a:lnTo>
                  <a:lnTo>
                    <a:pt x="185143" y="44809"/>
                  </a:lnTo>
                  <a:lnTo>
                    <a:pt x="194867" y="30368"/>
                  </a:lnTo>
                  <a:lnTo>
                    <a:pt x="196401" y="16714"/>
                  </a:lnTo>
                  <a:lnTo>
                    <a:pt x="193614" y="5715"/>
                  </a:lnTo>
                  <a:lnTo>
                    <a:pt x="191989" y="1778"/>
                  </a:lnTo>
                  <a:lnTo>
                    <a:pt x="187340" y="0"/>
                  </a:lnTo>
                  <a:close/>
                </a:path>
              </a:pathLst>
            </a:custGeom>
            <a:solidFill>
              <a:srgbClr val="C1D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1"/>
            <p:cNvSpPr/>
            <p:nvPr/>
          </p:nvSpPr>
          <p:spPr>
            <a:xfrm>
              <a:off x="323126" y="227075"/>
              <a:ext cx="146685" cy="300355"/>
            </a:xfrm>
            <a:custGeom>
              <a:avLst/>
              <a:gdLst/>
              <a:ahLst/>
              <a:cxnLst/>
              <a:rect l="l" t="t" r="r" b="b"/>
              <a:pathLst>
                <a:path w="146684" h="300355">
                  <a:moveTo>
                    <a:pt x="114808" y="269748"/>
                  </a:moveTo>
                  <a:lnTo>
                    <a:pt x="98602" y="253301"/>
                  </a:lnTo>
                  <a:lnTo>
                    <a:pt x="92417" y="256159"/>
                  </a:lnTo>
                  <a:lnTo>
                    <a:pt x="87541" y="261493"/>
                  </a:lnTo>
                  <a:lnTo>
                    <a:pt x="84543" y="267919"/>
                  </a:lnTo>
                  <a:lnTo>
                    <a:pt x="82816" y="275056"/>
                  </a:lnTo>
                  <a:lnTo>
                    <a:pt x="82245" y="282435"/>
                  </a:lnTo>
                  <a:lnTo>
                    <a:pt x="82765" y="289560"/>
                  </a:lnTo>
                  <a:lnTo>
                    <a:pt x="86639" y="298475"/>
                  </a:lnTo>
                  <a:lnTo>
                    <a:pt x="93141" y="300101"/>
                  </a:lnTo>
                  <a:lnTo>
                    <a:pt x="100393" y="296494"/>
                  </a:lnTo>
                  <a:lnTo>
                    <a:pt x="106540" y="289687"/>
                  </a:lnTo>
                  <a:lnTo>
                    <a:pt x="109461" y="285115"/>
                  </a:lnTo>
                  <a:lnTo>
                    <a:pt x="112204" y="280289"/>
                  </a:lnTo>
                  <a:lnTo>
                    <a:pt x="114808" y="269748"/>
                  </a:lnTo>
                  <a:close/>
                </a:path>
                <a:path w="146684" h="300355">
                  <a:moveTo>
                    <a:pt x="146240" y="161417"/>
                  </a:moveTo>
                  <a:lnTo>
                    <a:pt x="139115" y="117094"/>
                  </a:lnTo>
                  <a:lnTo>
                    <a:pt x="123698" y="78041"/>
                  </a:lnTo>
                  <a:lnTo>
                    <a:pt x="101473" y="42418"/>
                  </a:lnTo>
                  <a:lnTo>
                    <a:pt x="74206" y="13741"/>
                  </a:lnTo>
                  <a:lnTo>
                    <a:pt x="37782" y="0"/>
                  </a:lnTo>
                  <a:lnTo>
                    <a:pt x="25781" y="1104"/>
                  </a:lnTo>
                  <a:lnTo>
                    <a:pt x="14528" y="5168"/>
                  </a:lnTo>
                  <a:lnTo>
                    <a:pt x="5600" y="12484"/>
                  </a:lnTo>
                  <a:lnTo>
                    <a:pt x="571" y="23368"/>
                  </a:lnTo>
                  <a:lnTo>
                    <a:pt x="0" y="31521"/>
                  </a:lnTo>
                  <a:lnTo>
                    <a:pt x="1295" y="39624"/>
                  </a:lnTo>
                  <a:lnTo>
                    <a:pt x="29133" y="80264"/>
                  </a:lnTo>
                  <a:lnTo>
                    <a:pt x="41617" y="95961"/>
                  </a:lnTo>
                  <a:lnTo>
                    <a:pt x="62128" y="130314"/>
                  </a:lnTo>
                  <a:lnTo>
                    <a:pt x="76288" y="167728"/>
                  </a:lnTo>
                  <a:lnTo>
                    <a:pt x="84035" y="206108"/>
                  </a:lnTo>
                  <a:lnTo>
                    <a:pt x="86855" y="215226"/>
                  </a:lnTo>
                  <a:lnTo>
                    <a:pt x="91643" y="223393"/>
                  </a:lnTo>
                  <a:lnTo>
                    <a:pt x="99669" y="229819"/>
                  </a:lnTo>
                  <a:lnTo>
                    <a:pt x="108851" y="231686"/>
                  </a:lnTo>
                  <a:lnTo>
                    <a:pt x="118173" y="229501"/>
                  </a:lnTo>
                  <a:lnTo>
                    <a:pt x="144665" y="183603"/>
                  </a:lnTo>
                  <a:lnTo>
                    <a:pt x="146240" y="1614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2"/>
            <p:cNvSpPr/>
            <p:nvPr/>
          </p:nvSpPr>
          <p:spPr>
            <a:xfrm>
              <a:off x="96189" y="182371"/>
              <a:ext cx="463550" cy="430530"/>
            </a:xfrm>
            <a:custGeom>
              <a:avLst/>
              <a:gdLst/>
              <a:ahLst/>
              <a:cxnLst/>
              <a:rect l="l" t="t" r="r" b="b"/>
              <a:pathLst>
                <a:path w="463550" h="430530">
                  <a:moveTo>
                    <a:pt x="39928" y="188849"/>
                  </a:moveTo>
                  <a:lnTo>
                    <a:pt x="38366" y="180340"/>
                  </a:lnTo>
                  <a:lnTo>
                    <a:pt x="33007" y="180340"/>
                  </a:lnTo>
                  <a:lnTo>
                    <a:pt x="0" y="186944"/>
                  </a:lnTo>
                  <a:lnTo>
                    <a:pt x="1409" y="191135"/>
                  </a:lnTo>
                  <a:lnTo>
                    <a:pt x="4064" y="191516"/>
                  </a:lnTo>
                  <a:lnTo>
                    <a:pt x="11557" y="192328"/>
                  </a:lnTo>
                  <a:lnTo>
                    <a:pt x="19507" y="192519"/>
                  </a:lnTo>
                  <a:lnTo>
                    <a:pt x="27406" y="191935"/>
                  </a:lnTo>
                  <a:lnTo>
                    <a:pt x="34734" y="190373"/>
                  </a:lnTo>
                  <a:lnTo>
                    <a:pt x="39928" y="188849"/>
                  </a:lnTo>
                  <a:close/>
                </a:path>
                <a:path w="463550" h="430530">
                  <a:moveTo>
                    <a:pt x="58597" y="299085"/>
                  </a:moveTo>
                  <a:lnTo>
                    <a:pt x="54749" y="290703"/>
                  </a:lnTo>
                  <a:lnTo>
                    <a:pt x="48806" y="293751"/>
                  </a:lnTo>
                  <a:lnTo>
                    <a:pt x="45732" y="295402"/>
                  </a:lnTo>
                  <a:lnTo>
                    <a:pt x="43434" y="298323"/>
                  </a:lnTo>
                  <a:lnTo>
                    <a:pt x="40728" y="300482"/>
                  </a:lnTo>
                  <a:lnTo>
                    <a:pt x="38011" y="302768"/>
                  </a:lnTo>
                  <a:lnTo>
                    <a:pt x="28524" y="308864"/>
                  </a:lnTo>
                  <a:lnTo>
                    <a:pt x="30734" y="314071"/>
                  </a:lnTo>
                  <a:lnTo>
                    <a:pt x="38252" y="311531"/>
                  </a:lnTo>
                  <a:lnTo>
                    <a:pt x="44843" y="308483"/>
                  </a:lnTo>
                  <a:lnTo>
                    <a:pt x="48018" y="306959"/>
                  </a:lnTo>
                  <a:lnTo>
                    <a:pt x="52031" y="305816"/>
                  </a:lnTo>
                  <a:lnTo>
                    <a:pt x="58597" y="299085"/>
                  </a:lnTo>
                  <a:close/>
                </a:path>
                <a:path w="463550" h="430530">
                  <a:moveTo>
                    <a:pt x="61061" y="91186"/>
                  </a:moveTo>
                  <a:lnTo>
                    <a:pt x="60109" y="83439"/>
                  </a:lnTo>
                  <a:lnTo>
                    <a:pt x="55079" y="82550"/>
                  </a:lnTo>
                  <a:lnTo>
                    <a:pt x="50850" y="81788"/>
                  </a:lnTo>
                  <a:lnTo>
                    <a:pt x="46939" y="82296"/>
                  </a:lnTo>
                  <a:lnTo>
                    <a:pt x="40284" y="78613"/>
                  </a:lnTo>
                  <a:lnTo>
                    <a:pt x="36080" y="81788"/>
                  </a:lnTo>
                  <a:lnTo>
                    <a:pt x="43192" y="88773"/>
                  </a:lnTo>
                  <a:lnTo>
                    <a:pt x="48996" y="92583"/>
                  </a:lnTo>
                  <a:lnTo>
                    <a:pt x="61061" y="91186"/>
                  </a:lnTo>
                  <a:close/>
                </a:path>
                <a:path w="463550" h="430530">
                  <a:moveTo>
                    <a:pt x="91262" y="362953"/>
                  </a:moveTo>
                  <a:lnTo>
                    <a:pt x="89382" y="358241"/>
                  </a:lnTo>
                  <a:lnTo>
                    <a:pt x="85051" y="355663"/>
                  </a:lnTo>
                  <a:lnTo>
                    <a:pt x="80187" y="357378"/>
                  </a:lnTo>
                  <a:lnTo>
                    <a:pt x="69811" y="367461"/>
                  </a:lnTo>
                  <a:lnTo>
                    <a:pt x="59309" y="377444"/>
                  </a:lnTo>
                  <a:lnTo>
                    <a:pt x="48869" y="387527"/>
                  </a:lnTo>
                  <a:lnTo>
                    <a:pt x="36055" y="400685"/>
                  </a:lnTo>
                  <a:lnTo>
                    <a:pt x="40614" y="404241"/>
                  </a:lnTo>
                  <a:lnTo>
                    <a:pt x="43510" y="402209"/>
                  </a:lnTo>
                  <a:lnTo>
                    <a:pt x="55003" y="393801"/>
                  </a:lnTo>
                  <a:lnTo>
                    <a:pt x="77444" y="376301"/>
                  </a:lnTo>
                  <a:lnTo>
                    <a:pt x="88760" y="367665"/>
                  </a:lnTo>
                  <a:lnTo>
                    <a:pt x="91262" y="362953"/>
                  </a:lnTo>
                  <a:close/>
                </a:path>
                <a:path w="463550" h="430530">
                  <a:moveTo>
                    <a:pt x="110693" y="34721"/>
                  </a:moveTo>
                  <a:lnTo>
                    <a:pt x="106705" y="31242"/>
                  </a:lnTo>
                  <a:lnTo>
                    <a:pt x="102666" y="30099"/>
                  </a:lnTo>
                  <a:lnTo>
                    <a:pt x="99199" y="26289"/>
                  </a:lnTo>
                  <a:lnTo>
                    <a:pt x="95948" y="23876"/>
                  </a:lnTo>
                  <a:lnTo>
                    <a:pt x="84480" y="14986"/>
                  </a:lnTo>
                  <a:lnTo>
                    <a:pt x="74333" y="6819"/>
                  </a:lnTo>
                  <a:lnTo>
                    <a:pt x="68859" y="3149"/>
                  </a:lnTo>
                  <a:lnTo>
                    <a:pt x="63106" y="635"/>
                  </a:lnTo>
                  <a:lnTo>
                    <a:pt x="60871" y="0"/>
                  </a:lnTo>
                  <a:lnTo>
                    <a:pt x="58420" y="2032"/>
                  </a:lnTo>
                  <a:lnTo>
                    <a:pt x="59537" y="4445"/>
                  </a:lnTo>
                  <a:lnTo>
                    <a:pt x="63271" y="10160"/>
                  </a:lnTo>
                  <a:lnTo>
                    <a:pt x="68237" y="15367"/>
                  </a:lnTo>
                  <a:lnTo>
                    <a:pt x="78917" y="24765"/>
                  </a:lnTo>
                  <a:lnTo>
                    <a:pt x="89573" y="35483"/>
                  </a:lnTo>
                  <a:lnTo>
                    <a:pt x="95402" y="40500"/>
                  </a:lnTo>
                  <a:lnTo>
                    <a:pt x="101650" y="44196"/>
                  </a:lnTo>
                  <a:lnTo>
                    <a:pt x="107188" y="43942"/>
                  </a:lnTo>
                  <a:lnTo>
                    <a:pt x="110528" y="39865"/>
                  </a:lnTo>
                  <a:lnTo>
                    <a:pt x="110693" y="34721"/>
                  </a:lnTo>
                  <a:close/>
                </a:path>
                <a:path w="463550" h="430530">
                  <a:moveTo>
                    <a:pt x="432701" y="426339"/>
                  </a:moveTo>
                  <a:lnTo>
                    <a:pt x="430403" y="423799"/>
                  </a:lnTo>
                  <a:lnTo>
                    <a:pt x="420370" y="413042"/>
                  </a:lnTo>
                  <a:lnTo>
                    <a:pt x="400011" y="391706"/>
                  </a:lnTo>
                  <a:lnTo>
                    <a:pt x="390004" y="380873"/>
                  </a:lnTo>
                  <a:lnTo>
                    <a:pt x="384619" y="378447"/>
                  </a:lnTo>
                  <a:lnTo>
                    <a:pt x="379831" y="380720"/>
                  </a:lnTo>
                  <a:lnTo>
                    <a:pt x="377774" y="385521"/>
                  </a:lnTo>
                  <a:lnTo>
                    <a:pt x="380555" y="390652"/>
                  </a:lnTo>
                  <a:lnTo>
                    <a:pt x="392049" y="399935"/>
                  </a:lnTo>
                  <a:lnTo>
                    <a:pt x="414756" y="418846"/>
                  </a:lnTo>
                  <a:lnTo>
                    <a:pt x="428929" y="430276"/>
                  </a:lnTo>
                  <a:lnTo>
                    <a:pt x="432701" y="426339"/>
                  </a:lnTo>
                  <a:close/>
                </a:path>
                <a:path w="463550" h="430530">
                  <a:moveTo>
                    <a:pt x="448144" y="305435"/>
                  </a:moveTo>
                  <a:lnTo>
                    <a:pt x="444411" y="303657"/>
                  </a:lnTo>
                  <a:lnTo>
                    <a:pt x="421182" y="292481"/>
                  </a:lnTo>
                  <a:lnTo>
                    <a:pt x="413385" y="288925"/>
                  </a:lnTo>
                  <a:lnTo>
                    <a:pt x="407504" y="286385"/>
                  </a:lnTo>
                  <a:lnTo>
                    <a:pt x="403783" y="295910"/>
                  </a:lnTo>
                  <a:lnTo>
                    <a:pt x="417779" y="301218"/>
                  </a:lnTo>
                  <a:lnTo>
                    <a:pt x="446024" y="311023"/>
                  </a:lnTo>
                  <a:lnTo>
                    <a:pt x="448144" y="305435"/>
                  </a:lnTo>
                  <a:close/>
                </a:path>
                <a:path w="463550" h="430530">
                  <a:moveTo>
                    <a:pt x="450583" y="208026"/>
                  </a:moveTo>
                  <a:lnTo>
                    <a:pt x="446798" y="207264"/>
                  </a:lnTo>
                  <a:lnTo>
                    <a:pt x="439242" y="205613"/>
                  </a:lnTo>
                  <a:lnTo>
                    <a:pt x="424878" y="200406"/>
                  </a:lnTo>
                  <a:lnTo>
                    <a:pt x="419481" y="198501"/>
                  </a:lnTo>
                  <a:lnTo>
                    <a:pt x="416331" y="207772"/>
                  </a:lnTo>
                  <a:lnTo>
                    <a:pt x="421703" y="209296"/>
                  </a:lnTo>
                  <a:lnTo>
                    <a:pt x="429641" y="211836"/>
                  </a:lnTo>
                  <a:lnTo>
                    <a:pt x="437972" y="212979"/>
                  </a:lnTo>
                  <a:lnTo>
                    <a:pt x="450126" y="214249"/>
                  </a:lnTo>
                  <a:lnTo>
                    <a:pt x="450583" y="208026"/>
                  </a:lnTo>
                  <a:close/>
                </a:path>
                <a:path w="463550" h="430530">
                  <a:moveTo>
                    <a:pt x="452323" y="35560"/>
                  </a:moveTo>
                  <a:lnTo>
                    <a:pt x="446062" y="27813"/>
                  </a:lnTo>
                  <a:lnTo>
                    <a:pt x="441579" y="32385"/>
                  </a:lnTo>
                  <a:lnTo>
                    <a:pt x="431469" y="43294"/>
                  </a:lnTo>
                  <a:lnTo>
                    <a:pt x="421703" y="54584"/>
                  </a:lnTo>
                  <a:lnTo>
                    <a:pt x="412203" y="66116"/>
                  </a:lnTo>
                  <a:lnTo>
                    <a:pt x="400202" y="81026"/>
                  </a:lnTo>
                  <a:lnTo>
                    <a:pt x="405472" y="84709"/>
                  </a:lnTo>
                  <a:lnTo>
                    <a:pt x="417969" y="71069"/>
                  </a:lnTo>
                  <a:lnTo>
                    <a:pt x="427875" y="60706"/>
                  </a:lnTo>
                  <a:lnTo>
                    <a:pt x="452323" y="35560"/>
                  </a:lnTo>
                  <a:close/>
                </a:path>
                <a:path w="463550" h="430530">
                  <a:moveTo>
                    <a:pt x="463270" y="115189"/>
                  </a:moveTo>
                  <a:lnTo>
                    <a:pt x="460336" y="110490"/>
                  </a:lnTo>
                  <a:lnTo>
                    <a:pt x="457352" y="112014"/>
                  </a:lnTo>
                  <a:lnTo>
                    <a:pt x="450697" y="115163"/>
                  </a:lnTo>
                  <a:lnTo>
                    <a:pt x="437197" y="121005"/>
                  </a:lnTo>
                  <a:lnTo>
                    <a:pt x="430644" y="124206"/>
                  </a:lnTo>
                  <a:lnTo>
                    <a:pt x="425399" y="127000"/>
                  </a:lnTo>
                  <a:lnTo>
                    <a:pt x="428904" y="135001"/>
                  </a:lnTo>
                  <a:lnTo>
                    <a:pt x="434505" y="132715"/>
                  </a:lnTo>
                  <a:lnTo>
                    <a:pt x="441248" y="129438"/>
                  </a:lnTo>
                  <a:lnTo>
                    <a:pt x="447827" y="125526"/>
                  </a:lnTo>
                  <a:lnTo>
                    <a:pt x="454228" y="121310"/>
                  </a:lnTo>
                  <a:lnTo>
                    <a:pt x="463270" y="115189"/>
                  </a:lnTo>
                  <a:close/>
                </a:path>
              </a:pathLst>
            </a:custGeom>
            <a:solidFill>
              <a:srgbClr val="FBD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469</Words>
  <Application>Microsoft Office PowerPoint</Application>
  <PresentationFormat>Экран (16:9)</PresentationFormat>
  <Paragraphs>74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Office Theme</vt:lpstr>
      <vt:lpstr>Слайд 1</vt:lpstr>
      <vt:lpstr>ч.9 ст.2 ФЗ «Об образовании в РФ»</vt:lpstr>
      <vt:lpstr>Пояснительная записка АКТУАЛЬНЫЕ нормативно-правовые документы</vt:lpstr>
      <vt:lpstr>Рабочая программа воспитания</vt:lpstr>
      <vt:lpstr>Рабочая программа воспитания</vt:lpstr>
      <vt:lpstr>Рабочая программа воспитания</vt:lpstr>
      <vt:lpstr>Рабочая программа воспитания</vt:lpstr>
      <vt:lpstr>Календарный план воспитательной работы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Бембель Марина Михайловна</dc:creator>
  <cp:lastModifiedBy>RePack by SPecialiST</cp:lastModifiedBy>
  <cp:revision>41</cp:revision>
  <dcterms:created xsi:type="dcterms:W3CDTF">2024-05-08T07:32:53Z</dcterms:created>
  <dcterms:modified xsi:type="dcterms:W3CDTF">2024-10-02T08:50:46Z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2024-04-19T00:00:00Z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2024-05-08T00:00:00Z</vt:filetime>
  </property>
</Properties>
</file>