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2"/>
  </p:sldMasterIdLst>
  <p:notesMasterIdLst>
    <p:notesMasterId r:id="rId20"/>
  </p:notesMasterIdLst>
  <p:sldIdLst>
    <p:sldId id="340" r:id="rId3"/>
    <p:sldId id="257" r:id="rId4"/>
    <p:sldId id="341" r:id="rId5"/>
    <p:sldId id="348" r:id="rId6"/>
    <p:sldId id="347" r:id="rId7"/>
    <p:sldId id="342" r:id="rId8"/>
    <p:sldId id="300" r:id="rId9"/>
    <p:sldId id="343" r:id="rId10"/>
    <p:sldId id="350" r:id="rId11"/>
    <p:sldId id="321" r:id="rId12"/>
    <p:sldId id="279" r:id="rId13"/>
    <p:sldId id="330" r:id="rId14"/>
    <p:sldId id="351" r:id="rId15"/>
    <p:sldId id="357" r:id="rId16"/>
    <p:sldId id="344" r:id="rId17"/>
    <p:sldId id="353" r:id="rId18"/>
    <p:sldId id="34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ima" initials="D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37F4B"/>
    <a:srgbClr val="0000CC"/>
    <a:srgbClr val="FF2C09"/>
    <a:srgbClr val="660066"/>
    <a:srgbClr val="DE2222"/>
    <a:srgbClr val="0033CC"/>
    <a:srgbClr val="008000"/>
    <a:srgbClr val="EA22E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91" autoAdjust="0"/>
    <p:restoredTop sz="94681" autoAdjust="0"/>
  </p:normalViewPr>
  <p:slideViewPr>
    <p:cSldViewPr>
      <p:cViewPr>
        <p:scale>
          <a:sx n="89" d="100"/>
          <a:sy n="89" d="100"/>
        </p:scale>
        <p:origin x="-618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0382859812218806"/>
          <c:y val="1.8835207367851381E-2"/>
          <c:w val="0.89617140187781164"/>
          <c:h val="0.8654814482855666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2016-2017</c:v>
                </c:pt>
                <c:pt idx="1">
                  <c:v>2017 -2018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7.0000000000000034E-2</c:v>
                </c:pt>
                <c:pt idx="1">
                  <c:v>0.22000000000000006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2016-2017</c:v>
                </c:pt>
                <c:pt idx="1">
                  <c:v>2017 -2018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0.48000000000000009</c:v>
                </c:pt>
                <c:pt idx="1">
                  <c:v>0.56999999999999995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2016-2017</c:v>
                </c:pt>
                <c:pt idx="1">
                  <c:v>2017 -2018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0.45</c:v>
                </c:pt>
                <c:pt idx="1">
                  <c:v>0.21000000000000005</c:v>
                </c:pt>
              </c:numCache>
            </c:numRef>
          </c:val>
        </c:ser>
        <c:shape val="box"/>
        <c:axId val="96386432"/>
        <c:axId val="96396416"/>
        <c:axId val="0"/>
      </c:bar3DChart>
      <c:catAx>
        <c:axId val="96386432"/>
        <c:scaling>
          <c:orientation val="minMax"/>
        </c:scaling>
        <c:axPos val="b"/>
        <c:tickLblPos val="nextTo"/>
        <c:crossAx val="96396416"/>
        <c:crosses val="autoZero"/>
        <c:auto val="1"/>
        <c:lblAlgn val="ctr"/>
        <c:lblOffset val="100"/>
      </c:catAx>
      <c:valAx>
        <c:axId val="96396416"/>
        <c:scaling>
          <c:orientation val="minMax"/>
        </c:scaling>
        <c:axPos val="l"/>
        <c:majorGridlines/>
        <c:numFmt formatCode="0%" sourceLinked="1"/>
        <c:tickLblPos val="nextTo"/>
        <c:crossAx val="96386432"/>
        <c:crosses val="autoZero"/>
        <c:crossBetween val="between"/>
      </c:valAx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F80292-D375-4FC6-9322-CD43B813DF2E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655C4-9189-40EA-9449-C73614327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BA0CD-0A95-4F14-8BE3-1A59D92F0E15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8AE3-C74B-40EA-A036-B163DBC88F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2400304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«</a:t>
            </a:r>
            <a:r>
              <a:rPr lang="ru-RU" sz="3600" b="1" i="1" dirty="0" smtClean="0">
                <a:solidFill>
                  <a:srgbClr val="002060"/>
                </a:solidFill>
              </a:rPr>
              <a:t>Развитие творческих способностей детей дошкольного возраста через нетрадиционные формы изобразительной деятельности»</a:t>
            </a:r>
            <a:endParaRPr lang="ru-RU" sz="3600" dirty="0" smtClean="0">
              <a:solidFill>
                <a:srgbClr val="002060"/>
              </a:solidFill>
            </a:endParaRPr>
          </a:p>
          <a:p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96136" y="5445224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Выполнила: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 воспитатель Соколова Н.И.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224\Pictures\самообразование фото\20161116_123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4644008" cy="31409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[WallpapersMania.nnm.ru]_vol54-01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84784"/>
            <a:ext cx="7488832" cy="4824536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ru-RU" sz="3600" b="1" i="1" dirty="0" smtClean="0">
                <a:solidFill>
                  <a:srgbClr val="7030A0"/>
                </a:solidFill>
                <a:latin typeface="DoloresCyr Black" pitchFamily="82" charset="0"/>
                <a:cs typeface="Angsana New" pitchFamily="18" charset="-34"/>
              </a:rPr>
              <a:t>«… Это правда! </a:t>
            </a:r>
          </a:p>
          <a:p>
            <a:pPr>
              <a:buNone/>
              <a:defRPr/>
            </a:pPr>
            <a:r>
              <a:rPr lang="ru-RU" sz="3600" b="1" i="1" dirty="0" smtClean="0">
                <a:solidFill>
                  <a:srgbClr val="7030A0"/>
                </a:solidFill>
                <a:latin typeface="DoloresCyr Black" pitchFamily="82" charset="0"/>
                <a:cs typeface="Angsana New" pitchFamily="18" charset="-34"/>
              </a:rPr>
              <a:t>Ну чего же тут скрывать? </a:t>
            </a:r>
          </a:p>
          <a:p>
            <a:pPr>
              <a:buNone/>
              <a:defRPr/>
            </a:pPr>
            <a:r>
              <a:rPr lang="ru-RU" sz="3600" b="1" i="1" dirty="0" smtClean="0">
                <a:solidFill>
                  <a:srgbClr val="7030A0"/>
                </a:solidFill>
                <a:latin typeface="DoloresCyr Black" pitchFamily="82" charset="0"/>
                <a:cs typeface="Angsana New" pitchFamily="18" charset="-34"/>
              </a:rPr>
              <a:t>Дети любят, очень любят рисовать! </a:t>
            </a:r>
          </a:p>
          <a:p>
            <a:pPr>
              <a:buNone/>
              <a:defRPr/>
            </a:pPr>
            <a:r>
              <a:rPr lang="ru-RU" sz="3600" b="1" i="1" dirty="0" smtClean="0">
                <a:solidFill>
                  <a:srgbClr val="7030A0"/>
                </a:solidFill>
                <a:latin typeface="DoloresCyr Black" pitchFamily="82" charset="0"/>
                <a:cs typeface="Angsana New" pitchFamily="18" charset="-34"/>
              </a:rPr>
              <a:t>На бумаге, на асфальте, на стене. </a:t>
            </a:r>
          </a:p>
          <a:p>
            <a:pPr>
              <a:buNone/>
              <a:defRPr/>
            </a:pPr>
            <a:r>
              <a:rPr lang="ru-RU" sz="3600" b="1" i="1" dirty="0" smtClean="0">
                <a:solidFill>
                  <a:srgbClr val="7030A0"/>
                </a:solidFill>
                <a:latin typeface="DoloresCyr Black" pitchFamily="82" charset="0"/>
                <a:cs typeface="Angsana New" pitchFamily="18" charset="-34"/>
              </a:rPr>
              <a:t>И в трамвае на окне….»</a:t>
            </a:r>
            <a:r>
              <a:rPr lang="ru-RU" sz="3600" b="1" i="1" dirty="0" smtClean="0">
                <a:solidFill>
                  <a:srgbClr val="7030A0"/>
                </a:solidFill>
                <a:latin typeface="Segoe Print" pitchFamily="2" charset="0"/>
                <a:cs typeface="Angsana New" pitchFamily="18" charset="-34"/>
              </a:rPr>
              <a:t> </a:t>
            </a:r>
            <a:r>
              <a:rPr lang="ru-RU" b="1" i="1" dirty="0" smtClean="0">
                <a:solidFill>
                  <a:srgbClr val="7030A0"/>
                </a:solidFill>
                <a:latin typeface="Segoe Print" pitchFamily="2" charset="0"/>
                <a:cs typeface="Angsana New" pitchFamily="18" charset="-34"/>
              </a:rPr>
              <a:t>                        </a:t>
            </a:r>
          </a:p>
          <a:p>
            <a:endParaRPr lang="ru-RU" dirty="0"/>
          </a:p>
        </p:txBody>
      </p:sp>
      <p:pic>
        <p:nvPicPr>
          <p:cNvPr id="5" name="Рисунок 4" descr="5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881548" y="0"/>
            <a:ext cx="4262452" cy="3196840"/>
          </a:xfrm>
          <a:prstGeom prst="rect">
            <a:avLst/>
          </a:prstGeom>
        </p:spPr>
      </p:pic>
      <p:pic>
        <p:nvPicPr>
          <p:cNvPr id="9" name="Picture 2" descr="C:\Users\224\Pictures\Camera\20170309_1712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3501008"/>
            <a:ext cx="3347864" cy="33569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oloresCyr Black" pitchFamily="82" charset="0"/>
              </a:rPr>
              <a:t>Рисование </a:t>
            </a:r>
            <a:b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oloresCyr Black" pitchFamily="82" charset="0"/>
              </a:rPr>
            </a:br>
            <a: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oloresCyr Black" pitchFamily="82" charset="0"/>
              </a:rPr>
              <a:t>с использованием нетрадиционной техники –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14419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2C0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egoe Print" pitchFamily="2" charset="0"/>
              </a:rPr>
              <a:t>это рисование направленное на умение отходить от стандарта..</a:t>
            </a:r>
            <a:endParaRPr lang="ru-RU" dirty="0"/>
          </a:p>
        </p:txBody>
      </p:sp>
      <p:pic>
        <p:nvPicPr>
          <p:cNvPr id="7" name="Picture 2" descr="C:\Users\224\Pictures\Camera\20170119_161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08920"/>
            <a:ext cx="4143404" cy="4149080"/>
          </a:xfrm>
          <a:prstGeom prst="rect">
            <a:avLst/>
          </a:prstGeom>
          <a:noFill/>
        </p:spPr>
      </p:pic>
      <p:pic>
        <p:nvPicPr>
          <p:cNvPr id="7170" name="Picture 2" descr="C:\Users\224\Pictures\самообразование фото\20171124_1025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636912"/>
            <a:ext cx="5076056" cy="4221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1472" y="142852"/>
            <a:ext cx="8229600" cy="78581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Осмысление окружающего мира через рисование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71670" y="5715016"/>
            <a:ext cx="4357718" cy="92869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</a:rPr>
              <a:t>Осмысление окружающего мира</a:t>
            </a:r>
            <a:endParaRPr lang="ru-RU" sz="24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596" y="2500306"/>
            <a:ext cx="1214446" cy="257176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Развивает зрение и движение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57356" y="2500306"/>
            <a:ext cx="1214446" cy="257176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Конструирует зрительные образы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86116" y="2500306"/>
            <a:ext cx="1214446" cy="257176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Помогает овладеть формами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14876" y="2500306"/>
            <a:ext cx="1214446" cy="257176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Развивает чувственно-двигательную координацию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43636" y="2500306"/>
            <a:ext cx="1214446" cy="257176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Помогает постичь свойства материалов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572396" y="2500306"/>
            <a:ext cx="1214446" cy="25717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Обучает движениям, необходимым для тех или иных форм и линий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rot="5400000">
            <a:off x="3821901" y="2107397"/>
            <a:ext cx="42862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>
            <a:off x="2643174" y="1928802"/>
            <a:ext cx="50006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10800000" flipV="1">
            <a:off x="1214414" y="1928802"/>
            <a:ext cx="121444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6200000" flipH="1">
            <a:off x="5072066" y="2071678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072198" y="2000240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6643702" y="1928802"/>
            <a:ext cx="1285884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16200000" flipV="1">
            <a:off x="3607587" y="5250669"/>
            <a:ext cx="42862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rot="5400000" flipH="1" flipV="1">
            <a:off x="4714876" y="5214950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5500694" y="5214950"/>
            <a:ext cx="85725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rot="10800000">
            <a:off x="2571736" y="5214950"/>
            <a:ext cx="57150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6357950" y="5214950"/>
            <a:ext cx="121444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10800000">
            <a:off x="1357290" y="5214950"/>
            <a:ext cx="100013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2285984" y="1071546"/>
            <a:ext cx="4357718" cy="92869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</a:rPr>
              <a:t>Рисование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Влияние рисования на развитие психических функций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3429000"/>
            <a:ext cx="2071702" cy="135732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Рисование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14678" y="3429000"/>
            <a:ext cx="2000264" cy="135732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Психические функции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57950" y="1500174"/>
            <a:ext cx="2428892" cy="5715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Память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357950" y="2285992"/>
            <a:ext cx="2428892" cy="63341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Внимание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57950" y="5929330"/>
            <a:ext cx="2428892" cy="5619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Речь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357950" y="5072074"/>
            <a:ext cx="2428892" cy="57150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Воображение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357950" y="4143380"/>
            <a:ext cx="2428892" cy="61437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Образное мышление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57950" y="3214686"/>
            <a:ext cx="2428892" cy="60484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Логическое мышление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2428860" y="3929066"/>
            <a:ext cx="57150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429256" y="4214818"/>
            <a:ext cx="714380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5429256" y="3643314"/>
            <a:ext cx="714380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5429256" y="2928934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5400000" flipH="1" flipV="1">
            <a:off x="5072066" y="2214554"/>
            <a:ext cx="1357322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16200000" flipH="1">
            <a:off x="5429256" y="4500570"/>
            <a:ext cx="785818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6200000" flipH="1">
            <a:off x="5107785" y="5107793"/>
            <a:ext cx="135732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oloresCyr Black" pitchFamily="82" charset="0"/>
              </a:rPr>
              <a:t>Применение нетрадиционных техник изобразительной деятельности:</a:t>
            </a: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143116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pPr lvl="0"/>
            <a:r>
              <a:rPr lang="ru-RU" sz="4500" b="1" dirty="0" smtClean="0">
                <a:solidFill>
                  <a:srgbClr val="7030A0"/>
                </a:solidFill>
              </a:rPr>
              <a:t>способствует обогащению знаний и представлений детей о предметах и их использовании, материалах, их свойствах, способах применения;</a:t>
            </a:r>
          </a:p>
          <a:p>
            <a:pPr lvl="0"/>
            <a:endParaRPr lang="ru-RU" sz="4500" b="1" dirty="0" smtClean="0">
              <a:solidFill>
                <a:srgbClr val="7030A0"/>
              </a:solidFill>
            </a:endParaRPr>
          </a:p>
          <a:p>
            <a:pPr lvl="0"/>
            <a:r>
              <a:rPr lang="ru-RU" sz="4500" b="1" dirty="0" smtClean="0">
                <a:solidFill>
                  <a:srgbClr val="DE2222"/>
                </a:solidFill>
              </a:rPr>
              <a:t>стимулирует положительную мотивацию у ребенка, вызывает радостное настроение, снимает страх перед процессом рисования;</a:t>
            </a:r>
          </a:p>
          <a:p>
            <a:pPr lvl="0"/>
            <a:endParaRPr lang="ru-RU" sz="4500" b="1" dirty="0" smtClean="0">
              <a:solidFill>
                <a:srgbClr val="DE2222"/>
              </a:solidFill>
            </a:endParaRPr>
          </a:p>
          <a:p>
            <a:pPr lvl="0"/>
            <a:r>
              <a:rPr lang="ru-RU" sz="4500" b="1" dirty="0" smtClean="0">
                <a:solidFill>
                  <a:srgbClr val="0000CC"/>
                </a:solidFill>
              </a:rPr>
              <a:t>дает возможность экспериментировать;</a:t>
            </a:r>
          </a:p>
          <a:p>
            <a:pPr lvl="0"/>
            <a:endParaRPr lang="ru-RU" sz="4500" b="1" dirty="0" smtClean="0">
              <a:solidFill>
                <a:srgbClr val="0000CC"/>
              </a:solidFill>
            </a:endParaRPr>
          </a:p>
          <a:p>
            <a:pPr lvl="0"/>
            <a:r>
              <a:rPr lang="ru-RU" sz="4500" b="1" dirty="0" smtClean="0">
                <a:solidFill>
                  <a:srgbClr val="660066"/>
                </a:solidFill>
              </a:rPr>
              <a:t>развивает тактильную чувствительность, </a:t>
            </a:r>
            <a:r>
              <a:rPr lang="ru-RU" sz="4500" b="1" dirty="0" err="1" smtClean="0">
                <a:solidFill>
                  <a:srgbClr val="660066"/>
                </a:solidFill>
              </a:rPr>
              <a:t>цветовосприятие</a:t>
            </a:r>
            <a:r>
              <a:rPr lang="ru-RU" sz="4500" b="1" dirty="0" smtClean="0">
                <a:solidFill>
                  <a:srgbClr val="660066"/>
                </a:solidFill>
              </a:rPr>
              <a:t>;</a:t>
            </a:r>
          </a:p>
          <a:p>
            <a:pPr lvl="0"/>
            <a:endParaRPr lang="ru-RU" sz="4500" b="1" dirty="0" smtClean="0">
              <a:solidFill>
                <a:srgbClr val="660066"/>
              </a:solidFill>
            </a:endParaRPr>
          </a:p>
          <a:p>
            <a:pPr lvl="0"/>
            <a:r>
              <a:rPr lang="ru-RU" sz="4500" b="1" dirty="0" smtClean="0">
                <a:solidFill>
                  <a:srgbClr val="00B050"/>
                </a:solidFill>
              </a:rPr>
              <a:t>способствует развитию зрительно-моторной координации;</a:t>
            </a:r>
          </a:p>
          <a:p>
            <a:pPr lvl="0"/>
            <a:endParaRPr lang="ru-RU" sz="4500" b="1" dirty="0" smtClean="0">
              <a:solidFill>
                <a:srgbClr val="00B050"/>
              </a:solidFill>
            </a:endParaRPr>
          </a:p>
          <a:p>
            <a:pPr lvl="0"/>
            <a:r>
              <a:rPr lang="ru-RU" sz="4500" b="1" dirty="0" smtClean="0">
                <a:solidFill>
                  <a:srgbClr val="FF0000"/>
                </a:solidFill>
              </a:rPr>
              <a:t>не утомляет дошкольников, повышает работоспособность;</a:t>
            </a:r>
          </a:p>
          <a:p>
            <a:pPr lvl="0"/>
            <a:endParaRPr lang="ru-RU" sz="4500" b="1" dirty="0" smtClean="0">
              <a:solidFill>
                <a:srgbClr val="FF0000"/>
              </a:solidFill>
            </a:endParaRPr>
          </a:p>
          <a:p>
            <a:pPr lvl="0"/>
            <a:r>
              <a:rPr lang="ru-RU" sz="4500" b="1" dirty="0" smtClean="0">
                <a:solidFill>
                  <a:srgbClr val="7030A0"/>
                </a:solidFill>
              </a:rPr>
              <a:t>развивает нестандартность мышления, </a:t>
            </a:r>
            <a:r>
              <a:rPr lang="ru-RU" sz="4500" b="1" dirty="0" err="1" smtClean="0">
                <a:solidFill>
                  <a:srgbClr val="7030A0"/>
                </a:solidFill>
              </a:rPr>
              <a:t>раскрепощенность</a:t>
            </a:r>
            <a:r>
              <a:rPr lang="ru-RU" sz="4500" b="1" dirty="0" smtClean="0">
                <a:solidFill>
                  <a:srgbClr val="7030A0"/>
                </a:solidFill>
              </a:rPr>
              <a:t>, индивидуальность.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[WallpapersMania.nnm.ru]_vol51-00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9144000" cy="6858000"/>
          </a:xfrm>
          <a:prstGeom prst="rect">
            <a:avLst/>
          </a:prstGeom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476672"/>
            <a:ext cx="6851104" cy="880626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hlink"/>
                </a:solidFill>
                <a:latin typeface="DoloresCyr Black" pitchFamily="82" charset="0"/>
              </a:rPr>
              <a:t> 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chemeClr val="tx2"/>
                </a:solidFill>
              </a:rPr>
              <a:t>Нетрадиционные способы изображения в рисовании</a:t>
            </a:r>
            <a:endParaRPr lang="ru-RU" sz="2800" dirty="0" smtClean="0">
              <a:solidFill>
                <a:schemeClr val="tx2"/>
              </a:solidFill>
            </a:endParaRPr>
          </a:p>
        </p:txBody>
      </p:sp>
      <p:sp>
        <p:nvSpPr>
          <p:cNvPr id="23" name="Oval 11"/>
          <p:cNvSpPr>
            <a:spLocks noGrp="1" noChangeArrowheads="1"/>
          </p:cNvSpPr>
          <p:nvPr>
            <p:ph idx="1"/>
          </p:nvPr>
        </p:nvSpPr>
        <p:spPr bwMode="auto">
          <a:xfrm>
            <a:off x="2051720" y="1484785"/>
            <a:ext cx="2952328" cy="57606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>
              <a:buNone/>
            </a:pPr>
            <a:r>
              <a:rPr lang="ru-RU" sz="1800" b="1" dirty="0" smtClean="0"/>
              <a:t>Тампонирование</a:t>
            </a:r>
            <a:endParaRPr lang="ru-RU" sz="1800" b="1" dirty="0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395536" y="2204864"/>
            <a:ext cx="4032250" cy="10080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>
                <a:latin typeface="+mj-lt"/>
              </a:rPr>
              <a:t>Рисунок своими</a:t>
            </a:r>
          </a:p>
          <a:p>
            <a:pPr algn="ctr"/>
            <a:r>
              <a:rPr lang="ru-RU" b="1" dirty="0">
                <a:latin typeface="+mj-lt"/>
              </a:rPr>
              <a:t>руками (рисование </a:t>
            </a:r>
            <a:r>
              <a:rPr lang="ru-RU" b="1" dirty="0" smtClean="0">
                <a:latin typeface="+mj-lt"/>
              </a:rPr>
              <a:t>пальцами</a:t>
            </a:r>
          </a:p>
          <a:p>
            <a:pPr algn="ctr"/>
            <a:r>
              <a:rPr lang="ru-RU" b="1" dirty="0" smtClean="0">
                <a:latin typeface="+mj-lt"/>
              </a:rPr>
              <a:t> и ладошками)</a:t>
            </a:r>
            <a:endParaRPr lang="ru-RU" b="1" dirty="0">
              <a:latin typeface="+mj-lt"/>
            </a:endParaRPr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5219700" y="1412874"/>
            <a:ext cx="3312740" cy="93600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/>
              <a:t>Рисование по мокрому</a:t>
            </a:r>
            <a:endParaRPr lang="ru-RU" b="1" dirty="0"/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5867400" y="2565400"/>
            <a:ext cx="3097213" cy="100806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err="1" smtClean="0"/>
              <a:t>Изонить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14344" name="Oval 8"/>
          <p:cNvSpPr>
            <a:spLocks noChangeArrowheads="1"/>
          </p:cNvSpPr>
          <p:nvPr/>
        </p:nvSpPr>
        <p:spPr bwMode="auto">
          <a:xfrm>
            <a:off x="323850" y="3357562"/>
            <a:ext cx="3168650" cy="107954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/>
              <a:t>Рисование штампом, </a:t>
            </a:r>
          </a:p>
          <a:p>
            <a:pPr algn="ctr"/>
            <a:r>
              <a:rPr lang="ru-RU" sz="1600" b="1" dirty="0" smtClean="0"/>
              <a:t>тычковое рисование,</a:t>
            </a:r>
          </a:p>
          <a:p>
            <a:pPr algn="ctr"/>
            <a:r>
              <a:rPr lang="ru-RU" sz="1600" b="1" dirty="0" smtClean="0"/>
              <a:t>оттиск</a:t>
            </a:r>
            <a:endParaRPr lang="ru-RU" sz="1600" b="1" dirty="0"/>
          </a:p>
        </p:txBody>
      </p:sp>
      <p:sp>
        <p:nvSpPr>
          <p:cNvPr id="14345" name="Oval 9"/>
          <p:cNvSpPr>
            <a:spLocks noChangeArrowheads="1"/>
          </p:cNvSpPr>
          <p:nvPr/>
        </p:nvSpPr>
        <p:spPr bwMode="auto">
          <a:xfrm>
            <a:off x="6786578" y="4357694"/>
            <a:ext cx="2233612" cy="71965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/>
              <a:t>Монотипия</a:t>
            </a:r>
            <a:r>
              <a:rPr lang="ru-RU" dirty="0">
                <a:latin typeface="Segoe Print" pitchFamily="2" charset="0"/>
              </a:rPr>
              <a:t> </a:t>
            </a:r>
          </a:p>
        </p:txBody>
      </p:sp>
      <p:sp>
        <p:nvSpPr>
          <p:cNvPr id="14346" name="Oval 10"/>
          <p:cNvSpPr>
            <a:spLocks noChangeArrowheads="1"/>
          </p:cNvSpPr>
          <p:nvPr/>
        </p:nvSpPr>
        <p:spPr bwMode="auto">
          <a:xfrm>
            <a:off x="3779912" y="4941168"/>
            <a:ext cx="1944216" cy="57601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/>
              <a:t>И другое</a:t>
            </a:r>
            <a:endParaRPr lang="ru-RU" b="1" dirty="0"/>
          </a:p>
        </p:txBody>
      </p:sp>
      <p:sp>
        <p:nvSpPr>
          <p:cNvPr id="14347" name="Oval 11"/>
          <p:cNvSpPr>
            <a:spLocks noChangeArrowheads="1"/>
          </p:cNvSpPr>
          <p:nvPr/>
        </p:nvSpPr>
        <p:spPr bwMode="auto">
          <a:xfrm>
            <a:off x="971600" y="4941168"/>
            <a:ext cx="2232223" cy="50413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err="1" smtClean="0"/>
              <a:t>Граттаж</a:t>
            </a:r>
            <a:endParaRPr lang="ru-RU" b="1" dirty="0"/>
          </a:p>
        </p:txBody>
      </p:sp>
      <p:sp>
        <p:nvSpPr>
          <p:cNvPr id="14348" name="Line 12"/>
          <p:cNvSpPr>
            <a:spLocks noChangeShapeType="1"/>
          </p:cNvSpPr>
          <p:nvPr/>
        </p:nvSpPr>
        <p:spPr bwMode="auto">
          <a:xfrm flipH="1">
            <a:off x="3131839" y="4292600"/>
            <a:ext cx="1368723" cy="64856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49" name="Line 13"/>
          <p:cNvSpPr>
            <a:spLocks noChangeShapeType="1"/>
          </p:cNvSpPr>
          <p:nvPr/>
        </p:nvSpPr>
        <p:spPr bwMode="auto">
          <a:xfrm flipH="1">
            <a:off x="4860031" y="4437112"/>
            <a:ext cx="288030" cy="50405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6011863" y="4292600"/>
            <a:ext cx="792385" cy="2885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51" name="Line 15"/>
          <p:cNvSpPr>
            <a:spLocks noChangeShapeType="1"/>
          </p:cNvSpPr>
          <p:nvPr/>
        </p:nvSpPr>
        <p:spPr bwMode="auto">
          <a:xfrm flipV="1">
            <a:off x="5940425" y="3500438"/>
            <a:ext cx="503238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52" name="Line 17"/>
          <p:cNvSpPr>
            <a:spLocks noChangeShapeType="1"/>
          </p:cNvSpPr>
          <p:nvPr/>
        </p:nvSpPr>
        <p:spPr bwMode="auto">
          <a:xfrm flipV="1">
            <a:off x="5219701" y="2276872"/>
            <a:ext cx="720452" cy="13680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53" name="Line 18"/>
          <p:cNvSpPr>
            <a:spLocks noChangeShapeType="1"/>
          </p:cNvSpPr>
          <p:nvPr/>
        </p:nvSpPr>
        <p:spPr bwMode="auto">
          <a:xfrm flipH="1" flipV="1">
            <a:off x="4067943" y="2996952"/>
            <a:ext cx="791394" cy="71938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54" name="Line 19"/>
          <p:cNvSpPr>
            <a:spLocks noChangeShapeType="1"/>
          </p:cNvSpPr>
          <p:nvPr/>
        </p:nvSpPr>
        <p:spPr bwMode="auto">
          <a:xfrm flipH="1" flipV="1">
            <a:off x="3348038" y="3860800"/>
            <a:ext cx="107950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55" name="Oval 20"/>
          <p:cNvSpPr>
            <a:spLocks noChangeArrowheads="1"/>
          </p:cNvSpPr>
          <p:nvPr/>
        </p:nvSpPr>
        <p:spPr bwMode="auto">
          <a:xfrm>
            <a:off x="6588125" y="5516563"/>
            <a:ext cx="2305050" cy="108108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err="1" smtClean="0"/>
              <a:t>Кляксография</a:t>
            </a:r>
            <a:endParaRPr lang="ru-RU" b="1" dirty="0"/>
          </a:p>
        </p:txBody>
      </p:sp>
      <p:sp>
        <p:nvSpPr>
          <p:cNvPr id="14356" name="Line 21"/>
          <p:cNvSpPr>
            <a:spLocks noChangeShapeType="1"/>
          </p:cNvSpPr>
          <p:nvPr/>
        </p:nvSpPr>
        <p:spPr bwMode="auto">
          <a:xfrm>
            <a:off x="5795963" y="4437063"/>
            <a:ext cx="1152301" cy="122418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57" name="Oval 23"/>
          <p:cNvSpPr>
            <a:spLocks noChangeArrowheads="1"/>
          </p:cNvSpPr>
          <p:nvPr/>
        </p:nvSpPr>
        <p:spPr bwMode="auto">
          <a:xfrm>
            <a:off x="755576" y="5589240"/>
            <a:ext cx="2447925" cy="100811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/>
              <a:t>Рисование расческой, </a:t>
            </a:r>
            <a:endParaRPr lang="en-US" sz="1600" b="1" dirty="0" smtClean="0"/>
          </a:p>
          <a:p>
            <a:pPr algn="ctr"/>
            <a:r>
              <a:rPr lang="ru-RU" sz="1600" b="1" dirty="0" smtClean="0"/>
              <a:t>зубной щеткой</a:t>
            </a:r>
            <a:endParaRPr lang="ru-RU" sz="1600" b="1" dirty="0"/>
          </a:p>
        </p:txBody>
      </p:sp>
      <p:sp>
        <p:nvSpPr>
          <p:cNvPr id="14358" name="Line 24"/>
          <p:cNvSpPr>
            <a:spLocks noChangeShapeType="1"/>
          </p:cNvSpPr>
          <p:nvPr/>
        </p:nvSpPr>
        <p:spPr bwMode="auto">
          <a:xfrm flipH="1">
            <a:off x="3059113" y="4437063"/>
            <a:ext cx="165735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" name="Line 13"/>
          <p:cNvSpPr>
            <a:spLocks noChangeShapeType="1"/>
          </p:cNvSpPr>
          <p:nvPr/>
        </p:nvSpPr>
        <p:spPr bwMode="auto">
          <a:xfrm flipH="1" flipV="1">
            <a:off x="4572000" y="1988840"/>
            <a:ext cx="504056" cy="16557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5" name="Oval 23"/>
          <p:cNvSpPr>
            <a:spLocks noChangeArrowheads="1"/>
          </p:cNvSpPr>
          <p:nvPr/>
        </p:nvSpPr>
        <p:spPr bwMode="auto">
          <a:xfrm>
            <a:off x="3357554" y="5786454"/>
            <a:ext cx="3230669" cy="92869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/>
              <a:t>Рисование солью, крупами, </a:t>
            </a:r>
          </a:p>
          <a:p>
            <a:pPr algn="ctr"/>
            <a:r>
              <a:rPr lang="ru-RU" sz="1600" b="1" dirty="0" smtClean="0"/>
              <a:t>песком</a:t>
            </a:r>
            <a:endParaRPr lang="ru-RU" sz="1600" b="1" dirty="0"/>
          </a:p>
        </p:txBody>
      </p:sp>
      <p:sp>
        <p:nvSpPr>
          <p:cNvPr id="26" name="Line 13"/>
          <p:cNvSpPr>
            <a:spLocks noChangeShapeType="1"/>
          </p:cNvSpPr>
          <p:nvPr/>
        </p:nvSpPr>
        <p:spPr bwMode="auto">
          <a:xfrm>
            <a:off x="5724129" y="4509120"/>
            <a:ext cx="144016" cy="136815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6" name="Oval 2"/>
          <p:cNvSpPr>
            <a:spLocks noChangeArrowheads="1"/>
          </p:cNvSpPr>
          <p:nvPr/>
        </p:nvSpPr>
        <p:spPr bwMode="auto">
          <a:xfrm>
            <a:off x="3929058" y="3214686"/>
            <a:ext cx="2281252" cy="1550988"/>
          </a:xfrm>
          <a:prstGeom prst="ellipse">
            <a:avLst/>
          </a:prstGeom>
          <a:solidFill>
            <a:srgbClr val="FFFF00"/>
          </a:solidFill>
          <a:ln w="12700">
            <a:solidFill>
              <a:srgbClr val="FABF8F"/>
            </a:solidFill>
            <a:round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Нетрадиционные техники изобразительной  деятельности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857752" y="6072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857250" y="217488"/>
            <a:ext cx="792956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80975" eaLnBrk="0" hangingPunct="0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indent="180975" algn="ctr" eaLnBrk="0" hangingPunct="0"/>
            <a:r>
              <a:rPr lang="ru-RU" sz="2400" b="1" dirty="0">
                <a:solidFill>
                  <a:srgbClr val="FFFF00"/>
                </a:solidFill>
                <a:latin typeface="Segoe Print" pitchFamily="2" charset="0"/>
                <a:cs typeface="Times New Roman" pitchFamily="18" charset="0"/>
              </a:rPr>
              <a:t>Нетрадиционные техники рисования </a:t>
            </a:r>
          </a:p>
          <a:p>
            <a:pPr indent="180975" algn="ctr" eaLnBrk="0" hangingPunct="0"/>
            <a:r>
              <a:rPr lang="ru-RU" sz="2400" b="1" dirty="0">
                <a:solidFill>
                  <a:srgbClr val="FFFF00"/>
                </a:solidFill>
                <a:latin typeface="Segoe Print" pitchFamily="2" charset="0"/>
                <a:cs typeface="Times New Roman" pitchFamily="18" charset="0"/>
              </a:rPr>
              <a:t>в разных возрастных группах детского сада</a:t>
            </a:r>
            <a:endParaRPr lang="ru-RU" sz="2400" b="1" dirty="0">
              <a:solidFill>
                <a:srgbClr val="FFFF00"/>
              </a:solidFill>
              <a:latin typeface="Segoe Print" pitchFamily="2" charset="0"/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500063" y="857250"/>
            <a:ext cx="45005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tabLst>
                <a:tab pos="180975" algn="l"/>
              </a:tabLst>
              <a:defRPr/>
            </a:pPr>
            <a:endParaRPr lang="ru-RU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180975" algn="l"/>
              </a:tabLst>
              <a:defRPr/>
            </a:pPr>
            <a:endParaRPr lang="ru-RU" b="1" u="sng" dirty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180975" algn="l"/>
              </a:tabLst>
              <a:defRPr/>
            </a:pPr>
            <a:r>
              <a:rPr lang="ru-RU" b="1" u="sng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Младшая группа (2-4 года)</a:t>
            </a:r>
            <a:endParaRPr lang="ru-RU" dirty="0">
              <a:solidFill>
                <a:schemeClr val="tx1">
                  <a:lumMod val="75000"/>
                </a:schemeClr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1809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 жесткой полусухой кистью 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1809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пальчиком 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1809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ладошкой 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1809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рисование ватной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палочкой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180975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оттиск пробкой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24580" name="Прямоугольник 4"/>
          <p:cNvSpPr>
            <a:spLocks noChangeArrowheads="1"/>
          </p:cNvSpPr>
          <p:nvPr/>
        </p:nvSpPr>
        <p:spPr bwMode="auto">
          <a:xfrm>
            <a:off x="4786314" y="1142984"/>
            <a:ext cx="42148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endParaRPr lang="ru-RU" b="1" u="sng" dirty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b="1" u="sng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группа (4-5 лет)</a:t>
            </a:r>
            <a:endParaRPr lang="ru-RU" dirty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оттиск поролоном </a:t>
            </a: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Печать листьями</a:t>
            </a: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восковые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мелки + акварель</a:t>
            </a: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свеча +акварель</a:t>
            </a: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рисование мятой бумагой</a:t>
            </a: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монотипия предметная </a:t>
            </a:r>
          </a:p>
        </p:txBody>
      </p:sp>
      <p:sp>
        <p:nvSpPr>
          <p:cNvPr id="24581" name="Прямоугольник 6"/>
          <p:cNvSpPr>
            <a:spLocks noChangeArrowheads="1"/>
          </p:cNvSpPr>
          <p:nvPr/>
        </p:nvSpPr>
        <p:spPr bwMode="auto">
          <a:xfrm>
            <a:off x="2857488" y="3429000"/>
            <a:ext cx="5214937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tabLst>
                <a:tab pos="368300" algn="l"/>
              </a:tabLst>
              <a:defRPr/>
            </a:pPr>
            <a:endParaRPr lang="ru-RU" b="1" u="sng" dirty="0">
              <a:solidFill>
                <a:schemeClr val="tx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tabLst>
                <a:tab pos="368300" algn="l"/>
              </a:tabLst>
              <a:defRPr/>
            </a:pPr>
            <a:r>
              <a:rPr lang="ru-RU" b="1" u="sng" dirty="0">
                <a:solidFill>
                  <a:schemeClr val="tx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Старшая и подготовительная группа (5-7 лет)</a:t>
            </a:r>
            <a:endParaRPr lang="ru-RU" dirty="0">
              <a:solidFill>
                <a:schemeClr val="tx1">
                  <a:lumMod val="75000"/>
                </a:schemeClr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368300" algn="l"/>
              </a:tabLst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монотипия пейзажная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368300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рисование зубной щеткой 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368300" algn="l"/>
              </a:tabLst>
              <a:defRPr/>
            </a:pP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набрызг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368300" algn="l"/>
              </a:tabLst>
              <a:defRPr/>
            </a:pP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кляксография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трубочкой 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368300" algn="l"/>
              </a:tabLst>
              <a:defRPr/>
            </a:pP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граттаж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черно- белый, цветной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368300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нитками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0" hangingPunct="0">
              <a:buClr>
                <a:srgbClr val="FFFF00"/>
              </a:buClr>
              <a:buFont typeface="Wingdings" pitchFamily="2" charset="2"/>
              <a:buChar char="v"/>
              <a:tabLst>
                <a:tab pos="368300" algn="l"/>
              </a:tabLs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солью, рисование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манной крупой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5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5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5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5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5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5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5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5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DoloresCyr Black" pitchFamily="82" charset="0"/>
              </a:rPr>
              <a:t>Рисование пальчиками  и ладошкой.</a:t>
            </a:r>
            <a:endParaRPr lang="ru-RU" sz="5400" dirty="0"/>
          </a:p>
        </p:txBody>
      </p:sp>
      <p:pic>
        <p:nvPicPr>
          <p:cNvPr id="2050" name="Picture 2" descr="C:\Users\224\Pictures\самообразование фото\20160908_0915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580794"/>
            <a:ext cx="3600400" cy="5277206"/>
          </a:xfrm>
          <a:prstGeom prst="rect">
            <a:avLst/>
          </a:prstGeom>
          <a:noFill/>
        </p:spPr>
      </p:pic>
      <p:pic>
        <p:nvPicPr>
          <p:cNvPr id="2051" name="Picture 3" descr="C:\Users\224\Pictures\самообразование фото\20170418_0931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577413"/>
            <a:ext cx="3960440" cy="5280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[WallpapersMania.nnm.ru]_vol51-00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9398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DoloresCyr Black" pitchFamily="82" charset="0"/>
              </a:rPr>
              <a:t>Оттиск поролоном </a:t>
            </a:r>
            <a:endParaRPr lang="ru-RU" sz="5400" dirty="0"/>
          </a:p>
        </p:txBody>
      </p:sp>
      <p:pic>
        <p:nvPicPr>
          <p:cNvPr id="3075" name="Picture 3" descr="C:\Users\224\Pictures\самообразование фото\20170406_0919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340768"/>
            <a:ext cx="4320480" cy="5517232"/>
          </a:xfrm>
          <a:prstGeom prst="rect">
            <a:avLst/>
          </a:prstGeom>
          <a:noFill/>
        </p:spPr>
      </p:pic>
      <p:pic>
        <p:nvPicPr>
          <p:cNvPr id="3076" name="Picture 4" descr="C:\Users\224\Pictures\самообразование фото\20170406_0959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4677421" cy="5517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[WallpapersMania.nnm.ru]_vol126-03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i="1" dirty="0" smtClean="0">
                <a:latin typeface="Segoe Print" pitchFamily="2" charset="0"/>
              </a:rPr>
              <a:t/>
            </a:r>
            <a:br>
              <a:rPr lang="ru-RU" sz="2400" i="1" dirty="0" smtClean="0">
                <a:latin typeface="Segoe Print" pitchFamily="2" charset="0"/>
              </a:rPr>
            </a:br>
            <a:r>
              <a:rPr lang="ru-RU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oloresCyr Black" pitchFamily="82" charset="0"/>
              </a:rPr>
              <a:t> </a:t>
            </a:r>
            <a:r>
              <a:rPr lang="ru-RU" sz="4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DoloresCyr Black" pitchFamily="82" charset="0"/>
              </a:rPr>
              <a:t>Отпечатки листьев</a:t>
            </a:r>
            <a:endParaRPr lang="ru-RU" sz="4800" i="1" dirty="0">
              <a:latin typeface="Segoe Print" pitchFamily="2" charset="0"/>
            </a:endParaRPr>
          </a:p>
        </p:txBody>
      </p:sp>
      <p:pic>
        <p:nvPicPr>
          <p:cNvPr id="4" name="Рисунок 3" descr="002 (2)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57158" y="1643050"/>
            <a:ext cx="3571900" cy="4797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224\Pictures\самообразование фото\20160914_0933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196752"/>
            <a:ext cx="4248472" cy="537321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[WallpapersMania.nnm.ru]_vol51-00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  <a:latin typeface="Segoe Print" pitchFamily="2" charset="0"/>
              </a:rPr>
              <a:t>Кляксография</a:t>
            </a:r>
            <a:endParaRPr lang="ru-RU" dirty="0">
              <a:solidFill>
                <a:srgbClr val="C00000"/>
              </a:solidFill>
              <a:latin typeface="Segoe Print" pitchFamily="2" charset="0"/>
            </a:endParaRPr>
          </a:p>
        </p:txBody>
      </p:sp>
      <p:pic>
        <p:nvPicPr>
          <p:cNvPr id="6146" name="Picture 2" descr="C:\Users\224\Pictures\самообразование фото\20171120_0955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4"/>
            <a:ext cx="3851920" cy="4653136"/>
          </a:xfrm>
          <a:prstGeom prst="rect">
            <a:avLst/>
          </a:prstGeom>
          <a:noFill/>
        </p:spPr>
      </p:pic>
      <p:pic>
        <p:nvPicPr>
          <p:cNvPr id="6147" name="Picture 3" descr="C:\Users\224\Pictures\самообразование фото\20171120_1201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268760"/>
            <a:ext cx="5076056" cy="5328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Монотипия пейзажная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5122" name="Picture 2" descr="C:\Users\224\Pictures\самообразование фото\20171113_1151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632538"/>
            <a:ext cx="6336704" cy="5225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357298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rgbClr val="C00000"/>
                </a:solidFill>
              </a:rPr>
              <a:t>Сравнительные результаты диагностического обследования детей по развитию художественно – творческих способностей. Период: </a:t>
            </a:r>
            <a:r>
              <a:rPr lang="ru-RU" sz="2700" b="1" dirty="0" smtClean="0">
                <a:solidFill>
                  <a:srgbClr val="C00000"/>
                </a:solidFill>
              </a:rPr>
              <a:t>первое полугодие 2018-2019 </a:t>
            </a:r>
            <a:r>
              <a:rPr lang="ru-RU" sz="2700" b="1" dirty="0" err="1">
                <a:solidFill>
                  <a:srgbClr val="C00000"/>
                </a:solidFill>
              </a:rPr>
              <a:t>у.г</a:t>
            </a:r>
            <a:r>
              <a:rPr lang="ru-RU" sz="2700" dirty="0">
                <a:solidFill>
                  <a:srgbClr val="C00000"/>
                </a:solidFill>
              </a:rPr>
              <a:t/>
            </a:r>
            <a:br>
              <a:rPr lang="ru-RU" sz="2700" dirty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</a:rPr>
              <a:t>Второе полугодие 2020 </a:t>
            </a:r>
            <a:r>
              <a:rPr lang="ru-RU" sz="2700" b="1" dirty="0">
                <a:solidFill>
                  <a:srgbClr val="C00000"/>
                </a:solidFill>
              </a:rPr>
              <a:t>– </a:t>
            </a:r>
            <a:r>
              <a:rPr lang="ru-RU" sz="2700" b="1" dirty="0" smtClean="0">
                <a:solidFill>
                  <a:srgbClr val="C00000"/>
                </a:solidFill>
              </a:rPr>
              <a:t>2021 </a:t>
            </a:r>
            <a:r>
              <a:rPr lang="ru-RU" sz="2700" b="1" dirty="0" err="1">
                <a:solidFill>
                  <a:srgbClr val="C00000"/>
                </a:solidFill>
              </a:rPr>
              <a:t>у.г</a:t>
            </a:r>
            <a:r>
              <a:rPr lang="ru-RU" sz="2700" b="1" dirty="0">
                <a:solidFill>
                  <a:srgbClr val="C00000"/>
                </a:solidFill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2143116"/>
          <a:ext cx="5940425" cy="4114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286512" y="5572140"/>
            <a:ext cx="27146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763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Синий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высокий уровень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763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Красный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средний уровень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763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Зеленый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низкий уровень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D:\Program Files\Rjgbb\Documents and Settings\Admin\Рабочий стол\Портфель\с флешки март\картинки нетрад.рис\133173-1280x8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550862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Рекомендации педагогам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11188" y="981075"/>
            <a:ext cx="8147050" cy="4103688"/>
          </a:xfrm>
        </p:spPr>
        <p:txBody>
          <a:bodyPr>
            <a:normAutofit fontScale="85000" lnSpcReduction="10000"/>
          </a:bodyPr>
          <a:lstStyle/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sz="2400" b="1" i="1" dirty="0" smtClean="0">
                <a:solidFill>
                  <a:schemeClr val="bg1"/>
                </a:solidFill>
                <a:latin typeface="+mj-lt"/>
              </a:rPr>
              <a:t>используйте разные формы художественной деятельности: коллективное творчество, самостоятельную и игровую деятельность детей по освоению нетрадиционных техник изображения;</a:t>
            </a: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endParaRPr lang="ru-RU" sz="2400" b="1" i="1" dirty="0" smtClean="0">
              <a:solidFill>
                <a:schemeClr val="bg1"/>
              </a:solidFill>
              <a:latin typeface="+mj-lt"/>
            </a:endParaRP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sz="2400" b="1" i="1" dirty="0" smtClean="0">
                <a:solidFill>
                  <a:schemeClr val="bg1"/>
                </a:solidFill>
                <a:latin typeface="+mj-lt"/>
              </a:rPr>
              <a:t>в </a:t>
            </a:r>
            <a:r>
              <a:rPr lang="ru-RU" sz="2400" b="1" i="1" dirty="0" smtClean="0">
                <a:solidFill>
                  <a:schemeClr val="bg1"/>
                </a:solidFill>
              </a:rPr>
              <a:t>планировании занятий по изобразительной деятельности соблюдайте систему и преемственность использования нетрадиционных изобразительных техник, учитывая возрастные и индивидуальные способности детей;</a:t>
            </a: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endParaRPr lang="ru-RU" sz="2400" b="1" i="1" dirty="0" smtClean="0">
              <a:solidFill>
                <a:schemeClr val="bg1"/>
              </a:solidFill>
            </a:endParaRP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sz="2400" b="1" i="1" dirty="0" smtClean="0">
                <a:solidFill>
                  <a:schemeClr val="bg1"/>
                </a:solidFill>
              </a:rPr>
              <a:t>повышайте свой профессиональный уровень и мастерство через ознакомление, и овладение новыми нетрадиционными способами и приемами изображения</a:t>
            </a:r>
            <a:r>
              <a:rPr lang="ru-RU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defRPr/>
            </a:pPr>
            <a:endParaRPr lang="ru-RU" sz="1800" dirty="0">
              <a:latin typeface="+mj-lt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F86835-0A22-49D1-BEC2-152E095B84DD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D:\Program Files\Rjgbb\Documents and Settings\Admin\Рабочий стол\Портфель\с флешки март\картинки нетрад.рис\20090818085328408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288" y="-31750"/>
            <a:ext cx="9158288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406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Рекомендации родителям:</a:t>
            </a:r>
          </a:p>
        </p:txBody>
      </p:sp>
      <p:sp>
        <p:nvSpPr>
          <p:cNvPr id="27651" name="Содержимое 2"/>
          <p:cNvSpPr>
            <a:spLocks noGrp="1"/>
          </p:cNvSpPr>
          <p:nvPr>
            <p:ph sz="half" idx="1"/>
          </p:nvPr>
        </p:nvSpPr>
        <p:spPr>
          <a:xfrm>
            <a:off x="539750" y="765175"/>
            <a:ext cx="8353425" cy="4679950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sz="1800" dirty="0" smtClean="0"/>
              <a:t> </a:t>
            </a:r>
            <a:r>
              <a:rPr lang="ru-RU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материалы (карандаши, краски, кисти, фломастеры, восковые карандаши и т.д.) необходимо располагать в поле зрения малыша, чтобы у него возникло желание творить;</a:t>
            </a: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endParaRPr lang="ru-RU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знакомьте его с окружающим миром вещей, живой и неживой природой, предметами изобразительного искусства, предлагайте  рисовать все, о чем ребенок любит говорить, и беседовать с ним обо всем, что он любит рисовать;</a:t>
            </a: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endParaRPr lang="ru-RU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ru-RU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критикуйте ребенка и не торопите, наоборот, время от времени стимулируйте занятия ребенка рисованием;</a:t>
            </a:r>
          </a:p>
          <a:p>
            <a:pPr marL="0" indent="0">
              <a:buClr>
                <a:srgbClr val="FFFF00"/>
              </a:buClr>
              <a:buFont typeface="Wingdings 2" pitchFamily="18" charset="2"/>
              <a:buNone/>
              <a:defRPr/>
            </a:pPr>
            <a:r>
              <a:rPr lang="ru-RU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хвалите своего ребёнка, помогайте ему, доверяйте ему,         ведь ваш ребёнок индивидуален!</a:t>
            </a:r>
          </a:p>
          <a:p>
            <a:pPr>
              <a:defRPr/>
            </a:pPr>
            <a:endParaRPr lang="ru-RU" sz="1800" b="1" dirty="0" smtClean="0"/>
          </a:p>
          <a:p>
            <a:pPr marL="0" indent="0">
              <a:buFont typeface="Wingdings 2" pitchFamily="18" charset="2"/>
              <a:buNone/>
              <a:defRPr/>
            </a:pPr>
            <a:endParaRPr lang="ru-RU" sz="1800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CB1B60-656C-4729-837B-02E174C80CDE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одзаголовок 4"/>
          <p:cNvSpPr>
            <a:spLocks noGrp="1"/>
          </p:cNvSpPr>
          <p:nvPr>
            <p:ph type="subTitle" idx="1"/>
          </p:nvPr>
        </p:nvSpPr>
        <p:spPr>
          <a:xfrm>
            <a:off x="785786" y="1285860"/>
            <a:ext cx="7854950" cy="1752600"/>
          </a:xfrm>
        </p:spPr>
        <p:txBody>
          <a:bodyPr>
            <a:normAutofit/>
          </a:bodyPr>
          <a:lstStyle/>
          <a:p>
            <a:pPr marR="0" algn="ctr"/>
            <a:r>
              <a:rPr lang="ru-RU" sz="5400" b="1" dirty="0" smtClean="0">
                <a:solidFill>
                  <a:srgbClr val="FF0000"/>
                </a:solidFill>
              </a:rPr>
              <a:t>СПАСИБО ЗА ВНИМАНИЕ!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44A9C-7AD7-4FAD-9A7F-D0DA45855913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36F49AF-1D87-48F1-8DA1-7EA3423163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2731</TotalTime>
  <Words>535</Words>
  <Application>Microsoft Office PowerPoint</Application>
  <PresentationFormat>Экран (4:3)</PresentationFormat>
  <Paragraphs>116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 </vt:lpstr>
      <vt:lpstr>Слайд 2</vt:lpstr>
      <vt:lpstr>Рисование  с использованием нетрадиционной техники – </vt:lpstr>
      <vt:lpstr>Осмысление окружающего мира через рисование</vt:lpstr>
      <vt:lpstr>Влияние рисования на развитие психических функций</vt:lpstr>
      <vt:lpstr>Применение нетрадиционных техник изобразительной деятельности:</vt:lpstr>
      <vt:lpstr> Нетрадиционные способы изображения в рисовании</vt:lpstr>
      <vt:lpstr>Слайд 8</vt:lpstr>
      <vt:lpstr>Рисование пальчиками  и ладошкой.</vt:lpstr>
      <vt:lpstr>Оттиск поролоном </vt:lpstr>
      <vt:lpstr>  Отпечатки листьев</vt:lpstr>
      <vt:lpstr>Кляксография</vt:lpstr>
      <vt:lpstr>Монотипия пейзажная</vt:lpstr>
      <vt:lpstr>Сравнительные результаты диагностического обследования детей по развитию художественно – творческих способностей. Период: первое полугодие 2018-2019 у.г Второе полугодие 2020 – 2021 у.г  </vt:lpstr>
      <vt:lpstr>Рекомендации педагогам</vt:lpstr>
      <vt:lpstr>Рекомендации родителям: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Нетрадиционная техника рисования</dc:title>
  <dc:creator>Dima</dc:creator>
  <cp:lastModifiedBy>224</cp:lastModifiedBy>
  <cp:revision>263</cp:revision>
  <dcterms:created xsi:type="dcterms:W3CDTF">2012-12-08T09:19:48Z</dcterms:created>
  <dcterms:modified xsi:type="dcterms:W3CDTF">2021-12-07T16:59:25Z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TC300079979990</vt:lpwstr>
  </property>
</Properties>
</file>