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0" r:id="rId1"/>
  </p:sldMasterIdLst>
  <p:notesMasterIdLst>
    <p:notesMasterId r:id="rId20"/>
  </p:notesMasterIdLst>
  <p:sldIdLst>
    <p:sldId id="258" r:id="rId2"/>
    <p:sldId id="257" r:id="rId3"/>
    <p:sldId id="274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5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118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283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61B1DD-8BDB-477A-9B61-92ABA67A0FC8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0E50E9-C144-44F8-80F4-032692625E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24274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E50E9-C144-44F8-80F4-032692625E90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65140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595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8700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26290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77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560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9588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2260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1337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273088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27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03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Sansbvcbdsfstitre-1sdfsfsd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ext Box 8"/>
          <p:cNvSpPr txBox="1">
            <a:spLocks noChangeArrowheads="1"/>
          </p:cNvSpPr>
          <p:nvPr/>
        </p:nvSpPr>
        <p:spPr bwMode="auto">
          <a:xfrm>
            <a:off x="7962900" y="6375400"/>
            <a:ext cx="1073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altLang="ru-RU" b="1">
                <a:solidFill>
                  <a:schemeClr val="bg1"/>
                </a:solidFill>
              </a:rPr>
              <a:t>Page </a:t>
            </a:r>
            <a:fld id="{BDA336EA-A8E2-46AF-9DCD-B5AB0E6FE641}" type="slidenum">
              <a:rPr lang="fr-FR" altLang="ru-RU" b="1">
                <a:solidFill>
                  <a:schemeClr val="bg1"/>
                </a:solidFill>
              </a:rPr>
              <a:pPr eaLnBrk="1" hangingPunct="1"/>
              <a:t>‹#›</a:t>
            </a:fld>
            <a:endParaRPr lang="fr-FR" altLang="ru-RU" b="1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G:\&#1052;&#1086;&#1081;%20&#1092;&#1080;&#1083;&#1100;&#1084;.wmv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248" y="303474"/>
            <a:ext cx="8509379" cy="1143000"/>
          </a:xfrm>
        </p:spPr>
        <p:txBody>
          <a:bodyPr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ru-RU" sz="36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+mn-lt"/>
              </a:rPr>
              <a:t>Опытно –экспериментальная деятельность</a:t>
            </a:r>
            <a:br>
              <a:rPr lang="ru-RU" sz="36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+mn-lt"/>
              </a:rPr>
            </a:br>
            <a:endParaRPr lang="ru-RU" sz="36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" y="2594407"/>
            <a:ext cx="9144000" cy="4394580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indent="0" algn="ctr">
              <a:buNone/>
            </a:pPr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Вторая </a:t>
            </a:r>
            <a:r>
              <a:rPr lang="ru-RU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младшая группа «</a:t>
            </a:r>
            <a:r>
              <a:rPr lang="ru-RU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Умнички</a:t>
            </a:r>
            <a:r>
              <a:rPr lang="ru-RU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0" indent="0" algn="ctr">
              <a:buNone/>
            </a:pPr>
            <a:endParaRPr lang="ru-RU" sz="1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Impact" panose="020B080603090205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  <a:r>
              <a:rPr lang="ru-RU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</a:t>
            </a:r>
            <a:r>
              <a:rPr lang="ru-RU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  <a:r>
              <a:rPr lang="ru-RU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ru-RU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  <a:r>
              <a:rPr lang="ru-RU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Яхно</a:t>
            </a:r>
            <a:r>
              <a:rPr lang="ru-RU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О.Д.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  <a:r>
              <a:rPr lang="ru-RU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МКДОУ </a:t>
            </a:r>
            <a:r>
              <a:rPr lang="ru-RU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№12 детский сад «Березка»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		с</a:t>
            </a:r>
            <a:r>
              <a:rPr lang="ru-RU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Кочубеевское</a:t>
            </a:r>
          </a:p>
          <a:p>
            <a:pPr marL="0" indent="0">
              <a:buNone/>
            </a:pPr>
            <a:endParaRPr lang="ru-RU" sz="1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82629" y="1824965"/>
            <a:ext cx="8278998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Тема: «Наша спутница вода»</a:t>
            </a:r>
          </a:p>
        </p:txBody>
      </p:sp>
    </p:spTree>
    <p:extLst>
      <p:ext uri="{BB962C8B-B14F-4D97-AF65-F5344CB8AC3E}">
        <p14:creationId xmlns:p14="http://schemas.microsoft.com/office/powerpoint/2010/main" val="328883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2955" y="39358"/>
            <a:ext cx="8516204" cy="5771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ru-RU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Times New Roman" pitchFamily="18" charset="0"/>
              </a:rPr>
              <a:t>Цель:</a:t>
            </a:r>
          </a:p>
          <a:p>
            <a:pPr algn="just">
              <a:lnSpc>
                <a:spcPct val="150000"/>
              </a:lnSpc>
              <a:buNone/>
            </a:pPr>
            <a:r>
              <a:rPr lang="ru-RU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Times New Roman" pitchFamily="18" charset="0"/>
              </a:rPr>
              <a:t>	Развитие </a:t>
            </a:r>
            <a:r>
              <a:rPr lang="ru-RU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Times New Roman" pitchFamily="18" charset="0"/>
              </a:rPr>
              <a:t>у детей </a:t>
            </a:r>
            <a:r>
              <a:rPr lang="ru-RU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Times New Roman" pitchFamily="18" charset="0"/>
              </a:rPr>
              <a:t>интереса к  </a:t>
            </a:r>
            <a:r>
              <a:rPr lang="ru-RU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Times New Roman" pitchFamily="18" charset="0"/>
              </a:rPr>
              <a:t>познанию и личностного стремления к  практическому исследованию важнейшего составляющего среды обитания – </a:t>
            </a:r>
            <a:r>
              <a:rPr lang="ru-RU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Times New Roman" pitchFamily="18" charset="0"/>
              </a:rPr>
              <a:t>воды.</a:t>
            </a:r>
          </a:p>
          <a:p>
            <a:pPr>
              <a:lnSpc>
                <a:spcPct val="150000"/>
              </a:lnSpc>
              <a:buNone/>
            </a:pPr>
            <a:r>
              <a:rPr lang="ru-RU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Times New Roman" pitchFamily="18" charset="0"/>
              </a:rPr>
              <a:t>Задачи</a:t>
            </a:r>
            <a:r>
              <a:rPr lang="ru-RU" sz="2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Times New Roman" pitchFamily="18" charset="0"/>
              </a:rPr>
              <a:t>:</a:t>
            </a:r>
          </a:p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ru-RU" sz="16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Times New Roman" pitchFamily="18" charset="0"/>
              </a:rPr>
              <a:t>Прививать </a:t>
            </a:r>
            <a:r>
              <a:rPr lang="ru-RU" sz="16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Times New Roman" pitchFamily="18" charset="0"/>
              </a:rPr>
              <a:t>интерес к экспериментальной деятельности.</a:t>
            </a:r>
          </a:p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ru-RU" sz="16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Times New Roman" pitchFamily="18" charset="0"/>
              </a:rPr>
              <a:t>Развивать умение планировать перед собой цели, планировать свою работу.</a:t>
            </a:r>
          </a:p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ru-RU" sz="16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Times New Roman" pitchFamily="18" charset="0"/>
              </a:rPr>
              <a:t>Рассказать детям о значении воды в нашей жизни.</a:t>
            </a:r>
          </a:p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ru-RU" sz="16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Times New Roman" pitchFamily="18" charset="0"/>
              </a:rPr>
              <a:t>Учить детей понимать необходимость бережного отношения к воде, как к природному ресурсу.</a:t>
            </a:r>
          </a:p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ru-RU" sz="1600" b="1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Times New Roman" pitchFamily="18" charset="0"/>
              </a:rPr>
              <a:t>Закрепить знания детей о различных состояниях воды в окружающей среде.</a:t>
            </a:r>
          </a:p>
        </p:txBody>
      </p:sp>
    </p:spTree>
    <p:extLst>
      <p:ext uri="{BB962C8B-B14F-4D97-AF65-F5344CB8AC3E}">
        <p14:creationId xmlns:p14="http://schemas.microsoft.com/office/powerpoint/2010/main" val="398501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Прямоугольник 35"/>
          <p:cNvSpPr/>
          <p:nvPr/>
        </p:nvSpPr>
        <p:spPr>
          <a:xfrm>
            <a:off x="516044" y="143106"/>
            <a:ext cx="79907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3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Структура проведения экспериментов</a:t>
            </a:r>
            <a:endParaRPr lang="ru-RU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>
              <a:buNone/>
            </a:pPr>
            <a:endParaRPr lang="ru-RU" sz="1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grpSp>
        <p:nvGrpSpPr>
          <p:cNvPr id="45" name="Группа 44"/>
          <p:cNvGrpSpPr/>
          <p:nvPr/>
        </p:nvGrpSpPr>
        <p:grpSpPr>
          <a:xfrm>
            <a:off x="1100890" y="1041767"/>
            <a:ext cx="7018146" cy="4688136"/>
            <a:chOff x="1679576" y="1214904"/>
            <a:chExt cx="7018146" cy="4688136"/>
          </a:xfrm>
        </p:grpSpPr>
        <p:grpSp>
          <p:nvGrpSpPr>
            <p:cNvPr id="4" name="Group 3"/>
            <p:cNvGrpSpPr>
              <a:grpSpLocks/>
            </p:cNvGrpSpPr>
            <p:nvPr/>
          </p:nvGrpSpPr>
          <p:grpSpPr bwMode="auto">
            <a:xfrm>
              <a:off x="1920680" y="2078504"/>
              <a:ext cx="6710008" cy="884287"/>
              <a:chOff x="720" y="1392"/>
              <a:chExt cx="4058" cy="480"/>
            </a:xfrm>
          </p:grpSpPr>
          <p:sp>
            <p:nvSpPr>
              <p:cNvPr id="5" name="AutoShape 4"/>
              <p:cNvSpPr>
                <a:spLocks noChangeArrowheads="1"/>
              </p:cNvSpPr>
              <p:nvPr/>
            </p:nvSpPr>
            <p:spPr bwMode="gray">
              <a:xfrm>
                <a:off x="720" y="1392"/>
                <a:ext cx="4058" cy="48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chemeClr val="accent2"/>
                  </a:gs>
                  <a:gs pos="50000">
                    <a:schemeClr val="accent2">
                      <a:gamma/>
                      <a:shade val="92157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ru-RU"/>
              </a:p>
            </p:txBody>
          </p:sp>
          <p:grpSp>
            <p:nvGrpSpPr>
              <p:cNvPr id="6" name="Group 5"/>
              <p:cNvGrpSpPr>
                <a:grpSpLocks/>
              </p:cNvGrpSpPr>
              <p:nvPr/>
            </p:nvGrpSpPr>
            <p:grpSpPr bwMode="auto">
              <a:xfrm>
                <a:off x="730" y="1407"/>
                <a:ext cx="4043" cy="444"/>
                <a:chOff x="744" y="1407"/>
                <a:chExt cx="3988" cy="444"/>
              </a:xfrm>
            </p:grpSpPr>
            <p:sp>
              <p:nvSpPr>
                <p:cNvPr id="7" name="AutoShape 6"/>
                <p:cNvSpPr>
                  <a:spLocks noChangeArrowheads="1"/>
                </p:cNvSpPr>
                <p:nvPr/>
              </p:nvSpPr>
              <p:spPr bwMode="gray">
                <a:xfrm>
                  <a:off x="744" y="1736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2">
                        <a:alpha val="0"/>
                      </a:schemeClr>
                    </a:gs>
                    <a:gs pos="100000">
                      <a:schemeClr val="accent2">
                        <a:gamma/>
                        <a:tint val="0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8" name="AutoShape 7"/>
                <p:cNvSpPr>
                  <a:spLocks noChangeArrowheads="1"/>
                </p:cNvSpPr>
                <p:nvPr/>
              </p:nvSpPr>
              <p:spPr bwMode="gray">
                <a:xfrm>
                  <a:off x="744" y="1407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2">
                        <a:gamma/>
                        <a:tint val="0"/>
                        <a:invGamma/>
                      </a:schemeClr>
                    </a:gs>
                    <a:gs pos="100000">
                      <a:schemeClr val="accent2"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/>
                  <a:endParaRPr lang="ru-RU"/>
                </a:p>
              </p:txBody>
            </p:sp>
          </p:grpSp>
        </p:grpSp>
        <p:grpSp>
          <p:nvGrpSpPr>
            <p:cNvPr id="9" name="Group 8"/>
            <p:cNvGrpSpPr>
              <a:grpSpLocks/>
            </p:cNvGrpSpPr>
            <p:nvPr/>
          </p:nvGrpSpPr>
          <p:grpSpPr bwMode="auto">
            <a:xfrm>
              <a:off x="1920680" y="2943692"/>
              <a:ext cx="6710008" cy="884287"/>
              <a:chOff x="720" y="1392"/>
              <a:chExt cx="4058" cy="480"/>
            </a:xfrm>
          </p:grpSpPr>
          <p:sp>
            <p:nvSpPr>
              <p:cNvPr id="10" name="AutoShape 9"/>
              <p:cNvSpPr>
                <a:spLocks noChangeArrowheads="1"/>
              </p:cNvSpPr>
              <p:nvPr/>
            </p:nvSpPr>
            <p:spPr bwMode="gray">
              <a:xfrm>
                <a:off x="720" y="1392"/>
                <a:ext cx="4058" cy="48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chemeClr val="hlink"/>
                  </a:gs>
                  <a:gs pos="50000">
                    <a:schemeClr val="hlink">
                      <a:gamma/>
                      <a:shade val="92157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ru-RU"/>
              </a:p>
            </p:txBody>
          </p:sp>
          <p:grpSp>
            <p:nvGrpSpPr>
              <p:cNvPr id="11" name="Group 10"/>
              <p:cNvGrpSpPr>
                <a:grpSpLocks/>
              </p:cNvGrpSpPr>
              <p:nvPr/>
            </p:nvGrpSpPr>
            <p:grpSpPr bwMode="auto">
              <a:xfrm>
                <a:off x="730" y="1407"/>
                <a:ext cx="4043" cy="444"/>
                <a:chOff x="744" y="1407"/>
                <a:chExt cx="3988" cy="444"/>
              </a:xfrm>
            </p:grpSpPr>
            <p:sp>
              <p:nvSpPr>
                <p:cNvPr id="12" name="AutoShape 11"/>
                <p:cNvSpPr>
                  <a:spLocks noChangeArrowheads="1"/>
                </p:cNvSpPr>
                <p:nvPr/>
              </p:nvSpPr>
              <p:spPr bwMode="gray">
                <a:xfrm>
                  <a:off x="744" y="1736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hlink">
                        <a:alpha val="0"/>
                      </a:schemeClr>
                    </a:gs>
                    <a:gs pos="100000">
                      <a:schemeClr val="hlink">
                        <a:gamma/>
                        <a:tint val="0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3" name="AutoShape 12"/>
                <p:cNvSpPr>
                  <a:spLocks noChangeArrowheads="1"/>
                </p:cNvSpPr>
                <p:nvPr/>
              </p:nvSpPr>
              <p:spPr bwMode="gray">
                <a:xfrm>
                  <a:off x="744" y="1407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hlink">
                        <a:gamma/>
                        <a:tint val="0"/>
                        <a:invGamma/>
                      </a:schemeClr>
                    </a:gs>
                    <a:gs pos="100000">
                      <a:schemeClr val="hlink"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/>
                  <a:endParaRPr lang="ru-RU"/>
                </a:p>
              </p:txBody>
            </p:sp>
          </p:grpSp>
        </p:grpSp>
        <p:grpSp>
          <p:nvGrpSpPr>
            <p:cNvPr id="14" name="Group 13"/>
            <p:cNvGrpSpPr>
              <a:grpSpLocks/>
            </p:cNvGrpSpPr>
            <p:nvPr/>
          </p:nvGrpSpPr>
          <p:grpSpPr bwMode="auto">
            <a:xfrm>
              <a:off x="1920680" y="3800942"/>
              <a:ext cx="6710008" cy="884287"/>
              <a:chOff x="720" y="1392"/>
              <a:chExt cx="4058" cy="480"/>
            </a:xfrm>
          </p:grpSpPr>
          <p:sp>
            <p:nvSpPr>
              <p:cNvPr id="15" name="AutoShape 14"/>
              <p:cNvSpPr>
                <a:spLocks noChangeArrowheads="1"/>
              </p:cNvSpPr>
              <p:nvPr/>
            </p:nvSpPr>
            <p:spPr bwMode="gray">
              <a:xfrm>
                <a:off x="720" y="1392"/>
                <a:ext cx="4058" cy="48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chemeClr val="folHlink"/>
                  </a:gs>
                  <a:gs pos="50000">
                    <a:schemeClr val="folHlink">
                      <a:gamma/>
                      <a:shade val="92157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ru-RU"/>
              </a:p>
            </p:txBody>
          </p:sp>
          <p:grpSp>
            <p:nvGrpSpPr>
              <p:cNvPr id="16" name="Group 15"/>
              <p:cNvGrpSpPr>
                <a:grpSpLocks/>
              </p:cNvGrpSpPr>
              <p:nvPr/>
            </p:nvGrpSpPr>
            <p:grpSpPr bwMode="auto">
              <a:xfrm>
                <a:off x="730" y="1407"/>
                <a:ext cx="4043" cy="444"/>
                <a:chOff x="744" y="1407"/>
                <a:chExt cx="3988" cy="444"/>
              </a:xfrm>
            </p:grpSpPr>
            <p:sp>
              <p:nvSpPr>
                <p:cNvPr id="17" name="AutoShape 16"/>
                <p:cNvSpPr>
                  <a:spLocks noChangeArrowheads="1"/>
                </p:cNvSpPr>
                <p:nvPr/>
              </p:nvSpPr>
              <p:spPr bwMode="gray">
                <a:xfrm>
                  <a:off x="744" y="1736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folHlink">
                        <a:alpha val="0"/>
                      </a:schemeClr>
                    </a:gs>
                    <a:gs pos="100000">
                      <a:schemeClr val="folHlink">
                        <a:gamma/>
                        <a:tint val="0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8" name="AutoShape 17"/>
                <p:cNvSpPr>
                  <a:spLocks noChangeArrowheads="1"/>
                </p:cNvSpPr>
                <p:nvPr/>
              </p:nvSpPr>
              <p:spPr bwMode="gray">
                <a:xfrm>
                  <a:off x="744" y="1407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folHlink">
                        <a:gamma/>
                        <a:tint val="0"/>
                        <a:invGamma/>
                      </a:schemeClr>
                    </a:gs>
                    <a:gs pos="100000">
                      <a:schemeClr val="folHlink"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/>
                  <a:endParaRPr lang="ru-RU"/>
                </a:p>
              </p:txBody>
            </p:sp>
          </p:grpSp>
        </p:grpSp>
        <p:grpSp>
          <p:nvGrpSpPr>
            <p:cNvPr id="19" name="Group 18"/>
            <p:cNvGrpSpPr>
              <a:grpSpLocks/>
            </p:cNvGrpSpPr>
            <p:nvPr/>
          </p:nvGrpSpPr>
          <p:grpSpPr bwMode="auto">
            <a:xfrm>
              <a:off x="1920680" y="1214904"/>
              <a:ext cx="6710008" cy="884287"/>
              <a:chOff x="720" y="1392"/>
              <a:chExt cx="4058" cy="480"/>
            </a:xfrm>
          </p:grpSpPr>
          <p:sp>
            <p:nvSpPr>
              <p:cNvPr id="20" name="AutoShape 19"/>
              <p:cNvSpPr>
                <a:spLocks noChangeArrowheads="1"/>
              </p:cNvSpPr>
              <p:nvPr/>
            </p:nvSpPr>
            <p:spPr bwMode="gray">
              <a:xfrm>
                <a:off x="720" y="1392"/>
                <a:ext cx="4058" cy="48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chemeClr val="accent1"/>
                  </a:gs>
                  <a:gs pos="50000">
                    <a:schemeClr val="accent1">
                      <a:gamma/>
                      <a:shade val="92157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grpSp>
            <p:nvGrpSpPr>
              <p:cNvPr id="21" name="Group 20"/>
              <p:cNvGrpSpPr>
                <a:grpSpLocks/>
              </p:cNvGrpSpPr>
              <p:nvPr/>
            </p:nvGrpSpPr>
            <p:grpSpPr bwMode="auto">
              <a:xfrm>
                <a:off x="730" y="1407"/>
                <a:ext cx="4043" cy="444"/>
                <a:chOff x="744" y="1407"/>
                <a:chExt cx="3988" cy="444"/>
              </a:xfrm>
            </p:grpSpPr>
            <p:sp>
              <p:nvSpPr>
                <p:cNvPr id="22" name="AutoShape 21"/>
                <p:cNvSpPr>
                  <a:spLocks noChangeArrowheads="1"/>
                </p:cNvSpPr>
                <p:nvPr/>
              </p:nvSpPr>
              <p:spPr bwMode="gray">
                <a:xfrm>
                  <a:off x="744" y="1736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>
                        <a:alpha val="0"/>
                      </a:schemeClr>
                    </a:gs>
                    <a:gs pos="100000">
                      <a:schemeClr val="accent1">
                        <a:gamma/>
                        <a:tint val="0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23" name="AutoShape 22"/>
                <p:cNvSpPr>
                  <a:spLocks noChangeArrowheads="1"/>
                </p:cNvSpPr>
                <p:nvPr/>
              </p:nvSpPr>
              <p:spPr bwMode="gray">
                <a:xfrm>
                  <a:off x="744" y="1407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</p:grpSp>
        <p:sp>
          <p:nvSpPr>
            <p:cNvPr id="24" name="Text Box 23"/>
            <p:cNvSpPr txBox="1">
              <a:spLocks noChangeArrowheads="1"/>
            </p:cNvSpPr>
            <p:nvPr/>
          </p:nvSpPr>
          <p:spPr bwMode="white">
            <a:xfrm>
              <a:off x="2439794" y="1300679"/>
              <a:ext cx="567924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457200" indent="-457200" algn="l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914400" indent="-457200" algn="l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371600" indent="-457200" algn="l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828800" indent="-457200" algn="l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286000" indent="-457200" algn="l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7432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32004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6576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41148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  <a:buClr>
                  <a:schemeClr val="tx1"/>
                </a:buClr>
              </a:pPr>
              <a:r>
                <a:rPr lang="ru-RU" altLang="ru-RU" sz="2400" b="1" dirty="0" smtClean="0">
                  <a:solidFill>
                    <a:schemeClr val="bg1"/>
                  </a:solidFill>
                  <a:cs typeface="Arial" charset="0"/>
                </a:rPr>
                <a:t>Постановка проблемы</a:t>
              </a:r>
              <a:endParaRPr lang="en-US" altLang="ru-RU" sz="2400" b="1" dirty="0">
                <a:solidFill>
                  <a:schemeClr val="bg1"/>
                </a:solidFill>
                <a:cs typeface="Arial" charset="0"/>
              </a:endParaRPr>
            </a:p>
          </p:txBody>
        </p:sp>
        <p:sp>
          <p:nvSpPr>
            <p:cNvPr id="25" name="Text Box 24"/>
            <p:cNvSpPr txBox="1">
              <a:spLocks noChangeArrowheads="1"/>
            </p:cNvSpPr>
            <p:nvPr/>
          </p:nvSpPr>
          <p:spPr bwMode="white">
            <a:xfrm>
              <a:off x="2277819" y="2187852"/>
              <a:ext cx="6089890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457200" indent="-457200" algn="l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914400" indent="-457200" algn="l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371600" indent="-457200" algn="l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828800" indent="-457200" algn="l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286000" indent="-457200" algn="l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7432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32004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6576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41148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  <a:buClr>
                  <a:schemeClr val="tx1"/>
                </a:buClr>
              </a:pPr>
              <a:r>
                <a:rPr lang="ru-RU" altLang="ru-RU" sz="2400" b="1" dirty="0" smtClean="0">
                  <a:solidFill>
                    <a:schemeClr val="bg1"/>
                  </a:solidFill>
                  <a:cs typeface="Arial" charset="0"/>
                </a:rPr>
                <a:t>Поиск путей решения проблемы</a:t>
              </a:r>
              <a:endParaRPr lang="en-US" altLang="ru-RU" sz="2400" b="1" dirty="0">
                <a:solidFill>
                  <a:schemeClr val="bg1"/>
                </a:solidFill>
                <a:cs typeface="Arial" charset="0"/>
              </a:endParaRPr>
            </a:p>
          </p:txBody>
        </p:sp>
        <p:sp>
          <p:nvSpPr>
            <p:cNvPr id="26" name="Text Box 25"/>
            <p:cNvSpPr txBox="1">
              <a:spLocks noChangeArrowheads="1"/>
            </p:cNvSpPr>
            <p:nvPr/>
          </p:nvSpPr>
          <p:spPr bwMode="white">
            <a:xfrm>
              <a:off x="2427093" y="4019638"/>
              <a:ext cx="6089110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457200" indent="-457200" algn="l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914400" indent="-457200" algn="l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371600" indent="-457200" algn="l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828800" indent="-457200" algn="l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286000" indent="-457200" algn="l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7432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32004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6576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41148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  <a:buClr>
                  <a:schemeClr val="tx1"/>
                </a:buClr>
              </a:pPr>
              <a:r>
                <a:rPr lang="ru-RU" altLang="ru-RU" sz="2400" b="1" dirty="0" smtClean="0">
                  <a:solidFill>
                    <a:schemeClr val="bg1"/>
                  </a:solidFill>
                  <a:cs typeface="Arial" charset="0"/>
                </a:rPr>
                <a:t>Обсуждение увиденных результатов</a:t>
              </a:r>
              <a:endParaRPr lang="en-US" altLang="ru-RU" sz="2400" b="1" dirty="0">
                <a:solidFill>
                  <a:schemeClr val="bg1"/>
                </a:solidFill>
                <a:cs typeface="Arial" charset="0"/>
              </a:endParaRPr>
            </a:p>
          </p:txBody>
        </p:sp>
        <p:pic>
          <p:nvPicPr>
            <p:cNvPr id="28" name="Picture 27" descr="1"/>
            <p:cNvPicPr>
              <a:picLocks noChangeAspect="1" noChangeArrowheads="1"/>
            </p:cNvPicPr>
            <p:nvPr/>
          </p:nvPicPr>
          <p:blipFill>
            <a:blip r:embed="rId2">
              <a:lum bright="-6000" contras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606" t="64474" r="19473"/>
            <a:stretch>
              <a:fillRect/>
            </a:stretch>
          </p:blipFill>
          <p:spPr bwMode="auto">
            <a:xfrm>
              <a:off x="1720655" y="3775209"/>
              <a:ext cx="1196485" cy="1218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28" descr="1"/>
            <p:cNvPicPr>
              <a:picLocks noChangeAspect="1" noChangeArrowheads="1"/>
            </p:cNvPicPr>
            <p:nvPr/>
          </p:nvPicPr>
          <p:blipFill>
            <a:blip r:embed="rId2">
              <a:lum bright="-6000" contras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606" t="64474" r="19473"/>
            <a:stretch>
              <a:fillRect/>
            </a:stretch>
          </p:blipFill>
          <p:spPr bwMode="auto">
            <a:xfrm>
              <a:off x="1736530" y="2929072"/>
              <a:ext cx="1196485" cy="1218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29" descr="1"/>
            <p:cNvPicPr>
              <a:picLocks noChangeAspect="1" noChangeArrowheads="1"/>
            </p:cNvPicPr>
            <p:nvPr/>
          </p:nvPicPr>
          <p:blipFill>
            <a:blip r:embed="rId2">
              <a:lum bright="-6000" contras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606" t="64474" r="19473"/>
            <a:stretch>
              <a:fillRect/>
            </a:stretch>
          </p:blipFill>
          <p:spPr bwMode="auto">
            <a:xfrm>
              <a:off x="1736530" y="2078172"/>
              <a:ext cx="1196485" cy="1218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30" descr="1"/>
            <p:cNvPicPr>
              <a:picLocks noChangeAspect="1" noChangeArrowheads="1"/>
            </p:cNvPicPr>
            <p:nvPr/>
          </p:nvPicPr>
          <p:blipFill>
            <a:blip r:embed="rId2">
              <a:lum bright="-6000" contras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606" t="64474" r="19473"/>
            <a:stretch>
              <a:fillRect/>
            </a:stretch>
          </p:blipFill>
          <p:spPr bwMode="auto">
            <a:xfrm>
              <a:off x="1725418" y="1220922"/>
              <a:ext cx="1196483" cy="1218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Text Box 31"/>
            <p:cNvSpPr txBox="1">
              <a:spLocks noChangeArrowheads="1"/>
            </p:cNvSpPr>
            <p:nvPr/>
          </p:nvSpPr>
          <p:spPr bwMode="white">
            <a:xfrm>
              <a:off x="2066730" y="3872429"/>
              <a:ext cx="481291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ru-RU" sz="2400" b="1">
                  <a:solidFill>
                    <a:schemeClr val="bg1"/>
                  </a:solidFill>
                  <a:cs typeface="Arial" charset="0"/>
                </a:rPr>
                <a:t>4</a:t>
              </a:r>
            </a:p>
          </p:txBody>
        </p:sp>
        <p:sp>
          <p:nvSpPr>
            <p:cNvPr id="33" name="Text Box 32"/>
            <p:cNvSpPr txBox="1">
              <a:spLocks noChangeArrowheads="1"/>
            </p:cNvSpPr>
            <p:nvPr/>
          </p:nvSpPr>
          <p:spPr bwMode="white">
            <a:xfrm>
              <a:off x="2046093" y="1278454"/>
              <a:ext cx="481291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ru-RU" sz="2400" b="1">
                  <a:solidFill>
                    <a:schemeClr val="bg1"/>
                  </a:solidFill>
                  <a:cs typeface="Arial" charset="0"/>
                </a:rPr>
                <a:t>1</a:t>
              </a:r>
            </a:p>
          </p:txBody>
        </p:sp>
        <p:sp>
          <p:nvSpPr>
            <p:cNvPr id="34" name="Text Box 33"/>
            <p:cNvSpPr txBox="1">
              <a:spLocks noChangeArrowheads="1"/>
            </p:cNvSpPr>
            <p:nvPr/>
          </p:nvSpPr>
          <p:spPr bwMode="white">
            <a:xfrm>
              <a:off x="2058793" y="2137292"/>
              <a:ext cx="481291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ru-RU" sz="2400" b="1">
                  <a:solidFill>
                    <a:schemeClr val="bg1"/>
                  </a:solidFill>
                  <a:cs typeface="Arial" charset="0"/>
                </a:rPr>
                <a:t>2</a:t>
              </a:r>
            </a:p>
          </p:txBody>
        </p:sp>
        <p:sp>
          <p:nvSpPr>
            <p:cNvPr id="35" name="Text Box 34"/>
            <p:cNvSpPr txBox="1">
              <a:spLocks noChangeArrowheads="1"/>
            </p:cNvSpPr>
            <p:nvPr/>
          </p:nvSpPr>
          <p:spPr bwMode="white">
            <a:xfrm>
              <a:off x="2058793" y="3024704"/>
              <a:ext cx="481291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ru-RU" sz="2400" b="1">
                  <a:solidFill>
                    <a:schemeClr val="bg1"/>
                  </a:solidFill>
                  <a:cs typeface="Arial" charset="0"/>
                </a:rPr>
                <a:t>3</a:t>
              </a:r>
            </a:p>
          </p:txBody>
        </p:sp>
        <p:grpSp>
          <p:nvGrpSpPr>
            <p:cNvPr id="37" name="Group 3"/>
            <p:cNvGrpSpPr>
              <a:grpSpLocks/>
            </p:cNvGrpSpPr>
            <p:nvPr/>
          </p:nvGrpSpPr>
          <p:grpSpPr bwMode="auto">
            <a:xfrm>
              <a:off x="1987714" y="4759229"/>
              <a:ext cx="6710008" cy="884287"/>
              <a:chOff x="720" y="1392"/>
              <a:chExt cx="4058" cy="480"/>
            </a:xfrm>
          </p:grpSpPr>
          <p:sp>
            <p:nvSpPr>
              <p:cNvPr id="38" name="AutoShape 4"/>
              <p:cNvSpPr>
                <a:spLocks noChangeArrowheads="1"/>
              </p:cNvSpPr>
              <p:nvPr/>
            </p:nvSpPr>
            <p:spPr bwMode="gray">
              <a:xfrm>
                <a:off x="720" y="1392"/>
                <a:ext cx="4058" cy="48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chemeClr val="accent2"/>
                  </a:gs>
                  <a:gs pos="50000">
                    <a:schemeClr val="accent2">
                      <a:gamma/>
                      <a:shade val="92157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ru-RU"/>
              </a:p>
            </p:txBody>
          </p:sp>
          <p:grpSp>
            <p:nvGrpSpPr>
              <p:cNvPr id="39" name="Group 5"/>
              <p:cNvGrpSpPr>
                <a:grpSpLocks/>
              </p:cNvGrpSpPr>
              <p:nvPr/>
            </p:nvGrpSpPr>
            <p:grpSpPr bwMode="auto">
              <a:xfrm>
                <a:off x="730" y="1407"/>
                <a:ext cx="4043" cy="444"/>
                <a:chOff x="743" y="1407"/>
                <a:chExt cx="3987" cy="444"/>
              </a:xfrm>
            </p:grpSpPr>
            <p:sp>
              <p:nvSpPr>
                <p:cNvPr id="40" name="AutoShape 6"/>
                <p:cNvSpPr>
                  <a:spLocks noChangeArrowheads="1"/>
                </p:cNvSpPr>
                <p:nvPr/>
              </p:nvSpPr>
              <p:spPr bwMode="gray">
                <a:xfrm>
                  <a:off x="743" y="1736"/>
                  <a:ext cx="3987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2">
                        <a:alpha val="0"/>
                      </a:schemeClr>
                    </a:gs>
                    <a:gs pos="100000">
                      <a:schemeClr val="accent2">
                        <a:gamma/>
                        <a:tint val="0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41" name="AutoShape 7"/>
                <p:cNvSpPr>
                  <a:spLocks noChangeArrowheads="1"/>
                </p:cNvSpPr>
                <p:nvPr/>
              </p:nvSpPr>
              <p:spPr bwMode="gray">
                <a:xfrm>
                  <a:off x="743" y="1407"/>
                  <a:ext cx="3987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accent2">
                        <a:gamma/>
                        <a:tint val="0"/>
                        <a:invGamma/>
                      </a:schemeClr>
                    </a:gs>
                    <a:gs pos="100000">
                      <a:schemeClr val="accent2"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/>
                  <a:endParaRPr lang="ru-RU"/>
                </a:p>
              </p:txBody>
            </p:sp>
          </p:grpSp>
        </p:grpSp>
        <p:sp>
          <p:nvSpPr>
            <p:cNvPr id="42" name="Text Box 33"/>
            <p:cNvSpPr txBox="1">
              <a:spLocks noChangeArrowheads="1"/>
            </p:cNvSpPr>
            <p:nvPr/>
          </p:nvSpPr>
          <p:spPr bwMode="white">
            <a:xfrm>
              <a:off x="2066730" y="4809454"/>
              <a:ext cx="481291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altLang="ru-RU" sz="2400" b="1" dirty="0" smtClean="0">
                  <a:solidFill>
                    <a:schemeClr val="bg1"/>
                  </a:solidFill>
                  <a:cs typeface="Arial" charset="0"/>
                </a:rPr>
                <a:t>5</a:t>
              </a:r>
              <a:endParaRPr lang="en-US" altLang="ru-RU" sz="2400" b="1" dirty="0">
                <a:solidFill>
                  <a:schemeClr val="bg1"/>
                </a:solidFill>
                <a:cs typeface="Arial" charset="0"/>
              </a:endParaRPr>
            </a:p>
          </p:txBody>
        </p:sp>
        <p:pic>
          <p:nvPicPr>
            <p:cNvPr id="43" name="Picture 27" descr="1"/>
            <p:cNvPicPr>
              <a:picLocks noChangeAspect="1" noChangeArrowheads="1"/>
            </p:cNvPicPr>
            <p:nvPr/>
          </p:nvPicPr>
          <p:blipFill>
            <a:blip r:embed="rId2">
              <a:lum bright="-6000" contras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606" t="64474" r="19473"/>
            <a:stretch>
              <a:fillRect/>
            </a:stretch>
          </p:blipFill>
          <p:spPr bwMode="auto">
            <a:xfrm>
              <a:off x="1679576" y="4684598"/>
              <a:ext cx="1196485" cy="12184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4" name="Text Box 26"/>
            <p:cNvSpPr txBox="1">
              <a:spLocks noChangeArrowheads="1"/>
            </p:cNvSpPr>
            <p:nvPr/>
          </p:nvSpPr>
          <p:spPr bwMode="white">
            <a:xfrm>
              <a:off x="2631810" y="3024704"/>
              <a:ext cx="567924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457200" indent="-457200" algn="l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914400" indent="-457200" algn="l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371600" indent="-457200" algn="l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828800" indent="-457200" algn="l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286000" indent="-457200" algn="l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7432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32004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6576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41148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  <a:buClr>
                  <a:schemeClr val="tx1"/>
                </a:buClr>
              </a:pPr>
              <a:r>
                <a:rPr lang="ru-RU" altLang="ru-RU" sz="2400" b="1" dirty="0" smtClean="0">
                  <a:solidFill>
                    <a:schemeClr val="bg1"/>
                  </a:solidFill>
                  <a:cs typeface="Arial" charset="0"/>
                </a:rPr>
                <a:t>Проведение наблюдений</a:t>
              </a:r>
              <a:endParaRPr lang="en-US" altLang="ru-RU" sz="2400" b="1" dirty="0">
                <a:solidFill>
                  <a:schemeClr val="bg1"/>
                </a:solidFill>
                <a:cs typeface="Arial" charset="0"/>
              </a:endParaRPr>
            </a:p>
          </p:txBody>
        </p:sp>
        <p:sp>
          <p:nvSpPr>
            <p:cNvPr id="27" name="Text Box 26"/>
            <p:cNvSpPr txBox="1">
              <a:spLocks noChangeArrowheads="1"/>
            </p:cNvSpPr>
            <p:nvPr/>
          </p:nvSpPr>
          <p:spPr bwMode="white">
            <a:xfrm>
              <a:off x="2440196" y="4922915"/>
              <a:ext cx="567924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457200" indent="-457200" algn="l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914400" indent="-457200" algn="l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371600" indent="-457200" algn="l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828800" indent="-457200" algn="l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286000" indent="-457200" algn="l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7432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32004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6576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41148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  <a:buClr>
                  <a:schemeClr val="tx1"/>
                </a:buClr>
              </a:pPr>
              <a:r>
                <a:rPr lang="ru-RU" altLang="ru-RU" sz="2400" b="1" dirty="0" smtClean="0">
                  <a:solidFill>
                    <a:schemeClr val="bg1"/>
                  </a:solidFill>
                  <a:cs typeface="Arial" charset="0"/>
                </a:rPr>
                <a:t>Формулировка выводов</a:t>
              </a:r>
              <a:endParaRPr lang="en-US" altLang="ru-RU" sz="2400" b="1" dirty="0">
                <a:solidFill>
                  <a:schemeClr val="bg1"/>
                </a:solidFill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6712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5204" y="1023582"/>
            <a:ext cx="7772870" cy="5322627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>
              <a:buNone/>
            </a:pPr>
            <a:r>
              <a:rPr lang="ru-RU" sz="32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Цели:</a:t>
            </a:r>
          </a:p>
          <a:p>
            <a:pPr marL="0" indent="0" algn="just">
              <a:buNone/>
            </a:pPr>
            <a:r>
              <a:rPr lang="ru-RU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	</a:t>
            </a:r>
            <a:r>
              <a:rPr lang="ru-RU" sz="2400" b="1" dirty="0" smtClean="0">
                <a:ln>
                  <a:prstDash val="solid"/>
                </a:ln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Способствовать  развитию у детей познавательной активности, любознательности, стремлению к самостоятельному познанию и размышлению.</a:t>
            </a:r>
          </a:p>
          <a:p>
            <a:pPr marL="0" indent="0" algn="just">
              <a:buNone/>
            </a:pPr>
            <a:r>
              <a:rPr lang="ru-RU" sz="2400" b="1" dirty="0" smtClean="0">
                <a:ln>
                  <a:prstDash val="solid"/>
                </a:ln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	Развитие наблюдательности детей, их умение сравнивать, анализировать и делать выводы.</a:t>
            </a:r>
            <a:endParaRPr lang="ru-RU" sz="2400" b="1" dirty="0">
              <a:ln>
                <a:prstDash val="solid"/>
              </a:ln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73456" y="115788"/>
            <a:ext cx="7779223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sz="4400" b="1" kern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Занятие «Свойства воды»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5332" y="354842"/>
            <a:ext cx="7773338" cy="968991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Опыт № 1 «Цвет воды»</a:t>
            </a: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" name="Содержимое 4" descr="C:\Users\User\Desktop\фото детей эксперименты\Новая папка (3)\IMG-20181217-WA0010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 l="21750" t="4334" r="22875" b="23667"/>
          <a:stretch>
            <a:fillRect/>
          </a:stretch>
        </p:blipFill>
        <p:spPr bwMode="auto">
          <a:xfrm>
            <a:off x="167184" y="1023582"/>
            <a:ext cx="3367585" cy="34255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Содержимое 7"/>
          <p:cNvSpPr>
            <a:spLocks noGrp="1"/>
          </p:cNvSpPr>
          <p:nvPr>
            <p:ph sz="quarter" idx="4"/>
          </p:nvPr>
        </p:nvSpPr>
        <p:spPr>
          <a:xfrm>
            <a:off x="4694829" y="1310187"/>
            <a:ext cx="4419315" cy="4722124"/>
          </a:xfrm>
        </p:spPr>
        <p:txBody>
          <a:bodyPr/>
          <a:lstStyle/>
          <a:p>
            <a:pPr algn="just">
              <a:buNone/>
            </a:pPr>
            <a:r>
              <a:rPr lang="ru-RU" sz="2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Цель:</a:t>
            </a:r>
            <a:r>
              <a:rPr lang="ru-RU" sz="2400" dirty="0" smtClean="0"/>
              <a:t>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выяснить имеет ли цвет вода.</a:t>
            </a:r>
            <a:endParaRPr lang="ru-RU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algn="just">
              <a:buNone/>
            </a:pPr>
            <a:r>
              <a:rPr lang="ru-RU" sz="2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Материалы</a:t>
            </a:r>
            <a:r>
              <a:rPr lang="ru-RU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стакан с водой, стакан с молоком, камешек</a:t>
            </a:r>
            <a:r>
              <a:rPr lang="ru-RU" dirty="0" smtClean="0">
                <a:ln>
                  <a:solidFill>
                    <a:schemeClr val="tx1"/>
                  </a:solidFill>
                </a:ln>
              </a:rPr>
              <a:t>.</a:t>
            </a:r>
          </a:p>
          <a:p>
            <a:pPr algn="just">
              <a:buNone/>
            </a:pPr>
            <a:r>
              <a:rPr lang="ru-RU" sz="2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Процесс:</a:t>
            </a:r>
            <a:r>
              <a:rPr lang="ru-RU" dirty="0" smtClean="0"/>
              <a:t>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бросить камень в стакан с водой, а потом с молоком. что изменилось?</a:t>
            </a:r>
            <a:endParaRPr lang="ru-RU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algn="just">
              <a:buNone/>
            </a:pPr>
            <a:r>
              <a:rPr lang="ru-RU" sz="2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Итог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 вода бесцветная</a:t>
            </a:r>
            <a:endParaRPr lang="ru-RU" dirty="0">
              <a:ln w="12700">
                <a:solidFill>
                  <a:schemeClr val="tx1"/>
                </a:solidFill>
                <a:prstDash val="solid"/>
              </a:ln>
            </a:endParaRPr>
          </a:p>
        </p:txBody>
      </p:sp>
      <p:pic>
        <p:nvPicPr>
          <p:cNvPr id="6" name="Рисунок 5" descr="C:\Users\User\Desktop\фото детей эксперименты\Новая папка (3)\P_20181221_102526.jpg"/>
          <p:cNvPicPr/>
          <p:nvPr/>
        </p:nvPicPr>
        <p:blipFill>
          <a:blip r:embed="rId3" cstate="print"/>
          <a:srcRect l="33709" t="20713" r="8396" b="10022"/>
          <a:stretch>
            <a:fillRect/>
          </a:stretch>
        </p:blipFill>
        <p:spPr bwMode="auto">
          <a:xfrm>
            <a:off x="655091" y="3671249"/>
            <a:ext cx="4039738" cy="2916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332" y="286604"/>
            <a:ext cx="8458668" cy="1078172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Опыт №2 «Вода растворитель</a:t>
            </a: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" name="Содержимое 4" descr="C:\Users\User\Desktop\фото детей эксперименты\Новая папка (3)\P_20181221_101638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 l="32492" t="34328" r="22901"/>
          <a:stretch>
            <a:fillRect/>
          </a:stretch>
        </p:blipFill>
        <p:spPr bwMode="auto">
          <a:xfrm>
            <a:off x="177208" y="974952"/>
            <a:ext cx="3698875" cy="30631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503761" y="1091822"/>
            <a:ext cx="4490114" cy="4790364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sz="26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Цель</a:t>
            </a:r>
            <a:r>
              <a:rPr lang="ru-RU" sz="2400" dirty="0" smtClean="0"/>
              <a:t>: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показать детям растворимость веществ в воде</a:t>
            </a:r>
            <a:r>
              <a:rPr lang="ru-RU" sz="1800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ru-RU" sz="1800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algn="just">
              <a:buNone/>
            </a:pPr>
            <a:r>
              <a:rPr lang="ru-RU" sz="26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Материал</a:t>
            </a:r>
            <a:r>
              <a:rPr lang="ru-RU" sz="1800" dirty="0" smtClean="0"/>
              <a:t>: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емкости с водой, солью, сахаром, мукой, ложечки</a:t>
            </a:r>
            <a:endParaRPr lang="ru-RU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algn="just">
              <a:buNone/>
            </a:pPr>
            <a:r>
              <a:rPr lang="ru-RU" sz="26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Процесс:</a:t>
            </a:r>
            <a:r>
              <a:rPr lang="ru-RU" sz="1800" dirty="0" smtClean="0"/>
              <a:t> </a:t>
            </a:r>
            <a:r>
              <a:rPr lang="ru-RU" sz="2200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воспитатель предлагает аккуратно высыпать или положить вещества в воду и размешать ложкой, а затем показать и рассказать, что у него получилось</a:t>
            </a:r>
            <a:endParaRPr lang="ru-RU" sz="2200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algn="just">
              <a:buNone/>
            </a:pPr>
            <a:r>
              <a:rPr lang="ru-RU" sz="26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Итог</a:t>
            </a:r>
            <a:r>
              <a:rPr lang="ru-RU" sz="2600" dirty="0" smtClean="0"/>
              <a:t>:</a:t>
            </a:r>
            <a:r>
              <a:rPr lang="ru-RU" sz="2200" dirty="0" smtClean="0"/>
              <a:t> </a:t>
            </a:r>
            <a:r>
              <a:rPr lang="ru-RU" sz="2200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вода растворитель</a:t>
            </a:r>
            <a:endParaRPr lang="ru-RU" sz="1800" dirty="0"/>
          </a:p>
        </p:txBody>
      </p:sp>
      <p:pic>
        <p:nvPicPr>
          <p:cNvPr id="7" name="Рисунок 6" descr="C:\Users\User\Desktop\фото детей эксперименты\Новая папка (3)\IMG-20181217-WA0016.jpg"/>
          <p:cNvPicPr/>
          <p:nvPr/>
        </p:nvPicPr>
        <p:blipFill>
          <a:blip r:embed="rId3" cstate="print"/>
          <a:srcRect l="1705" t="5357" r="28136" b="23377"/>
          <a:stretch>
            <a:fillRect/>
          </a:stretch>
        </p:blipFill>
        <p:spPr bwMode="auto">
          <a:xfrm>
            <a:off x="1091821" y="3562066"/>
            <a:ext cx="3630305" cy="30843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2627" y="109182"/>
            <a:ext cx="7773338" cy="859809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Опыт №3 «Вкус воды»</a:t>
            </a:r>
            <a:endParaRPr lang="ru-RU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" name="Содержимое 4" descr="C:\Users\User\Desktop\фото детей эксперименты\Новая папка (3)\IMG-20181217-WA0001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 t="16892" r="61977" b="40034"/>
          <a:stretch>
            <a:fillRect/>
          </a:stretch>
        </p:blipFill>
        <p:spPr bwMode="auto">
          <a:xfrm>
            <a:off x="190878" y="1025034"/>
            <a:ext cx="3712381" cy="28782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421876" y="900752"/>
            <a:ext cx="4503760" cy="5268035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20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Цель:</a:t>
            </a:r>
            <a:r>
              <a:rPr lang="ru-RU" sz="2000" dirty="0" smtClean="0"/>
              <a:t> </a:t>
            </a:r>
            <a:r>
              <a:rPr lang="ru-RU" sz="2000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выявить имеет ли вкус вода.</a:t>
            </a:r>
            <a:endParaRPr lang="ru-RU" sz="2000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algn="just">
              <a:buNone/>
            </a:pPr>
            <a:r>
              <a:rPr lang="ru-RU" sz="20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Материалы: </a:t>
            </a:r>
            <a:r>
              <a:rPr lang="ru-RU" sz="2000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вода, три стакана, соль, сахар, ложечка</a:t>
            </a:r>
            <a:r>
              <a:rPr lang="ru-RU" sz="2000" dirty="0" smtClean="0"/>
              <a:t>.</a:t>
            </a:r>
          </a:p>
          <a:p>
            <a:pPr algn="just">
              <a:buNone/>
            </a:pPr>
            <a:r>
              <a:rPr lang="ru-RU" sz="20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Процесс: </a:t>
            </a:r>
            <a:r>
              <a:rPr lang="ru-RU" sz="2000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спросить перед опытом, какого вкуса вода. После этого дать детям попробовать  простую кипяченую воду. Затем положите в один стакан соль, в другой сахар, размешайте и дайте попробовать детям. Какой вкус теперь приобрела вода</a:t>
            </a:r>
            <a:r>
              <a:rPr lang="ru-RU" sz="2000" dirty="0" smtClean="0"/>
              <a:t>.</a:t>
            </a:r>
          </a:p>
          <a:p>
            <a:pPr algn="just">
              <a:buNone/>
            </a:pPr>
            <a:r>
              <a:rPr lang="ru-RU" sz="20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Итог: </a:t>
            </a:r>
            <a:r>
              <a:rPr lang="ru-RU" sz="2000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вода не имеет вкуса, а принимает вкус того вещества, которое в нее добавили</a:t>
            </a:r>
            <a:endParaRPr lang="ru-RU" sz="2000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algn="just">
              <a:buNone/>
            </a:pPr>
            <a:endParaRPr lang="ru-RU" dirty="0"/>
          </a:p>
        </p:txBody>
      </p:sp>
      <p:pic>
        <p:nvPicPr>
          <p:cNvPr id="7" name="Рисунок 6" descr="C:\Users\User\Desktop\фото детей эксперименты\Новая папка (3)\P_20181221_101750.jpg"/>
          <p:cNvPicPr/>
          <p:nvPr/>
        </p:nvPicPr>
        <p:blipFill>
          <a:blip r:embed="rId3" cstate="print"/>
          <a:srcRect l="35740" r="21398" b="48333"/>
          <a:stretch>
            <a:fillRect/>
          </a:stretch>
        </p:blipFill>
        <p:spPr bwMode="auto">
          <a:xfrm>
            <a:off x="982639" y="3534770"/>
            <a:ext cx="3616657" cy="3125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4387" y="122829"/>
            <a:ext cx="7773338" cy="846161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Опыт №4 «Запах воды»</a:t>
            </a:r>
            <a:endParaRPr lang="ru-RU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" name="Содержимое 4" descr="C:\Users\User\Desktop\фото детей эксперименты\Новая папка (3)\P_20181221_101414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 l="23826" t="9165" r="11569" b="8350"/>
          <a:stretch>
            <a:fillRect/>
          </a:stretch>
        </p:blipFill>
        <p:spPr bwMode="auto">
          <a:xfrm>
            <a:off x="0" y="953105"/>
            <a:ext cx="4054475" cy="29118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394579" y="805219"/>
            <a:ext cx="4558352" cy="5049672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sz="26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Цель:</a:t>
            </a:r>
            <a:r>
              <a:rPr lang="ru-RU" dirty="0" smtClean="0"/>
              <a:t>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имеет ли запах вода.</a:t>
            </a:r>
            <a:endParaRPr lang="ru-RU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algn="just">
              <a:buNone/>
            </a:pPr>
            <a:r>
              <a:rPr lang="ru-RU" sz="26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Материалы:</a:t>
            </a:r>
            <a:r>
              <a:rPr lang="ru-RU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стакан воды с сахаром, с солью, пахучий раствор.</a:t>
            </a:r>
            <a:endParaRPr lang="ru-RU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algn="just">
              <a:buNone/>
            </a:pPr>
            <a:r>
              <a:rPr lang="ru-RU" sz="26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Процесс:</a:t>
            </a:r>
            <a:r>
              <a:rPr lang="ru-RU" dirty="0" smtClean="0"/>
              <a:t>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спросить детей, чем пахнет вода? После ответов попросить их понюхать воду в стаканах с растворами (сахара, соли). Затем капнуть в один из стаканов (но так, чтобы дети не видели) пахучий раствор. А теперь чем пахнет вода?</a:t>
            </a:r>
            <a:endParaRPr lang="ru-RU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algn="just">
              <a:buNone/>
            </a:pPr>
            <a:r>
              <a:rPr lang="ru-RU" sz="26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Итог:</a:t>
            </a:r>
            <a:r>
              <a:rPr lang="ru-RU" dirty="0" smtClean="0"/>
              <a:t>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вода не имеет запаха, она пахнет тем веществом, которое в нее добавили.</a:t>
            </a:r>
            <a:endParaRPr lang="ru-RU" dirty="0">
              <a:ln w="12700">
                <a:solidFill>
                  <a:schemeClr val="tx1"/>
                </a:solidFill>
                <a:prstDash val="solid"/>
              </a:ln>
            </a:endParaRPr>
          </a:p>
        </p:txBody>
      </p:sp>
      <p:pic>
        <p:nvPicPr>
          <p:cNvPr id="7" name="Рисунок 6" descr="C:\Users\User\Desktop\фото детей эксперименты\Новая папка (3)\P_20181221_101504.jpg"/>
          <p:cNvPicPr/>
          <p:nvPr/>
        </p:nvPicPr>
        <p:blipFill>
          <a:blip r:embed="rId3" cstate="print"/>
          <a:srcRect l="28378" t="27143" r="32108" b="3333"/>
          <a:stretch>
            <a:fillRect/>
          </a:stretch>
        </p:blipFill>
        <p:spPr bwMode="auto">
          <a:xfrm>
            <a:off x="846162" y="3826244"/>
            <a:ext cx="3684894" cy="30317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330" y="0"/>
            <a:ext cx="7773338" cy="1078173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Опыт №5 «Форма воды»</a:t>
            </a:r>
            <a:endParaRPr lang="ru-RU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" name="Содержимое 4" descr="C:\Users\User\Desktop\фото детей эксперименты\Новая папка (3)\IMG-20181217-WA0002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 l="46351" t="14054" r="17838" b="40541"/>
          <a:stretch>
            <a:fillRect/>
          </a:stretch>
        </p:blipFill>
        <p:spPr bwMode="auto">
          <a:xfrm>
            <a:off x="205476" y="1078173"/>
            <a:ext cx="3411181" cy="30025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571999" y="1098644"/>
            <a:ext cx="4558353" cy="5254389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0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Цель:</a:t>
            </a:r>
            <a:r>
              <a:rPr lang="ru-RU" sz="2000" dirty="0" smtClean="0"/>
              <a:t> </a:t>
            </a:r>
            <a:r>
              <a:rPr lang="ru-RU" sz="2000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познакомить детей с формой воды</a:t>
            </a:r>
            <a:endParaRPr lang="ru-RU" sz="2000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algn="just">
              <a:buNone/>
            </a:pPr>
            <a:r>
              <a:rPr lang="ru-RU" sz="20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Материалы:</a:t>
            </a:r>
            <a:r>
              <a:rPr lang="ru-RU" sz="2000" dirty="0" smtClean="0"/>
              <a:t> </a:t>
            </a:r>
            <a:r>
              <a:rPr lang="ru-RU" sz="2000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несколько прозрачных сосудов разной формы, вода</a:t>
            </a:r>
            <a:r>
              <a:rPr lang="ru-RU" sz="2000" dirty="0" smtClean="0"/>
              <a:t>.</a:t>
            </a:r>
          </a:p>
          <a:p>
            <a:pPr algn="just">
              <a:buNone/>
            </a:pPr>
            <a:r>
              <a:rPr lang="ru-RU" sz="20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Процесс:</a:t>
            </a:r>
            <a:r>
              <a:rPr lang="ru-RU" sz="2000" dirty="0" smtClean="0"/>
              <a:t> </a:t>
            </a:r>
            <a:r>
              <a:rPr lang="ru-RU" sz="2000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прозрачные сосуды разной формы налить воды и показать детям, что вода принимает форму сосудов.</a:t>
            </a:r>
            <a:endParaRPr lang="ru-RU" sz="2000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algn="just">
              <a:buNone/>
            </a:pPr>
            <a:r>
              <a:rPr lang="ru-RU" sz="20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Итог:</a:t>
            </a:r>
            <a:r>
              <a:rPr lang="ru-RU" sz="2000" dirty="0" smtClean="0"/>
              <a:t> </a:t>
            </a:r>
            <a:r>
              <a:rPr lang="ru-RU" sz="2000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вода не имеет формы и принимает форму того сосуда, в который она налита.</a:t>
            </a:r>
            <a:endParaRPr lang="ru-RU" sz="2000" dirty="0">
              <a:ln w="12700">
                <a:solidFill>
                  <a:schemeClr val="tx1"/>
                </a:solidFill>
                <a:prstDash val="solid"/>
              </a:ln>
            </a:endParaRPr>
          </a:p>
        </p:txBody>
      </p:sp>
      <p:pic>
        <p:nvPicPr>
          <p:cNvPr id="7" name="Рисунок 6" descr="C:\Users\User\Desktop\фото детей эксперименты\Новая папка (3)\IMG-20181217-WA0003.jpg"/>
          <p:cNvPicPr/>
          <p:nvPr/>
        </p:nvPicPr>
        <p:blipFill>
          <a:blip r:embed="rId3" cstate="print"/>
          <a:srcRect t="20690" r="59113" b="39244"/>
          <a:stretch>
            <a:fillRect/>
          </a:stretch>
        </p:blipFill>
        <p:spPr bwMode="auto">
          <a:xfrm>
            <a:off x="914400" y="3725839"/>
            <a:ext cx="3657599" cy="28933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567239" y="0"/>
            <a:ext cx="7899111" cy="1433014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Занятие «Знакомство со свойствами снега и льда»</a:t>
            </a:r>
            <a:endParaRPr lang="ru-RU" sz="3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647230" y="1376719"/>
            <a:ext cx="7772870" cy="3550881"/>
          </a:xfrm>
        </p:spPr>
        <p:txBody>
          <a:bodyPr>
            <a:normAutofit fontScale="70000" lnSpcReduction="20000"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>
              <a:buNone/>
            </a:pPr>
            <a:r>
              <a:rPr lang="ru-RU" sz="40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Цели:</a:t>
            </a:r>
          </a:p>
          <a:p>
            <a:pPr marL="0" indent="0" algn="just">
              <a:buNone/>
            </a:pPr>
            <a:r>
              <a:rPr lang="ru-RU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	</a:t>
            </a:r>
            <a:r>
              <a:rPr lang="ru-RU" b="1" dirty="0" smtClean="0">
                <a:ln>
                  <a:prstDash val="solid"/>
                </a:ln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Расширить представления детей о снеге и его свойствах, о зимних явлениях.</a:t>
            </a:r>
          </a:p>
          <a:p>
            <a:pPr marL="0" indent="0" algn="just">
              <a:buNone/>
            </a:pPr>
            <a:r>
              <a:rPr lang="ru-RU" b="1" dirty="0" smtClean="0">
                <a:ln>
                  <a:prstDash val="solid"/>
                </a:ln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	</a:t>
            </a:r>
          </a:p>
          <a:p>
            <a:pPr marL="0" indent="0" algn="just">
              <a:buNone/>
            </a:pPr>
            <a:r>
              <a:rPr lang="ru-RU" b="1" dirty="0">
                <a:ln>
                  <a:prstDash val="solid"/>
                </a:ln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	</a:t>
            </a:r>
            <a:r>
              <a:rPr lang="ru-RU" b="1" dirty="0" smtClean="0">
                <a:ln>
                  <a:prstDash val="solid"/>
                </a:ln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Познакомить детей со льдом и его свойствами (гладкий, прозрачный, холодный, твердый)</a:t>
            </a:r>
          </a:p>
          <a:p>
            <a:pPr marL="0" indent="0" algn="just">
              <a:buNone/>
            </a:pPr>
            <a:r>
              <a:rPr lang="ru-RU" b="1" dirty="0" smtClean="0">
                <a:ln>
                  <a:prstDash val="solid"/>
                </a:ln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	</a:t>
            </a:r>
          </a:p>
          <a:p>
            <a:pPr marL="0" indent="0" algn="just">
              <a:buNone/>
            </a:pPr>
            <a:r>
              <a:rPr lang="ru-RU" b="1" dirty="0">
                <a:ln>
                  <a:prstDash val="solid"/>
                </a:ln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	</a:t>
            </a:r>
            <a:r>
              <a:rPr lang="ru-RU" b="1" dirty="0" smtClean="0">
                <a:ln>
                  <a:prstDash val="solid"/>
                </a:ln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Научить устанавливать элементарные причинно – следственные связи: снег в тепле тает и превращается в воду; на морозе вода замерзает и превращается в лед.</a:t>
            </a:r>
          </a:p>
          <a:p>
            <a:endParaRPr lang="ru-RU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5332" y="259308"/>
            <a:ext cx="7773338" cy="1037229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Опыт №1 «Вода и снег»</a:t>
            </a:r>
            <a:endParaRPr lang="ru-RU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7" name="Содержимое 6" descr="C:\Users\User\Desktop\фото детей эксперименты\IMG_20190111_091143.jpg"/>
          <p:cNvPicPr>
            <a:picLocks noGrp="1"/>
          </p:cNvPicPr>
          <p:nvPr>
            <p:ph sz="half" idx="1"/>
          </p:nvPr>
        </p:nvPicPr>
        <p:blipFill>
          <a:blip r:embed="rId2" cstate="print"/>
          <a:srcRect l="3944" r="27161"/>
          <a:stretch>
            <a:fillRect/>
          </a:stretch>
        </p:blipFill>
        <p:spPr bwMode="auto">
          <a:xfrm>
            <a:off x="204717" y="975391"/>
            <a:ext cx="3589362" cy="2791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435522" y="1105469"/>
            <a:ext cx="4271750" cy="5268035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sz="26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Цель:</a:t>
            </a:r>
            <a:r>
              <a:rPr lang="ru-RU" dirty="0" smtClean="0"/>
              <a:t>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закрепить знания о различных свойствах воды</a:t>
            </a:r>
            <a:r>
              <a:rPr lang="ru-RU" dirty="0" smtClean="0"/>
              <a:t>.</a:t>
            </a:r>
          </a:p>
          <a:p>
            <a:pPr algn="just">
              <a:buNone/>
            </a:pPr>
            <a:r>
              <a:rPr lang="ru-RU" sz="26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Материалы: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ведерки с рыхлым снегом, с утрамбованным снегом, льдом.</a:t>
            </a:r>
            <a:endParaRPr lang="ru-RU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algn="just">
              <a:buNone/>
            </a:pPr>
            <a:r>
              <a:rPr lang="ru-RU" sz="26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Процесс:</a:t>
            </a:r>
            <a:r>
              <a:rPr lang="ru-RU" sz="2600" dirty="0" smtClean="0"/>
              <a:t>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внести в группу снег и лед – что быстрее растает? В одно ведерко поместить рыхлый снег, во второе – утрамбованный, в третье – лед.</a:t>
            </a:r>
            <a:endParaRPr lang="ru-RU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algn="just">
              <a:buNone/>
            </a:pPr>
            <a:r>
              <a:rPr lang="ru-RU" sz="26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Итог:</a:t>
            </a:r>
            <a:r>
              <a:rPr lang="ru-RU" dirty="0" smtClean="0"/>
              <a:t>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рыхлый снег растает первым, затем – утрамбованный, лед растает последним.</a:t>
            </a:r>
            <a:endParaRPr lang="ru-RU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8" name="Рисунок 7" descr="C:\Users\User\Desktop\фото детей эксперименты\IMG_20190117_112052.jpg"/>
          <p:cNvPicPr/>
          <p:nvPr/>
        </p:nvPicPr>
        <p:blipFill>
          <a:blip r:embed="rId3" cstate="print"/>
          <a:srcRect l="5931" r="1812"/>
          <a:stretch>
            <a:fillRect/>
          </a:stretch>
        </p:blipFill>
        <p:spPr bwMode="auto">
          <a:xfrm>
            <a:off x="736979" y="3725839"/>
            <a:ext cx="3821373" cy="28759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332" y="286604"/>
            <a:ext cx="7773338" cy="928047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Опыт №2 «Свойства снега»</a:t>
            </a:r>
            <a:endParaRPr lang="ru-RU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6" name="Содержимое 5" descr="C:\Users\User\Desktop\фото детей эксперименты\IMG_20190111_091143.jpg"/>
          <p:cNvPicPr>
            <a:picLocks noGrp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889000" y="3855237"/>
            <a:ext cx="4038600" cy="24034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305300" y="1201003"/>
            <a:ext cx="4749800" cy="5104263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sz="2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Цель:</a:t>
            </a:r>
            <a:r>
              <a:rPr lang="ru-RU" dirty="0" smtClean="0"/>
              <a:t>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познакомить детей со свойствами снега</a:t>
            </a:r>
            <a:r>
              <a:rPr lang="ru-RU" dirty="0" smtClean="0"/>
              <a:t>.</a:t>
            </a:r>
          </a:p>
          <a:p>
            <a:pPr algn="just">
              <a:buNone/>
            </a:pPr>
            <a:r>
              <a:rPr lang="ru-RU" sz="2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Материал:</a:t>
            </a:r>
            <a:r>
              <a:rPr lang="ru-RU" dirty="0" smtClean="0"/>
              <a:t>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емкость со снегом.</a:t>
            </a:r>
            <a:endParaRPr lang="ru-RU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algn="just">
              <a:buNone/>
            </a:pPr>
            <a:r>
              <a:rPr lang="ru-RU" sz="2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Процесс: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рассматривание емкости со снегом. Скажите, какой он</a:t>
            </a:r>
            <a:r>
              <a:rPr lang="ru-RU" dirty="0" smtClean="0"/>
              <a:t>?</a:t>
            </a:r>
          </a:p>
          <a:p>
            <a:pPr algn="just">
              <a:buNone/>
            </a:pPr>
            <a:r>
              <a:rPr lang="ru-RU" sz="2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Итог:</a:t>
            </a:r>
            <a:r>
              <a:rPr lang="ru-RU" sz="2400" dirty="0" smtClean="0"/>
              <a:t>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снег белый, холодный, колючий. Мокрый, </a:t>
            </a:r>
            <a:r>
              <a:rPr lang="ru-RU" b="1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ассыпчатый, легкий, хрустящий, блестящий, сверкающий и т.д.</a:t>
            </a:r>
            <a:endParaRPr lang="ru-RU" dirty="0">
              <a:ln w="12700">
                <a:solidFill>
                  <a:schemeClr val="tx1"/>
                </a:solidFill>
                <a:prstDash val="solid"/>
              </a:ln>
            </a:endParaRPr>
          </a:p>
        </p:txBody>
      </p:sp>
      <p:pic>
        <p:nvPicPr>
          <p:cNvPr id="5" name="Рисунок 4" descr="C:\Users\User\Desktop\фото детей эксперименты\IMG_20190117_11185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6735" y="1091821"/>
            <a:ext cx="3924889" cy="29615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332" y="259308"/>
            <a:ext cx="7773338" cy="1037229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Опыт №3 «Лед – какой он?»</a:t>
            </a:r>
            <a:endParaRPr lang="ru-RU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" name="Содержимое 4" descr="C:\Users\User\Desktop\фото детей эксперименты\IMG_20190111_091254.jpg"/>
          <p:cNvPicPr>
            <a:picLocks noGrp="1"/>
          </p:cNvPicPr>
          <p:nvPr>
            <p:ph sz="half" idx="1"/>
          </p:nvPr>
        </p:nvPicPr>
        <p:blipFill>
          <a:blip r:embed="rId2" cstate="print"/>
          <a:srcRect r="3763"/>
          <a:stretch>
            <a:fillRect/>
          </a:stretch>
        </p:blipFill>
        <p:spPr bwMode="auto">
          <a:xfrm>
            <a:off x="204504" y="1050878"/>
            <a:ext cx="3835233" cy="28387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29150" y="1160061"/>
            <a:ext cx="4222750" cy="5172500"/>
          </a:xfrm>
        </p:spPr>
        <p:txBody>
          <a:bodyPr/>
          <a:lstStyle/>
          <a:p>
            <a:pPr algn="just">
              <a:buNone/>
            </a:pPr>
            <a:r>
              <a:rPr lang="ru-RU" sz="2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Цель:</a:t>
            </a:r>
            <a:r>
              <a:rPr lang="ru-RU" sz="2400" dirty="0" smtClean="0"/>
              <a:t>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познакомить детей со льдом</a:t>
            </a:r>
            <a:r>
              <a:rPr lang="ru-RU" dirty="0" smtClean="0"/>
              <a:t>.</a:t>
            </a:r>
          </a:p>
          <a:p>
            <a:pPr algn="just">
              <a:buNone/>
            </a:pPr>
            <a:r>
              <a:rPr lang="ru-RU" sz="2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Материал:</a:t>
            </a:r>
            <a:r>
              <a:rPr lang="ru-RU" sz="2400" dirty="0" smtClean="0"/>
              <a:t>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емкость со льдом.</a:t>
            </a:r>
            <a:endParaRPr lang="ru-RU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algn="just">
              <a:buNone/>
            </a:pPr>
            <a:r>
              <a:rPr lang="ru-RU" sz="2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Процесс:</a:t>
            </a:r>
            <a:r>
              <a:rPr lang="ru-RU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рассматривание емкости со льдом. Скажите, какой он?</a:t>
            </a:r>
            <a:endParaRPr lang="ru-RU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algn="just">
              <a:buNone/>
            </a:pPr>
            <a:r>
              <a:rPr lang="ru-RU" sz="2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Итог: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лед твердый, гладкий, холодный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6" name="Рисунок 5" descr="C:\Users\User\Desktop\фото детей эксперименты\IMG_20190117_111926.jpg"/>
          <p:cNvPicPr/>
          <p:nvPr/>
        </p:nvPicPr>
        <p:blipFill>
          <a:blip r:embed="rId3" cstate="print"/>
          <a:srcRect r="6657" b="21579"/>
          <a:stretch>
            <a:fillRect/>
          </a:stretch>
        </p:blipFill>
        <p:spPr bwMode="auto">
          <a:xfrm>
            <a:off x="982639" y="3562066"/>
            <a:ext cx="3698543" cy="30986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332" y="313901"/>
            <a:ext cx="7773338" cy="1078172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Опыт №4 «Запах льда»</a:t>
            </a:r>
            <a:endParaRPr lang="ru-RU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" name="Содержимое 4" descr="C:\Users\User\Desktop\фото детей эксперименты\IMG_20190117_111951.jpg"/>
          <p:cNvPicPr>
            <a:picLocks noGrp="1"/>
          </p:cNvPicPr>
          <p:nvPr>
            <p:ph sz="half" idx="1"/>
          </p:nvPr>
        </p:nvPicPr>
        <p:blipFill>
          <a:blip r:embed="rId2" cstate="print"/>
          <a:srcRect r="24040" b="11899"/>
          <a:stretch>
            <a:fillRect/>
          </a:stretch>
        </p:blipFill>
        <p:spPr bwMode="auto">
          <a:xfrm>
            <a:off x="176900" y="1084094"/>
            <a:ext cx="4025900" cy="26220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35774" y="1265639"/>
            <a:ext cx="3829050" cy="4653887"/>
          </a:xfrm>
        </p:spPr>
        <p:txBody>
          <a:bodyPr/>
          <a:lstStyle/>
          <a:p>
            <a:pPr algn="just">
              <a:buNone/>
            </a:pPr>
            <a:r>
              <a:rPr lang="ru-RU" sz="2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Цель:</a:t>
            </a:r>
            <a:r>
              <a:rPr lang="ru-RU" dirty="0" smtClean="0"/>
              <a:t>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выяснить имеет ли запах лед.</a:t>
            </a:r>
            <a:endParaRPr lang="ru-RU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algn="just">
              <a:buNone/>
            </a:pPr>
            <a:r>
              <a:rPr lang="ru-RU" sz="2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Материал:</a:t>
            </a:r>
            <a:r>
              <a:rPr lang="ru-RU" dirty="0" smtClean="0"/>
              <a:t>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емкость со льдом.</a:t>
            </a:r>
            <a:endParaRPr lang="ru-RU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algn="just">
              <a:buNone/>
            </a:pPr>
            <a:r>
              <a:rPr lang="ru-RU" sz="2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Процесс: </a:t>
            </a:r>
            <a:r>
              <a:rPr lang="ru-RU" b="1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спросить детей, чем пахнет лед?</a:t>
            </a:r>
            <a:endParaRPr lang="ru-RU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algn="just">
              <a:buNone/>
            </a:pPr>
            <a:r>
              <a:rPr lang="ru-RU" sz="2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Итог:</a:t>
            </a:r>
            <a:r>
              <a:rPr lang="ru-RU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dirty="0" smtClean="0">
                <a:ln>
                  <a:solidFill>
                    <a:schemeClr val="tx1"/>
                  </a:solidFill>
                </a:ln>
              </a:rPr>
              <a:t>лед не имеет запаха.</a:t>
            </a:r>
            <a:endParaRPr lang="ru-RU" dirty="0">
              <a:ln>
                <a:solidFill>
                  <a:schemeClr val="tx1"/>
                </a:solidFill>
              </a:ln>
            </a:endParaRPr>
          </a:p>
        </p:txBody>
      </p:sp>
      <p:pic>
        <p:nvPicPr>
          <p:cNvPr id="6" name="Рисунок 5" descr="C:\Users\User\Desktop\фото детей эксперименты\IMG_20190111_091249.jpg"/>
          <p:cNvPicPr/>
          <p:nvPr/>
        </p:nvPicPr>
        <p:blipFill>
          <a:blip r:embed="rId3" cstate="print"/>
          <a:srcRect r="26106"/>
          <a:stretch>
            <a:fillRect/>
          </a:stretch>
        </p:blipFill>
        <p:spPr bwMode="auto">
          <a:xfrm>
            <a:off x="845948" y="3248167"/>
            <a:ext cx="3889826" cy="33487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6578" y="0"/>
            <a:ext cx="8204668" cy="1119115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Опыт №5 «Лед в воде плавает или тонет»</a:t>
            </a:r>
            <a:endParaRPr lang="ru-RU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" name="Содержимое 4" descr="C:\Users\User\Desktop\фото детей эксперименты\IMG_20190111_091721.jpg"/>
          <p:cNvPicPr>
            <a:picLocks noGrp="1"/>
          </p:cNvPicPr>
          <p:nvPr>
            <p:ph sz="half" idx="1"/>
          </p:nvPr>
        </p:nvPicPr>
        <p:blipFill>
          <a:blip r:embed="rId2" cstate="print"/>
          <a:srcRect r="11001" b="7432"/>
          <a:stretch>
            <a:fillRect/>
          </a:stretch>
        </p:blipFill>
        <p:spPr bwMode="auto">
          <a:xfrm>
            <a:off x="245755" y="1119117"/>
            <a:ext cx="4298949" cy="2934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04012" y="1335206"/>
            <a:ext cx="4091769" cy="4790364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sz="24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Цель:</a:t>
            </a:r>
            <a:r>
              <a:rPr lang="ru-RU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выяснить лед в воде плавает или тонет</a:t>
            </a:r>
            <a:r>
              <a:rPr lang="ru-RU" dirty="0" smtClean="0"/>
              <a:t>.</a:t>
            </a:r>
          </a:p>
          <a:p>
            <a:pPr algn="just">
              <a:buNone/>
            </a:pPr>
            <a:r>
              <a:rPr lang="ru-RU" sz="24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Материал:</a:t>
            </a:r>
            <a:r>
              <a:rPr lang="ru-RU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емкость с водой, лед.</a:t>
            </a:r>
            <a:endParaRPr lang="ru-RU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algn="just">
              <a:buNone/>
            </a:pPr>
            <a:r>
              <a:rPr lang="ru-RU" sz="24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Процесс:</a:t>
            </a:r>
            <a:r>
              <a:rPr lang="ru-RU" dirty="0" smtClean="0"/>
              <a:t> </a:t>
            </a:r>
            <a:r>
              <a:rPr lang="ru-RU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положить лед в емкость с водой. Что происходит со льдом в воде? Давайте проверим. Он плавает или тонет?</a:t>
            </a:r>
            <a:endParaRPr lang="ru-RU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algn="just">
              <a:buNone/>
            </a:pPr>
            <a:r>
              <a:rPr lang="ru-RU" sz="24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Итог:</a:t>
            </a:r>
            <a:r>
              <a:rPr lang="ru-RU" dirty="0" smtClean="0"/>
              <a:t> </a:t>
            </a:r>
            <a:r>
              <a:rPr lang="ru-RU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лед в воде плавает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6" name="Рисунок 5" descr="C:\Users\User\Desktop\фото детей эксперименты\IMG_20190117_112151.jpg"/>
          <p:cNvPicPr/>
          <p:nvPr/>
        </p:nvPicPr>
        <p:blipFill>
          <a:blip r:embed="rId3" cstate="print"/>
          <a:srcRect t="6742" r="20235" b="5169"/>
          <a:stretch>
            <a:fillRect/>
          </a:stretch>
        </p:blipFill>
        <p:spPr bwMode="auto">
          <a:xfrm>
            <a:off x="805218" y="3730388"/>
            <a:ext cx="3998794" cy="3127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79400" y="128138"/>
            <a:ext cx="8369770" cy="1296537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Вывод и практическая значимость проекта</a:t>
            </a:r>
            <a:endParaRPr lang="ru-RU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90500" y="1476991"/>
            <a:ext cx="8661870" cy="3907809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	Дети приобрели теоретические и практические знания о воде, были удивлены полученными знаниями о воде. </a:t>
            </a:r>
          </a:p>
          <a:p>
            <a:pPr algn="just">
              <a:buNone/>
            </a:pPr>
            <a:r>
              <a:rPr lang="ru-RU" sz="2400" dirty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ru-RU" sz="2400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ru-RU" sz="2400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Проект дал возможность развития наблюдательности. Умение анализировать, делать выводы.</a:t>
            </a:r>
          </a:p>
          <a:p>
            <a:pPr algn="just">
              <a:buNone/>
            </a:pPr>
            <a:r>
              <a:rPr lang="ru-RU" sz="2400" cap="none" dirty="0" smtClean="0">
                <a:ln w="12700">
                  <a:solidFill>
                    <a:schemeClr val="tx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	Данный проект доставил положительные эмоции детям.</a:t>
            </a:r>
            <a:endParaRPr lang="ru-RU" sz="2400" cap="none" dirty="0">
              <a:ln w="12700">
                <a:solidFill>
                  <a:schemeClr val="tx1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Мой фильм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42925" y="438150"/>
            <a:ext cx="813435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294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56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09700"/>
            <a:ext cx="9144000" cy="5448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Прямоугольник 11"/>
          <p:cNvSpPr/>
          <p:nvPr/>
        </p:nvSpPr>
        <p:spPr>
          <a:xfrm rot="10800000" flipV="1">
            <a:off x="-460375" y="190500"/>
            <a:ext cx="10064749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6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Спасибо за внимание!</a:t>
            </a:r>
            <a:endParaRPr lang="ru-RU" sz="6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для презентации Голубая вода </Template>
  <TotalTime>1169</TotalTime>
  <Words>922</Words>
  <Application>Microsoft Office PowerPoint</Application>
  <PresentationFormat>Экран (4:3)</PresentationFormat>
  <Paragraphs>94</Paragraphs>
  <Slides>18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Calibri</vt:lpstr>
      <vt:lpstr>Impact</vt:lpstr>
      <vt:lpstr>Times New Roman</vt:lpstr>
      <vt:lpstr>Wingdings</vt:lpstr>
      <vt:lpstr>Modèle par défaut</vt:lpstr>
      <vt:lpstr>Опытно –экспериментальная деятельность </vt:lpstr>
      <vt:lpstr>Презентация PowerPoint</vt:lpstr>
      <vt:lpstr>Презентация PowerPoint</vt:lpstr>
      <vt:lpstr>Презентация PowerPoint</vt:lpstr>
      <vt:lpstr>Опыт № 1 «Цвет воды»</vt:lpstr>
      <vt:lpstr>Опыт №2 «Вода растворитель</vt:lpstr>
      <vt:lpstr>Опыт №3 «Вкус воды»</vt:lpstr>
      <vt:lpstr>Опыт №4 «Запах воды»</vt:lpstr>
      <vt:lpstr>Опыт №5 «Форма воды»</vt:lpstr>
      <vt:lpstr>Занятие «Знакомство со свойствами снега и льда»</vt:lpstr>
      <vt:lpstr>Опыт №1 «Вода и снег»</vt:lpstr>
      <vt:lpstr>Опыт №2 «Свойства снега»</vt:lpstr>
      <vt:lpstr>Опыт №3 «Лед – какой он?»</vt:lpstr>
      <vt:lpstr>Опыт №4 «Запах льда»</vt:lpstr>
      <vt:lpstr>Опыт №5 «Лед в воде плавает или тонет»</vt:lpstr>
      <vt:lpstr>Вывод и практическая значимость проекта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PC</cp:lastModifiedBy>
  <cp:revision>26</cp:revision>
  <dcterms:created xsi:type="dcterms:W3CDTF">2018-12-07T15:58:00Z</dcterms:created>
  <dcterms:modified xsi:type="dcterms:W3CDTF">2021-04-14T09:00:28Z</dcterms:modified>
</cp:coreProperties>
</file>