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66" r:id="rId4"/>
    <p:sldId id="267" r:id="rId5"/>
    <p:sldId id="265" r:id="rId6"/>
    <p:sldId id="263" r:id="rId7"/>
    <p:sldId id="259" r:id="rId8"/>
    <p:sldId id="260" r:id="rId9"/>
    <p:sldId id="261" r:id="rId10"/>
    <p:sldId id="264" r:id="rId11"/>
    <p:sldId id="262" r:id="rId12"/>
  </p:sldIdLst>
  <p:sldSz cx="12192000" cy="6858000"/>
  <p:notesSz cx="6858000" cy="9144000"/>
  <p:defaultTextStyle>
    <a:defPPr>
      <a:defRPr lang="en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5865"/>
  </p:normalViewPr>
  <p:slideViewPr>
    <p:cSldViewPr snapToGrid="0" snapToObjects="1">
      <p:cViewPr varScale="1">
        <p:scale>
          <a:sx n="114" d="100"/>
          <a:sy n="114" d="100"/>
        </p:scale>
        <p:origin x="43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CDAAB4-08BA-3B44-A5D8-DAF6E20304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5BF5FB3-7FAD-4045-B064-3C848D1874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E0F1AB-AE60-2F48-9346-B1F3835D55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BE6C5C-5869-584D-8DD8-319E96291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3E335-6FF4-C64C-AF99-1A89D5F33035}" type="datetimeFigureOut">
              <a:rPr lang="uk-UA" smtClean="0"/>
              <a:t>30.01.2025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C12860-9D65-EB4B-8F92-373519C6E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366FEC-9BA1-6541-A877-9D841EA3F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CCFD-B935-D24B-82C8-F1BB9D2F90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66932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80A29-6D07-2246-8004-D7177BDD50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52E72E-5CC3-C946-A5A4-4BF12AF985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15D3D3-ADCB-904A-9993-F314D4BA0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3E335-6FF4-C64C-AF99-1A89D5F33035}" type="datetimeFigureOut">
              <a:rPr lang="uk-UA" smtClean="0"/>
              <a:t>30.01.2025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DD957D-0969-F742-9062-F2599B318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D4652D-2582-FB48-9BF1-69522343E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CCFD-B935-D24B-82C8-F1BB9D2F90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79145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4A77C-493B-784B-817B-D5A8750F95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61F68A-2492-8748-B13B-EC3DEEF434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5A834-3362-F041-AD24-F72D8A598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3E335-6FF4-C64C-AF99-1A89D5F33035}" type="datetimeFigureOut">
              <a:rPr lang="uk-UA" smtClean="0"/>
              <a:t>30.01.2025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0AEEF3-2E8C-DC4F-B119-CEFB3BBB75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763B59-F197-3840-875D-B49313EFC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CCFD-B935-D24B-82C8-F1BB9D2F90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44127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B41D8-95DD-E346-9A25-009295983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1E62C2-A806-BA4D-85EB-34249790B4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0015AC-D26D-B84E-B05F-4AD9412E79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280CD8-C0BE-DF41-8E10-7492F9F8BA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3E335-6FF4-C64C-AF99-1A89D5F33035}" type="datetimeFigureOut">
              <a:rPr lang="uk-UA" smtClean="0"/>
              <a:t>30.01.2025</a:t>
            </a:fld>
            <a:endParaRPr lang="uk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DD87E4-3C66-064F-BF14-55B3C3AC1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877CC-D0D9-684B-B700-822478C7A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CCFD-B935-D24B-82C8-F1BB9D2F90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28466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929086-C16D-3846-8FF9-468434D92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158A6B-3747-D242-8F17-DEFB7B6EC8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729112-86AB-BB4A-827B-9C8E4A76F9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3618191-5F05-AE48-8F82-B2BBC17354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07F7E5-4E6B-0745-930F-FF4FEF5625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CEE6B81-9E54-3943-BA3D-0719A1C86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3E335-6FF4-C64C-AF99-1A89D5F33035}" type="datetimeFigureOut">
              <a:rPr lang="uk-UA" smtClean="0"/>
              <a:t>30.01.2025</a:t>
            </a:fld>
            <a:endParaRPr lang="uk-U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070275-6DCC-B44D-89F9-34ECBA5BC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FF90D7-DA2E-AA41-B9F7-DA1D66345C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CCFD-B935-D24B-82C8-F1BB9D2F90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19716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34BF34-1D8F-BF47-B8C9-0306CAE4B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DEB41B-6124-2E4B-82DB-10BCA0CEA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3E335-6FF4-C64C-AF99-1A89D5F33035}" type="datetimeFigureOut">
              <a:rPr lang="uk-UA" smtClean="0"/>
              <a:t>30.01.2025</a:t>
            </a:fld>
            <a:endParaRPr lang="uk-U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633350-973A-4C44-A1DB-8F9EE13D5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074D0A-6383-474C-B291-DDF41849F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CCFD-B935-D24B-82C8-F1BB9D2F90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48675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8955655-105C-EB40-ADF9-2A9A06D56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3E335-6FF4-C64C-AF99-1A89D5F33035}" type="datetimeFigureOut">
              <a:rPr lang="uk-UA" smtClean="0"/>
              <a:t>30.01.2025</a:t>
            </a:fld>
            <a:endParaRPr lang="uk-U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5B59A5-3967-544C-B754-FB80B0C4C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5644CA-DA9B-A941-8F14-61FF9B561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CCFD-B935-D24B-82C8-F1BB9D2F90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9356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BEDF1-47DC-BD47-95EE-1FB31F3D9D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FF7C26-3305-7046-B4A3-14050A3134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A2ED99-F24A-664D-A07B-4FA962A689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F5AE3F-06DF-9542-969F-BA4FD3F7A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3E335-6FF4-C64C-AF99-1A89D5F33035}" type="datetimeFigureOut">
              <a:rPr lang="uk-UA" smtClean="0"/>
              <a:t>30.01.2025</a:t>
            </a:fld>
            <a:endParaRPr lang="uk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F1FC71-5EC4-B544-B832-EB8168D24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3F4F5F-021C-9B4B-9694-9490B5573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CCFD-B935-D24B-82C8-F1BB9D2F90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07079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B875D-CFB9-7B4D-80EF-23FB6C5D4B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0D320AD-AFCE-C04E-9391-78741B63F51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562347-EAB5-4048-970E-8CF93E678D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172A58-A756-D440-9263-92C81B885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3E335-6FF4-C64C-AF99-1A89D5F33035}" type="datetimeFigureOut">
              <a:rPr lang="uk-UA" smtClean="0"/>
              <a:t>30.01.2025</a:t>
            </a:fld>
            <a:endParaRPr lang="uk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5349BC-F6FA-E541-BDED-09D5790041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0DFFC0-7BC8-4546-90F5-FE3BDF360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CCFD-B935-D24B-82C8-F1BB9D2F90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17574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A6AAD7-6B80-D340-B145-BE70761D7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6D4553-966F-2049-BCFC-F802A5C323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9DDD7C-8350-ED45-B98D-D635E1751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3E335-6FF4-C64C-AF99-1A89D5F33035}" type="datetimeFigureOut">
              <a:rPr lang="uk-UA" smtClean="0"/>
              <a:t>30.01.2025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61A6D1-84D9-2E4C-B972-A2AFD5805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1733EB-B275-AE4C-B7AB-2643C9CE1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CCFD-B935-D24B-82C8-F1BB9D2F90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79302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A5B4B7-2A07-8D4A-8C7A-FF48ED2454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19A374-0909-6D4F-8EA8-90F7E50BB8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87F8F-047E-764E-86AE-C831C636D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3E335-6FF4-C64C-AF99-1A89D5F33035}" type="datetimeFigureOut">
              <a:rPr lang="uk-UA" smtClean="0"/>
              <a:t>30.01.2025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78FFB-0E3D-804B-A403-AD1468D76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40F78C-7DC7-5D4B-8D68-B5B93DA6B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CCFD-B935-D24B-82C8-F1BB9D2F90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3556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3083C75-4D4E-4B49-AD68-39626904BCE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/>
          <a:srcRect t="17573"/>
          <a:stretch/>
        </p:blipFill>
        <p:spPr>
          <a:xfrm>
            <a:off x="1" y="0"/>
            <a:ext cx="12191999" cy="2581154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1179DB-560F-E945-AC47-FF0F4C155C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3E335-6FF4-C64C-AF99-1A89D5F33035}" type="datetimeFigureOut">
              <a:rPr lang="uk-UA" smtClean="0"/>
              <a:t>30.01.2025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A74B9A-8CD5-4E4C-A133-1DBC7C5CDD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7FF9AA-72D4-8941-AEE3-64DA6CD0BB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7CCCFD-B935-D24B-82C8-F1BB9D2F906C}" type="slidenum">
              <a:rPr lang="uk-UA" smtClean="0"/>
              <a:t>‹#›</a:t>
            </a:fld>
            <a:endParaRPr lang="uk-U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2D9209C-0B11-E34C-B958-D8343BC80F3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/>
          <a:srcRect t="63945" b="-1"/>
          <a:stretch/>
        </p:blipFill>
        <p:spPr>
          <a:xfrm>
            <a:off x="1" y="2558004"/>
            <a:ext cx="12191999" cy="112905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161402C-DEEE-ED45-92E0-95260F10B6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/>
          <a:srcRect t="63945" b="-1"/>
          <a:stretch/>
        </p:blipFill>
        <p:spPr>
          <a:xfrm>
            <a:off x="1" y="3663907"/>
            <a:ext cx="12191999" cy="112905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70CD9DE-7C11-A947-9FEB-A54D8DCE9A0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/>
          <a:srcRect t="63945" b="-1"/>
          <a:stretch/>
        </p:blipFill>
        <p:spPr>
          <a:xfrm>
            <a:off x="0" y="4758235"/>
            <a:ext cx="12191999" cy="112905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B326029-4F14-D442-8707-BC35894DFA9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/>
          <a:srcRect t="63945" b="-1"/>
          <a:stretch/>
        </p:blipFill>
        <p:spPr>
          <a:xfrm>
            <a:off x="-1" y="5728947"/>
            <a:ext cx="12191999" cy="1129053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A55A05-415E-B442-AED6-ECFFE26FC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55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uk-U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37A3E4-78A0-AD44-86EA-FC062222B4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25069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svg"/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svg"/><Relationship Id="rId5" Type="http://schemas.openxmlformats.org/officeDocument/2006/relationships/image" Target="../media/image7.svg"/><Relationship Id="rId15" Type="http://schemas.openxmlformats.org/officeDocument/2006/relationships/image" Target="../media/image17.sv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svg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F65C7-6354-EF4F-BB1D-A9465DE38B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632928"/>
            <a:ext cx="9144000" cy="2387600"/>
          </a:xfrm>
        </p:spPr>
        <p:txBody>
          <a:bodyPr>
            <a:normAutofit/>
          </a:bodyPr>
          <a:lstStyle/>
          <a:p>
            <a:r>
              <a:rPr lang="ru-RU" sz="6600" b="1" dirty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Факторы, влияющие на здоровье человека</a:t>
            </a:r>
          </a:p>
        </p:txBody>
      </p:sp>
    </p:spTree>
    <p:extLst>
      <p:ext uri="{BB962C8B-B14F-4D97-AF65-F5344CB8AC3E}">
        <p14:creationId xmlns:p14="http://schemas.microsoft.com/office/powerpoint/2010/main" val="2068556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61F102-B500-044D-B150-F1882D7D6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2674" y="110559"/>
            <a:ext cx="10515600" cy="1049867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>
                <a:solidFill>
                  <a:schemeClr val="accent1">
                    <a:lumMod val="75000"/>
                  </a:schemeClr>
                </a:solidFill>
                <a:latin typeface="Gabriola" panose="04040605051002020D02" pitchFamily="82" charset="0"/>
              </a:rPr>
              <a:t>Здоровье и его характеристика</a:t>
            </a:r>
            <a:endParaRPr lang="en-UA" sz="5400" b="1" dirty="0">
              <a:solidFill>
                <a:schemeClr val="accent1">
                  <a:lumMod val="75000"/>
                </a:schemeClr>
              </a:solidFill>
              <a:latin typeface="Gabriola" panose="04040605051002020D02" pitchFamily="8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4022971-4289-461C-912E-AA2F137BC1CD}"/>
              </a:ext>
            </a:extLst>
          </p:cNvPr>
          <p:cNvSpPr txBox="1"/>
          <p:nvPr/>
        </p:nvSpPr>
        <p:spPr>
          <a:xfrm>
            <a:off x="393108" y="1403982"/>
            <a:ext cx="1132317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Gabriola" panose="04040605051002020D02" pitchFamily="82" charset="0"/>
              </a:rPr>
              <a:t>Здоровье человека в понимании ВОЗ - это состояние полного физического, душевного и социального благополучия, а не только отсутствие болезней и физических дефектов.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DDCC90A-1733-4FCD-BF49-4874173BA5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4360" y="3429000"/>
            <a:ext cx="6812519" cy="24127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6277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: скругленные противолежащие углы 9">
            <a:extLst>
              <a:ext uri="{FF2B5EF4-FFF2-40B4-BE49-F238E27FC236}">
                <a16:creationId xmlns:a16="http://schemas.microsoft.com/office/drawing/2014/main" id="{CD10C908-1FA6-4B18-8901-D1106ACA2B3D}"/>
              </a:ext>
            </a:extLst>
          </p:cNvPr>
          <p:cNvSpPr/>
          <p:nvPr/>
        </p:nvSpPr>
        <p:spPr>
          <a:xfrm>
            <a:off x="222187" y="1187865"/>
            <a:ext cx="3560756" cy="5324029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Gabriola" panose="04040605051002020D02" pitchFamily="82" charset="0"/>
              </a:rPr>
              <a:t>Физическое здоровье – </a:t>
            </a:r>
            <a:b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Gabriola" panose="04040605051002020D02" pitchFamily="82" charset="0"/>
              </a:rPr>
            </a:b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Gabriola" panose="04040605051002020D02" pitchFamily="82" charset="0"/>
              </a:rPr>
              <a:t>это естественное состояние организма, обусловленное нормальным функционированием всех его органов и систем. </a:t>
            </a:r>
            <a:b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Gabriola" panose="04040605051002020D02" pitchFamily="82" charset="0"/>
              </a:rPr>
            </a:b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Gabriola" panose="04040605051002020D02" pitchFamily="82" charset="0"/>
              </a:rPr>
              <a:t>Если хорошо работают все органы и системы, то и весь организм человека правильно функционирует и развивается.</a:t>
            </a:r>
            <a:endParaRPr lang="ru-RU" dirty="0"/>
          </a:p>
        </p:txBody>
      </p:sp>
      <p:sp>
        <p:nvSpPr>
          <p:cNvPr id="11" name="Прямоугольник: скругленные противолежащие углы 10">
            <a:extLst>
              <a:ext uri="{FF2B5EF4-FFF2-40B4-BE49-F238E27FC236}">
                <a16:creationId xmlns:a16="http://schemas.microsoft.com/office/drawing/2014/main" id="{B54459F9-6687-464D-85D6-99F043948585}"/>
              </a:ext>
            </a:extLst>
          </p:cNvPr>
          <p:cNvSpPr/>
          <p:nvPr/>
        </p:nvSpPr>
        <p:spPr>
          <a:xfrm>
            <a:off x="3922520" y="1187864"/>
            <a:ext cx="3885492" cy="5324030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B49082">
                    <a:lumMod val="75000"/>
                  </a:srgbClr>
                </a:solidFill>
                <a:latin typeface="Gabriola" panose="04040605051002020D02" pitchFamily="82" charset="0"/>
              </a:rPr>
              <a:t>Душевное здоровье определяется тем, насколько человек доволен собой и как успешно справляется со своими ежедневными функциями. </a:t>
            </a:r>
            <a:br>
              <a:rPr lang="ru-RU" sz="2400" b="1" dirty="0">
                <a:solidFill>
                  <a:srgbClr val="B49082">
                    <a:lumMod val="75000"/>
                  </a:srgbClr>
                </a:solidFill>
                <a:latin typeface="Gabriola" panose="04040605051002020D02" pitchFamily="82" charset="0"/>
              </a:rPr>
            </a:br>
            <a:r>
              <a:rPr lang="ru-RU" sz="2400" b="1" dirty="0">
                <a:solidFill>
                  <a:srgbClr val="B49082">
                    <a:lumMod val="75000"/>
                  </a:srgbClr>
                </a:solidFill>
                <a:latin typeface="Gabriola" panose="04040605051002020D02" pitchFamily="82" charset="0"/>
              </a:rPr>
              <a:t>Если человек душевно здоров, </a:t>
            </a:r>
            <a:br>
              <a:rPr lang="ru-RU" sz="2400" b="1" dirty="0">
                <a:solidFill>
                  <a:srgbClr val="B49082">
                    <a:lumMod val="75000"/>
                  </a:srgbClr>
                </a:solidFill>
                <a:latin typeface="Gabriola" panose="04040605051002020D02" pitchFamily="82" charset="0"/>
              </a:rPr>
            </a:br>
            <a:r>
              <a:rPr lang="ru-RU" sz="2400" b="1" dirty="0">
                <a:solidFill>
                  <a:srgbClr val="B49082">
                    <a:lumMod val="75000"/>
                  </a:srgbClr>
                </a:solidFill>
                <a:latin typeface="Gabriola" panose="04040605051002020D02" pitchFamily="82" charset="0"/>
              </a:rPr>
              <a:t>он удовлетворен своими достижениями и может делать выводы из своих ошибок. </a:t>
            </a:r>
          </a:p>
          <a:p>
            <a:pPr algn="ctr"/>
            <a:endParaRPr lang="ru-RU" dirty="0"/>
          </a:p>
        </p:txBody>
      </p:sp>
      <p:sp>
        <p:nvSpPr>
          <p:cNvPr id="13" name="Прямоугольник: скругленные противолежащие углы 12">
            <a:extLst>
              <a:ext uri="{FF2B5EF4-FFF2-40B4-BE49-F238E27FC236}">
                <a16:creationId xmlns:a16="http://schemas.microsoft.com/office/drawing/2014/main" id="{56E51D4C-9793-4501-8E99-7C1AC29BCDFE}"/>
              </a:ext>
            </a:extLst>
          </p:cNvPr>
          <p:cNvSpPr/>
          <p:nvPr/>
        </p:nvSpPr>
        <p:spPr>
          <a:xfrm>
            <a:off x="7947589" y="1187865"/>
            <a:ext cx="4022224" cy="5324030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B49082">
                    <a:lumMod val="75000"/>
                  </a:srgbClr>
                </a:solidFill>
                <a:effectLst/>
                <a:uLnTx/>
                <a:uFillTx/>
                <a:latin typeface="Gabriola" panose="04040605051002020D02" pitchFamily="82" charset="0"/>
                <a:ea typeface="+mn-ea"/>
                <a:cs typeface="+mn-cs"/>
              </a:rPr>
              <a:t>Социальное здоровье определяется тем, насколько человек умеет контактировать с другими людьми.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B49082">
                    <a:lumMod val="75000"/>
                  </a:srgbClr>
                </a:solidFill>
                <a:effectLst/>
                <a:uLnTx/>
                <a:uFillTx/>
                <a:latin typeface="Gabriola" panose="04040605051002020D02" pitchFamily="82" charset="0"/>
                <a:ea typeface="+mn-ea"/>
                <a:cs typeface="+mn-cs"/>
              </a:rPr>
              <a:t>Социально здоровый человек может устанавливать </a:t>
            </a:r>
            <a:b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B49082">
                    <a:lumMod val="75000"/>
                  </a:srgbClr>
                </a:solidFill>
                <a:effectLst/>
                <a:uLnTx/>
                <a:uFillTx/>
                <a:latin typeface="Gabriola" panose="04040605051002020D02" pitchFamily="82" charset="0"/>
                <a:ea typeface="+mn-ea"/>
                <a:cs typeface="+mn-cs"/>
              </a:rPr>
            </a:b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B49082">
                    <a:lumMod val="75000"/>
                  </a:srgbClr>
                </a:solidFill>
                <a:effectLst/>
                <a:uLnTx/>
                <a:uFillTx/>
                <a:latin typeface="Gabriola" panose="04040605051002020D02" pitchFamily="82" charset="0"/>
                <a:ea typeface="+mn-ea"/>
                <a:cs typeface="+mn-cs"/>
              </a:rPr>
              <a:t>и поддерживать отношения </a:t>
            </a:r>
            <a:b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B49082">
                    <a:lumMod val="75000"/>
                  </a:srgbClr>
                </a:solidFill>
                <a:effectLst/>
                <a:uLnTx/>
                <a:uFillTx/>
                <a:latin typeface="Gabriola" panose="04040605051002020D02" pitchFamily="82" charset="0"/>
                <a:ea typeface="+mn-ea"/>
                <a:cs typeface="+mn-cs"/>
              </a:rPr>
            </a:b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B49082">
                    <a:lumMod val="75000"/>
                  </a:srgbClr>
                </a:solidFill>
                <a:effectLst/>
                <a:uLnTx/>
                <a:uFillTx/>
                <a:latin typeface="Gabriola" panose="04040605051002020D02" pitchFamily="82" charset="0"/>
                <a:ea typeface="+mn-ea"/>
                <a:cs typeface="+mn-cs"/>
              </a:rPr>
              <a:t>в обществе, он уважает права людей, умеет оказывать помощь </a:t>
            </a:r>
            <a:b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B49082">
                    <a:lumMod val="75000"/>
                  </a:srgbClr>
                </a:solidFill>
                <a:effectLst/>
                <a:uLnTx/>
                <a:uFillTx/>
                <a:latin typeface="Gabriola" panose="04040605051002020D02" pitchFamily="82" charset="0"/>
                <a:ea typeface="+mn-ea"/>
                <a:cs typeface="+mn-cs"/>
              </a:rPr>
            </a:b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B49082">
                    <a:lumMod val="75000"/>
                  </a:srgbClr>
                </a:solidFill>
                <a:effectLst/>
                <a:uLnTx/>
                <a:uFillTx/>
                <a:latin typeface="Gabriola" panose="04040605051002020D02" pitchFamily="82" charset="0"/>
                <a:ea typeface="+mn-ea"/>
                <a:cs typeface="+mn-cs"/>
              </a:rPr>
              <a:t>и способен сам принять ее, поддерживает здоровые отношения с родственниками, умеет находить новых друзей </a:t>
            </a:r>
            <a:b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B49082">
                    <a:lumMod val="75000"/>
                  </a:srgbClr>
                </a:solidFill>
                <a:effectLst/>
                <a:uLnTx/>
                <a:uFillTx/>
                <a:latin typeface="Gabriola" panose="04040605051002020D02" pitchFamily="82" charset="0"/>
                <a:ea typeface="+mn-ea"/>
                <a:cs typeface="+mn-cs"/>
              </a:rPr>
            </a:b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B49082">
                    <a:lumMod val="75000"/>
                  </a:srgbClr>
                </a:solidFill>
                <a:effectLst/>
                <a:uLnTx/>
                <a:uFillTx/>
                <a:latin typeface="Gabriola" panose="04040605051002020D02" pitchFamily="82" charset="0"/>
                <a:ea typeface="+mn-ea"/>
                <a:cs typeface="+mn-cs"/>
              </a:rPr>
              <a:t>и т.д.</a:t>
            </a:r>
          </a:p>
        </p:txBody>
      </p:sp>
    </p:spTree>
    <p:extLst>
      <p:ext uri="{BB962C8B-B14F-4D97-AF65-F5344CB8AC3E}">
        <p14:creationId xmlns:p14="http://schemas.microsoft.com/office/powerpoint/2010/main" val="8784581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: скругленные противолежащие углы 9">
            <a:extLst>
              <a:ext uri="{FF2B5EF4-FFF2-40B4-BE49-F238E27FC236}">
                <a16:creationId xmlns:a16="http://schemas.microsoft.com/office/drawing/2014/main" id="{CD10C908-1FA6-4B18-8901-D1106ACA2B3D}"/>
              </a:ext>
            </a:extLst>
          </p:cNvPr>
          <p:cNvSpPr/>
          <p:nvPr/>
        </p:nvSpPr>
        <p:spPr>
          <a:xfrm>
            <a:off x="224233" y="1187865"/>
            <a:ext cx="2797850" cy="2241135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Gabriola" panose="04040605051002020D02" pitchFamily="82" charset="0"/>
              </a:rPr>
              <a:t>Охрана здоровья — система мер, направленных на сохранение и укрепление здоровья населения.</a:t>
            </a:r>
            <a:endParaRPr lang="ru-RU" dirty="0"/>
          </a:p>
        </p:txBody>
      </p:sp>
      <p:sp>
        <p:nvSpPr>
          <p:cNvPr id="11" name="Прямоугольник: скругленные противолежащие углы 10">
            <a:extLst>
              <a:ext uri="{FF2B5EF4-FFF2-40B4-BE49-F238E27FC236}">
                <a16:creationId xmlns:a16="http://schemas.microsoft.com/office/drawing/2014/main" id="{B54459F9-6687-464D-85D6-99F043948585}"/>
              </a:ext>
            </a:extLst>
          </p:cNvPr>
          <p:cNvSpPr/>
          <p:nvPr/>
        </p:nvSpPr>
        <p:spPr>
          <a:xfrm>
            <a:off x="3146730" y="1187865"/>
            <a:ext cx="2797850" cy="2241135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B49082">
                    <a:lumMod val="75000"/>
                  </a:srgbClr>
                </a:solidFill>
                <a:latin typeface="Gabriola" panose="04040605051002020D02" pitchFamily="82" charset="0"/>
              </a:rPr>
              <a:t>Здоровый образ жизни — это поведение человека, направленное на сохранение и улучшение его здоровья.</a:t>
            </a:r>
            <a:endParaRPr lang="ru-RU" dirty="0"/>
          </a:p>
        </p:txBody>
      </p:sp>
      <p:sp>
        <p:nvSpPr>
          <p:cNvPr id="13" name="Прямоугольник: скругленные противолежащие углы 12">
            <a:extLst>
              <a:ext uri="{FF2B5EF4-FFF2-40B4-BE49-F238E27FC236}">
                <a16:creationId xmlns:a16="http://schemas.microsoft.com/office/drawing/2014/main" id="{56E51D4C-9793-4501-8E99-7C1AC29BCDFE}"/>
              </a:ext>
            </a:extLst>
          </p:cNvPr>
          <p:cNvSpPr/>
          <p:nvPr/>
        </p:nvSpPr>
        <p:spPr>
          <a:xfrm>
            <a:off x="3928842" y="3563223"/>
            <a:ext cx="3291284" cy="3164748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B49082">
                    <a:lumMod val="75000"/>
                  </a:srgbClr>
                </a:solidFill>
                <a:effectLst/>
                <a:uLnTx/>
                <a:uFillTx/>
                <a:latin typeface="Gabriola" panose="04040605051002020D02" pitchFamily="82" charset="0"/>
                <a:ea typeface="+mn-ea"/>
                <a:cs typeface="+mn-cs"/>
              </a:rPr>
              <a:t>Здоровый образ жизни включает в себя: правильное питание; регулярная физическая активность;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B49082">
                    <a:lumMod val="75000"/>
                  </a:srgbClr>
                </a:solidFill>
                <a:effectLst/>
                <a:uLnTx/>
                <a:uFillTx/>
                <a:latin typeface="Gabriola" panose="04040605051002020D02" pitchFamily="82" charset="0"/>
                <a:ea typeface="+mn-ea"/>
                <a:cs typeface="+mn-cs"/>
              </a:rPr>
              <a:t>отказ от вредных привычек; соблюдение режима дня; избегание стрессовых ситуаций.</a:t>
            </a:r>
          </a:p>
        </p:txBody>
      </p:sp>
      <p:sp>
        <p:nvSpPr>
          <p:cNvPr id="5" name="Прямоугольник: скругленные противолежащие углы 4">
            <a:extLst>
              <a:ext uri="{FF2B5EF4-FFF2-40B4-BE49-F238E27FC236}">
                <a16:creationId xmlns:a16="http://schemas.microsoft.com/office/drawing/2014/main" id="{0EA18A45-61FC-4159-855B-FB9C40354528}"/>
              </a:ext>
            </a:extLst>
          </p:cNvPr>
          <p:cNvSpPr/>
          <p:nvPr/>
        </p:nvSpPr>
        <p:spPr>
          <a:xfrm>
            <a:off x="6069227" y="1187864"/>
            <a:ext cx="2924543" cy="2241135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B49082">
                    <a:lumMod val="75000"/>
                  </a:srgbClr>
                </a:solidFill>
                <a:latin typeface="Gabriola" panose="04040605051002020D02" pitchFamily="82" charset="0"/>
              </a:rPr>
              <a:t>Лечение — процесс восстановления здоровья после болезни или травмы.</a:t>
            </a:r>
            <a:endParaRPr lang="ru-RU" dirty="0"/>
          </a:p>
        </p:txBody>
      </p:sp>
      <p:sp>
        <p:nvSpPr>
          <p:cNvPr id="6" name="Прямоугольник: скругленные противолежащие углы 5">
            <a:extLst>
              <a:ext uri="{FF2B5EF4-FFF2-40B4-BE49-F238E27FC236}">
                <a16:creationId xmlns:a16="http://schemas.microsoft.com/office/drawing/2014/main" id="{789F181D-83E8-45F1-8E38-ECFA0DFCB1B2}"/>
              </a:ext>
            </a:extLst>
          </p:cNvPr>
          <p:cNvSpPr/>
          <p:nvPr/>
        </p:nvSpPr>
        <p:spPr>
          <a:xfrm>
            <a:off x="9116371" y="1187863"/>
            <a:ext cx="2924543" cy="2241135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B49082">
                    <a:lumMod val="75000"/>
                  </a:srgbClr>
                </a:solidFill>
                <a:latin typeface="Gabriola" panose="04040605051002020D02" pitchFamily="82" charset="0"/>
              </a:rPr>
              <a:t>Профилактика — меры, направленные на предотвращение заболеваний и травм.</a:t>
            </a:r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1B7D269-77BA-41B7-9BF6-53FC168536F5}"/>
              </a:ext>
            </a:extLst>
          </p:cNvPr>
          <p:cNvSpPr txBox="1"/>
          <p:nvPr/>
        </p:nvSpPr>
        <p:spPr>
          <a:xfrm>
            <a:off x="469783" y="243589"/>
            <a:ext cx="1020940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chemeClr val="accent2">
                    <a:lumMod val="50000"/>
                  </a:schemeClr>
                </a:solidFill>
                <a:latin typeface="Gabriola" panose="04040605051002020D02" pitchFamily="82" charset="0"/>
              </a:rPr>
              <a:t>Основные понятия </a:t>
            </a:r>
          </a:p>
        </p:txBody>
      </p:sp>
    </p:spTree>
    <p:extLst>
      <p:ext uri="{BB962C8B-B14F-4D97-AF65-F5344CB8AC3E}">
        <p14:creationId xmlns:p14="http://schemas.microsoft.com/office/powerpoint/2010/main" val="29307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61F102-B500-044D-B150-F1882D7D6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22997"/>
            <a:ext cx="10515600" cy="104986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b="1" dirty="0">
                <a:solidFill>
                  <a:schemeClr val="accent1">
                    <a:lumMod val="75000"/>
                  </a:schemeClr>
                </a:solidFill>
                <a:latin typeface="Gabriola" panose="04040605051002020D02" pitchFamily="82" charset="0"/>
              </a:rPr>
              <a:t>Показатели, обуславливающие здоровье человека</a:t>
            </a:r>
            <a:endParaRPr lang="en-UA" sz="5400" b="1" dirty="0">
              <a:solidFill>
                <a:schemeClr val="accent1">
                  <a:lumMod val="75000"/>
                </a:schemeClr>
              </a:solidFill>
              <a:latin typeface="Gabriola" panose="04040605051002020D02" pitchFamily="82" charset="0"/>
            </a:endParaRPr>
          </a:p>
        </p:txBody>
      </p:sp>
      <p:sp>
        <p:nvSpPr>
          <p:cNvPr id="45" name="TextBox 49">
            <a:extLst>
              <a:ext uri="{FF2B5EF4-FFF2-40B4-BE49-F238E27FC236}">
                <a16:creationId xmlns:a16="http://schemas.microsoft.com/office/drawing/2014/main" id="{108ECC95-6066-4747-B120-A12EC72C6F10}"/>
              </a:ext>
            </a:extLst>
          </p:cNvPr>
          <p:cNvSpPr txBox="1"/>
          <p:nvPr/>
        </p:nvSpPr>
        <p:spPr>
          <a:xfrm>
            <a:off x="83889" y="1393970"/>
            <a:ext cx="3581712" cy="3137483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ru-RU" sz="3600" b="1" i="0" dirty="0">
                <a:solidFill>
                  <a:srgbClr val="7B7B7B"/>
                </a:solidFill>
                <a:effectLst/>
                <a:latin typeface="Gabriola" panose="04040605051002020D02" pitchFamily="82" charset="0"/>
              </a:rPr>
              <a:t>Соматический</a:t>
            </a:r>
          </a:p>
          <a:p>
            <a:pPr algn="ctr"/>
            <a:r>
              <a:rPr lang="ru-RU" altLang="zh-CN" sz="3600" b="1" dirty="0">
                <a:solidFill>
                  <a:schemeClr val="accent1">
                    <a:lumMod val="100000"/>
                  </a:schemeClr>
                </a:solidFill>
                <a:latin typeface="Gabriola" panose="04040605051002020D02" pitchFamily="82" charset="0"/>
                <a:cs typeface="+mn-ea"/>
                <a:sym typeface="+mn-lt"/>
              </a:rPr>
              <a:t>Хорошее </a:t>
            </a:r>
          </a:p>
          <a:p>
            <a:pPr algn="ctr"/>
            <a:r>
              <a:rPr lang="ru-RU" altLang="zh-CN" sz="3600" b="1" dirty="0">
                <a:solidFill>
                  <a:schemeClr val="accent1">
                    <a:lumMod val="100000"/>
                  </a:schemeClr>
                </a:solidFill>
                <a:latin typeface="Gabriola" panose="04040605051002020D02" pitchFamily="82" charset="0"/>
                <a:cs typeface="+mn-ea"/>
                <a:sym typeface="+mn-lt"/>
              </a:rPr>
              <a:t>самочувствие </a:t>
            </a:r>
          </a:p>
          <a:p>
            <a:pPr algn="ctr"/>
            <a:r>
              <a:rPr lang="ru-RU" altLang="zh-CN" sz="3600" b="1" dirty="0">
                <a:solidFill>
                  <a:schemeClr val="accent1">
                    <a:lumMod val="100000"/>
                  </a:schemeClr>
                </a:solidFill>
                <a:latin typeface="Gabriola" panose="04040605051002020D02" pitchFamily="82" charset="0"/>
                <a:cs typeface="+mn-ea"/>
                <a:sym typeface="+mn-lt"/>
              </a:rPr>
              <a:t>и жизнедеятельность </a:t>
            </a:r>
          </a:p>
          <a:p>
            <a:pPr algn="ctr"/>
            <a:r>
              <a:rPr lang="ru-RU" altLang="zh-CN" sz="3600" b="1" dirty="0">
                <a:solidFill>
                  <a:schemeClr val="accent1">
                    <a:lumMod val="100000"/>
                  </a:schemeClr>
                </a:solidFill>
                <a:latin typeface="Gabriola" panose="04040605051002020D02" pitchFamily="82" charset="0"/>
                <a:cs typeface="+mn-ea"/>
                <a:sym typeface="+mn-lt"/>
              </a:rPr>
              <a:t>организма</a:t>
            </a:r>
            <a:endParaRPr lang="zh-CN" altLang="en-US" sz="3600" b="1" dirty="0">
              <a:solidFill>
                <a:schemeClr val="accent1">
                  <a:lumMod val="100000"/>
                </a:schemeClr>
              </a:solidFill>
              <a:latin typeface="Gabriola" panose="04040605051002020D02" pitchFamily="82" charset="0"/>
              <a:cs typeface="+mn-ea"/>
              <a:sym typeface="+mn-lt"/>
            </a:endParaRPr>
          </a:p>
        </p:txBody>
      </p:sp>
      <p:sp>
        <p:nvSpPr>
          <p:cNvPr id="59" name="TextBox 49">
            <a:extLst>
              <a:ext uri="{FF2B5EF4-FFF2-40B4-BE49-F238E27FC236}">
                <a16:creationId xmlns:a16="http://schemas.microsoft.com/office/drawing/2014/main" id="{506CEF22-36C7-42E9-9F74-A42EAA8A0DDD}"/>
              </a:ext>
            </a:extLst>
          </p:cNvPr>
          <p:cNvSpPr txBox="1"/>
          <p:nvPr/>
        </p:nvSpPr>
        <p:spPr>
          <a:xfrm>
            <a:off x="5991526" y="1379987"/>
            <a:ext cx="3581712" cy="3137483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ru-RU" sz="3600" b="1" i="0" dirty="0">
                <a:solidFill>
                  <a:srgbClr val="7B7B7B"/>
                </a:solidFill>
                <a:effectLst/>
                <a:latin typeface="Gabriola" panose="04040605051002020D02" pitchFamily="82" charset="0"/>
              </a:rPr>
              <a:t>Физический</a:t>
            </a:r>
          </a:p>
          <a:p>
            <a:pPr algn="ctr"/>
            <a:r>
              <a:rPr lang="ru-RU" altLang="zh-CN" sz="3600" b="1" dirty="0">
                <a:solidFill>
                  <a:schemeClr val="accent1">
                    <a:lumMod val="100000"/>
                  </a:schemeClr>
                </a:solidFill>
                <a:latin typeface="Gabriola" panose="04040605051002020D02" pitchFamily="82" charset="0"/>
                <a:cs typeface="+mn-ea"/>
                <a:sym typeface="+mn-lt"/>
              </a:rPr>
              <a:t>Правильное </a:t>
            </a:r>
          </a:p>
          <a:p>
            <a:pPr algn="ctr"/>
            <a:r>
              <a:rPr lang="ru-RU" altLang="zh-CN" sz="3600" b="1" dirty="0">
                <a:solidFill>
                  <a:schemeClr val="accent1">
                    <a:lumMod val="100000"/>
                  </a:schemeClr>
                </a:solidFill>
                <a:latin typeface="Gabriola" panose="04040605051002020D02" pitchFamily="82" charset="0"/>
                <a:cs typeface="+mn-ea"/>
                <a:sym typeface="+mn-lt"/>
              </a:rPr>
              <a:t>развитие </a:t>
            </a:r>
          </a:p>
          <a:p>
            <a:pPr algn="ctr"/>
            <a:r>
              <a:rPr lang="ru-RU" altLang="zh-CN" sz="3600" b="1" dirty="0">
                <a:solidFill>
                  <a:schemeClr val="accent1">
                    <a:lumMod val="100000"/>
                  </a:schemeClr>
                </a:solidFill>
                <a:latin typeface="Gabriola" panose="04040605051002020D02" pitchFamily="82" charset="0"/>
                <a:cs typeface="+mn-ea"/>
                <a:sym typeface="+mn-lt"/>
              </a:rPr>
              <a:t>и натренированность </a:t>
            </a:r>
          </a:p>
          <a:p>
            <a:pPr algn="ctr"/>
            <a:r>
              <a:rPr lang="ru-RU" altLang="zh-CN" sz="3600" b="1" dirty="0">
                <a:solidFill>
                  <a:schemeClr val="accent1">
                    <a:lumMod val="100000"/>
                  </a:schemeClr>
                </a:solidFill>
                <a:latin typeface="Gabriola" panose="04040605051002020D02" pitchFamily="82" charset="0"/>
                <a:cs typeface="+mn-ea"/>
                <a:sym typeface="+mn-lt"/>
              </a:rPr>
              <a:t>тела</a:t>
            </a:r>
            <a:endParaRPr lang="zh-CN" altLang="en-US" sz="3600" b="1" dirty="0">
              <a:solidFill>
                <a:schemeClr val="accent1">
                  <a:lumMod val="100000"/>
                </a:schemeClr>
              </a:solidFill>
              <a:latin typeface="Gabriola" panose="04040605051002020D02" pitchFamily="82" charset="0"/>
              <a:cs typeface="+mn-ea"/>
              <a:sym typeface="+mn-lt"/>
            </a:endParaRPr>
          </a:p>
        </p:txBody>
      </p:sp>
      <p:sp>
        <p:nvSpPr>
          <p:cNvPr id="60" name="TextBox 49">
            <a:extLst>
              <a:ext uri="{FF2B5EF4-FFF2-40B4-BE49-F238E27FC236}">
                <a16:creationId xmlns:a16="http://schemas.microsoft.com/office/drawing/2014/main" id="{C73A6788-CF55-4C1D-9FAC-C7F9258B6ABD}"/>
              </a:ext>
            </a:extLst>
          </p:cNvPr>
          <p:cNvSpPr txBox="1"/>
          <p:nvPr/>
        </p:nvSpPr>
        <p:spPr>
          <a:xfrm>
            <a:off x="8610288" y="3969457"/>
            <a:ext cx="3581712" cy="2283202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ru-RU" sz="3600" b="1" i="0" dirty="0">
                <a:solidFill>
                  <a:srgbClr val="7B7B7B"/>
                </a:solidFill>
                <a:effectLst/>
                <a:latin typeface="Gabriola" panose="04040605051002020D02" pitchFamily="82" charset="0"/>
              </a:rPr>
              <a:t>Психический</a:t>
            </a:r>
          </a:p>
          <a:p>
            <a:pPr algn="ctr"/>
            <a:r>
              <a:rPr lang="ru-RU" altLang="zh-CN" sz="3600" b="1" dirty="0">
                <a:solidFill>
                  <a:schemeClr val="accent1">
                    <a:lumMod val="100000"/>
                  </a:schemeClr>
                </a:solidFill>
                <a:latin typeface="Gabriola" panose="04040605051002020D02" pitchFamily="82" charset="0"/>
                <a:cs typeface="+mn-ea"/>
                <a:sym typeface="+mn-lt"/>
              </a:rPr>
              <a:t>Здоровый дух </a:t>
            </a:r>
          </a:p>
          <a:p>
            <a:pPr algn="ctr"/>
            <a:r>
              <a:rPr lang="ru-RU" altLang="zh-CN" sz="3600" b="1" dirty="0">
                <a:solidFill>
                  <a:schemeClr val="accent1">
                    <a:lumMod val="100000"/>
                  </a:schemeClr>
                </a:solidFill>
                <a:latin typeface="Gabriola" panose="04040605051002020D02" pitchFamily="82" charset="0"/>
                <a:cs typeface="+mn-ea"/>
                <a:sym typeface="+mn-lt"/>
              </a:rPr>
              <a:t>и трезвый рассудок</a:t>
            </a:r>
            <a:endParaRPr lang="zh-CN" altLang="en-US" sz="3600" b="1" dirty="0">
              <a:solidFill>
                <a:schemeClr val="accent1">
                  <a:lumMod val="100000"/>
                </a:schemeClr>
              </a:solidFill>
              <a:latin typeface="Gabriola" panose="04040605051002020D02" pitchFamily="82" charset="0"/>
              <a:cs typeface="+mn-ea"/>
              <a:sym typeface="+mn-lt"/>
            </a:endParaRPr>
          </a:p>
        </p:txBody>
      </p:sp>
      <p:sp>
        <p:nvSpPr>
          <p:cNvPr id="61" name="TextBox 49">
            <a:extLst>
              <a:ext uri="{FF2B5EF4-FFF2-40B4-BE49-F238E27FC236}">
                <a16:creationId xmlns:a16="http://schemas.microsoft.com/office/drawing/2014/main" id="{834E421C-3544-4AFD-8862-E2E49E2E9066}"/>
              </a:ext>
            </a:extLst>
          </p:cNvPr>
          <p:cNvSpPr txBox="1"/>
          <p:nvPr/>
        </p:nvSpPr>
        <p:spPr>
          <a:xfrm>
            <a:off x="2618762" y="3542317"/>
            <a:ext cx="3581712" cy="3137483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ru-RU" sz="3600" b="1" i="0" dirty="0">
                <a:solidFill>
                  <a:srgbClr val="7B7B7B"/>
                </a:solidFill>
                <a:effectLst/>
                <a:latin typeface="Gabriola" panose="04040605051002020D02" pitchFamily="82" charset="0"/>
              </a:rPr>
              <a:t>Нравственный</a:t>
            </a:r>
          </a:p>
          <a:p>
            <a:pPr algn="ctr"/>
            <a:r>
              <a:rPr lang="ru-RU" altLang="zh-CN" sz="3600" b="1" dirty="0">
                <a:solidFill>
                  <a:schemeClr val="accent1">
                    <a:lumMod val="100000"/>
                  </a:schemeClr>
                </a:solidFill>
                <a:latin typeface="Gabriola" panose="04040605051002020D02" pitchFamily="82" charset="0"/>
                <a:cs typeface="+mn-ea"/>
                <a:sym typeface="+mn-lt"/>
              </a:rPr>
              <a:t>Соблюдение морали, </a:t>
            </a:r>
          </a:p>
          <a:p>
            <a:pPr algn="ctr"/>
            <a:r>
              <a:rPr lang="ru-RU" altLang="zh-CN" sz="3600" b="1" dirty="0">
                <a:solidFill>
                  <a:schemeClr val="accent1">
                    <a:lumMod val="100000"/>
                  </a:schemeClr>
                </a:solidFill>
                <a:latin typeface="Gabriola" panose="04040605051002020D02" pitchFamily="82" charset="0"/>
                <a:cs typeface="+mn-ea"/>
                <a:sym typeface="+mn-lt"/>
              </a:rPr>
              <a:t>правил, норм </a:t>
            </a:r>
          </a:p>
          <a:p>
            <a:pPr algn="ctr"/>
            <a:r>
              <a:rPr lang="ru-RU" altLang="zh-CN" sz="3600" b="1" dirty="0">
                <a:solidFill>
                  <a:schemeClr val="accent1">
                    <a:lumMod val="100000"/>
                  </a:schemeClr>
                </a:solidFill>
                <a:latin typeface="Gabriola" panose="04040605051002020D02" pitchFamily="82" charset="0"/>
                <a:cs typeface="+mn-ea"/>
                <a:sym typeface="+mn-lt"/>
              </a:rPr>
              <a:t>и устоев в социуме</a:t>
            </a:r>
            <a:endParaRPr lang="zh-CN" altLang="en-US" sz="3600" b="1" dirty="0">
              <a:solidFill>
                <a:schemeClr val="accent1">
                  <a:lumMod val="100000"/>
                </a:schemeClr>
              </a:solidFill>
              <a:latin typeface="Gabriola" panose="04040605051002020D02" pitchFamily="82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376074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49">
            <a:extLst>
              <a:ext uri="{FF2B5EF4-FFF2-40B4-BE49-F238E27FC236}">
                <a16:creationId xmlns:a16="http://schemas.microsoft.com/office/drawing/2014/main" id="{108ECC95-6066-4747-B120-A12EC72C6F10}"/>
              </a:ext>
            </a:extLst>
          </p:cNvPr>
          <p:cNvSpPr txBox="1"/>
          <p:nvPr/>
        </p:nvSpPr>
        <p:spPr>
          <a:xfrm>
            <a:off x="904154" y="2027952"/>
            <a:ext cx="10568247" cy="4019725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ru-RU" sz="3200" b="1" i="0" dirty="0">
                <a:solidFill>
                  <a:srgbClr val="7B7B7B"/>
                </a:solidFill>
                <a:effectLst/>
                <a:latin typeface="Gabriola" panose="04040605051002020D02" pitchFamily="82" charset="0"/>
              </a:rPr>
              <a:t>нормальное физическое и генетическое развитие; </a:t>
            </a: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ru-RU" sz="3200" b="1" i="0" dirty="0">
                <a:solidFill>
                  <a:srgbClr val="7B7B7B"/>
                </a:solidFill>
                <a:effectLst/>
                <a:latin typeface="Gabriola" panose="04040605051002020D02" pitchFamily="82" charset="0"/>
              </a:rPr>
              <a:t>отсутствие изъянов, заболеваний и каких-либо отклонений; </a:t>
            </a: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ru-RU" sz="3200" b="1" i="0" dirty="0">
                <a:solidFill>
                  <a:srgbClr val="7B7B7B"/>
                </a:solidFill>
                <a:effectLst/>
                <a:latin typeface="Gabriola" panose="04040605051002020D02" pitchFamily="82" charset="0"/>
              </a:rPr>
              <a:t>здоровое умственное и психическое состояние; </a:t>
            </a: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ru-RU" sz="3200" b="1" i="0" dirty="0">
                <a:solidFill>
                  <a:srgbClr val="7B7B7B"/>
                </a:solidFill>
                <a:effectLst/>
                <a:latin typeface="Gabriola" panose="04040605051002020D02" pitchFamily="82" charset="0"/>
              </a:rPr>
              <a:t>возможность здорового репродуцирования и нормальное сексуальное развитие; </a:t>
            </a: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ru-RU" sz="3200" b="1" i="0" dirty="0">
                <a:solidFill>
                  <a:srgbClr val="7B7B7B"/>
                </a:solidFill>
                <a:effectLst/>
                <a:latin typeface="Gabriola" panose="04040605051002020D02" pitchFamily="82" charset="0"/>
              </a:rPr>
              <a:t>правильное поведение в обществе, соблюдение норм и устоев, понимание себя </a:t>
            </a:r>
            <a:br>
              <a:rPr lang="ru-RU" sz="3200" b="1" i="0" dirty="0">
                <a:solidFill>
                  <a:srgbClr val="7B7B7B"/>
                </a:solidFill>
                <a:effectLst/>
                <a:latin typeface="Gabriola" panose="04040605051002020D02" pitchFamily="82" charset="0"/>
              </a:rPr>
            </a:br>
            <a:r>
              <a:rPr lang="ru-RU" sz="3200" b="1" i="0" dirty="0">
                <a:solidFill>
                  <a:srgbClr val="7B7B7B"/>
                </a:solidFill>
                <a:effectLst/>
                <a:latin typeface="Gabriola" panose="04040605051002020D02" pitchFamily="82" charset="0"/>
              </a:rPr>
              <a:t>личностью и индивидом.</a:t>
            </a:r>
            <a:endParaRPr lang="zh-CN" altLang="en-US" sz="3200" b="1" dirty="0">
              <a:solidFill>
                <a:schemeClr val="accent1">
                  <a:lumMod val="100000"/>
                </a:schemeClr>
              </a:solidFill>
              <a:latin typeface="Gabriola" panose="04040605051002020D02" pitchFamily="82" charset="0"/>
              <a:cs typeface="+mn-ea"/>
              <a:sym typeface="+mn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F284E5-0F11-4ED9-BB89-2EAE7F17CC2A}"/>
              </a:ext>
            </a:extLst>
          </p:cNvPr>
          <p:cNvSpPr txBox="1"/>
          <p:nvPr/>
        </p:nvSpPr>
        <p:spPr>
          <a:xfrm>
            <a:off x="719599" y="746295"/>
            <a:ext cx="9269835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900" dirty="0">
                <a:solidFill>
                  <a:schemeClr val="accent1">
                    <a:lumMod val="75000"/>
                  </a:schemeClr>
                </a:solidFill>
                <a:latin typeface="Gabriola" panose="04040605051002020D02" pitchFamily="82" charset="0"/>
              </a:rPr>
              <a:t>Критерии, которые соответствуют каждому компоненту: </a:t>
            </a:r>
          </a:p>
        </p:txBody>
      </p:sp>
    </p:spTree>
    <p:extLst>
      <p:ext uri="{BB962C8B-B14F-4D97-AF65-F5344CB8AC3E}">
        <p14:creationId xmlns:p14="http://schemas.microsoft.com/office/powerpoint/2010/main" val="14427149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C9C45-5498-884F-B1E1-489210D4F9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1964" y="340391"/>
            <a:ext cx="10515600" cy="1142956"/>
          </a:xfrm>
        </p:spPr>
        <p:txBody>
          <a:bodyPr>
            <a:noAutofit/>
          </a:bodyPr>
          <a:lstStyle/>
          <a:p>
            <a:pPr algn="just"/>
            <a:r>
              <a:rPr lang="ru-RU" sz="4000" b="1" dirty="0">
                <a:solidFill>
                  <a:schemeClr val="accent1">
                    <a:lumMod val="50000"/>
                  </a:schemeClr>
                </a:solidFill>
                <a:latin typeface="Gabriola" panose="04040605051002020D02" pitchFamily="82" charset="0"/>
              </a:rPr>
              <a:t>В материалах ВОЗ указывается, что в совокупном влиянии </a:t>
            </a: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  <a:latin typeface="Gabriola" panose="04040605051002020D02" pitchFamily="82" charset="0"/>
              </a:rPr>
            </a:b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  <a:latin typeface="Gabriola" panose="04040605051002020D02" pitchFamily="82" charset="0"/>
              </a:rPr>
              <a:t>на здоровье населения отводится</a:t>
            </a:r>
            <a:endParaRPr lang="en-UA" sz="4000" b="1" dirty="0">
              <a:solidFill>
                <a:schemeClr val="accent1">
                  <a:lumMod val="50000"/>
                </a:schemeClr>
              </a:solidFill>
              <a:latin typeface="Gabriola" panose="04040605051002020D02" pitchFamily="82" charset="0"/>
            </a:endParaRPr>
          </a:p>
        </p:txBody>
      </p:sp>
      <p:grpSp>
        <p:nvGrpSpPr>
          <p:cNvPr id="69" name="组合 49">
            <a:extLst>
              <a:ext uri="{FF2B5EF4-FFF2-40B4-BE49-F238E27FC236}">
                <a16:creationId xmlns:a16="http://schemas.microsoft.com/office/drawing/2014/main" id="{6295011B-D86F-7246-9606-05CFAC330370}"/>
              </a:ext>
            </a:extLst>
          </p:cNvPr>
          <p:cNvGrpSpPr/>
          <p:nvPr/>
        </p:nvGrpSpPr>
        <p:grpSpPr>
          <a:xfrm>
            <a:off x="5060243" y="3084911"/>
            <a:ext cx="1414613" cy="1414803"/>
            <a:chOff x="3736793" y="2269809"/>
            <a:chExt cx="1131888" cy="1131887"/>
          </a:xfrm>
          <a:solidFill>
            <a:schemeClr val="bg1">
              <a:lumMod val="95000"/>
            </a:schemeClr>
          </a:solidFill>
        </p:grpSpPr>
        <p:sp>
          <p:nvSpPr>
            <p:cNvPr id="70" name="Freeform 6">
              <a:extLst>
                <a:ext uri="{FF2B5EF4-FFF2-40B4-BE49-F238E27FC236}">
                  <a16:creationId xmlns:a16="http://schemas.microsoft.com/office/drawing/2014/main" id="{60DDDB96-D0E4-784E-BA45-7297C52B3FA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36793" y="2269809"/>
              <a:ext cx="1131888" cy="1131887"/>
            </a:xfrm>
            <a:custGeom>
              <a:avLst/>
              <a:gdLst>
                <a:gd name="T0" fmla="*/ 91 w 419"/>
                <a:gd name="T1" fmla="*/ 419 h 419"/>
                <a:gd name="T2" fmla="*/ 91 w 419"/>
                <a:gd name="T3" fmla="*/ 91 h 419"/>
                <a:gd name="T4" fmla="*/ 419 w 419"/>
                <a:gd name="T5" fmla="*/ 91 h 419"/>
                <a:gd name="T6" fmla="*/ 344 w 419"/>
                <a:gd name="T7" fmla="*/ 166 h 419"/>
                <a:gd name="T8" fmla="*/ 167 w 419"/>
                <a:gd name="T9" fmla="*/ 166 h 419"/>
                <a:gd name="T10" fmla="*/ 167 w 419"/>
                <a:gd name="T11" fmla="*/ 343 h 419"/>
                <a:gd name="T12" fmla="*/ 91 w 419"/>
                <a:gd name="T13" fmla="*/ 419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9" h="419">
                  <a:moveTo>
                    <a:pt x="91" y="419"/>
                  </a:moveTo>
                  <a:cubicBezTo>
                    <a:pt x="0" y="329"/>
                    <a:pt x="0" y="181"/>
                    <a:pt x="91" y="91"/>
                  </a:cubicBezTo>
                  <a:cubicBezTo>
                    <a:pt x="181" y="0"/>
                    <a:pt x="329" y="0"/>
                    <a:pt x="419" y="91"/>
                  </a:cubicBezTo>
                  <a:cubicBezTo>
                    <a:pt x="344" y="166"/>
                    <a:pt x="344" y="166"/>
                    <a:pt x="344" y="166"/>
                  </a:cubicBezTo>
                  <a:cubicBezTo>
                    <a:pt x="295" y="117"/>
                    <a:pt x="215" y="117"/>
                    <a:pt x="167" y="166"/>
                  </a:cubicBezTo>
                  <a:cubicBezTo>
                    <a:pt x="118" y="215"/>
                    <a:pt x="118" y="295"/>
                    <a:pt x="167" y="343"/>
                  </a:cubicBezTo>
                  <a:lnTo>
                    <a:pt x="91" y="41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 dirty="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71" name="TextBox 150">
              <a:extLst>
                <a:ext uri="{FF2B5EF4-FFF2-40B4-BE49-F238E27FC236}">
                  <a16:creationId xmlns:a16="http://schemas.microsoft.com/office/drawing/2014/main" id="{AD9AF58B-7D31-7449-9000-D39005200554}"/>
                </a:ext>
              </a:extLst>
            </p:cNvPr>
            <p:cNvSpPr txBox="1"/>
            <p:nvPr/>
          </p:nvSpPr>
          <p:spPr>
            <a:xfrm rot="18907679">
              <a:off x="3904314" y="2372190"/>
              <a:ext cx="635156" cy="3692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altLang="zh-CN" sz="2399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10%</a:t>
              </a:r>
              <a:endParaRPr lang="zh-CN" altLang="en-US" sz="2399" dirty="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  <p:grpSp>
        <p:nvGrpSpPr>
          <p:cNvPr id="72" name="组合 52">
            <a:extLst>
              <a:ext uri="{FF2B5EF4-FFF2-40B4-BE49-F238E27FC236}">
                <a16:creationId xmlns:a16="http://schemas.microsoft.com/office/drawing/2014/main" id="{B88FB5A1-CF00-6549-8A63-F8DA0F4A3C43}"/>
              </a:ext>
            </a:extLst>
          </p:cNvPr>
          <p:cNvGrpSpPr/>
          <p:nvPr/>
        </p:nvGrpSpPr>
        <p:grpSpPr>
          <a:xfrm>
            <a:off x="5124055" y="3146860"/>
            <a:ext cx="2065376" cy="2065653"/>
            <a:chOff x="3847918" y="2361884"/>
            <a:chExt cx="1652588" cy="1652587"/>
          </a:xfrm>
          <a:solidFill>
            <a:schemeClr val="bg1">
              <a:lumMod val="95000"/>
            </a:schemeClr>
          </a:solidFill>
        </p:grpSpPr>
        <p:sp>
          <p:nvSpPr>
            <p:cNvPr id="73" name="Freeform 8">
              <a:extLst>
                <a:ext uri="{FF2B5EF4-FFF2-40B4-BE49-F238E27FC236}">
                  <a16:creationId xmlns:a16="http://schemas.microsoft.com/office/drawing/2014/main" id="{49B92DD6-3A35-474A-8C02-2039D7ED2F5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7918" y="2361884"/>
              <a:ext cx="1652588" cy="1652587"/>
            </a:xfrm>
            <a:custGeom>
              <a:avLst/>
              <a:gdLst>
                <a:gd name="T0" fmla="*/ 0 w 612"/>
                <a:gd name="T1" fmla="*/ 480 h 612"/>
                <a:gd name="T2" fmla="*/ 76 w 612"/>
                <a:gd name="T3" fmla="*/ 404 h 612"/>
                <a:gd name="T4" fmla="*/ 404 w 612"/>
                <a:gd name="T5" fmla="*/ 404 h 612"/>
                <a:gd name="T6" fmla="*/ 404 w 612"/>
                <a:gd name="T7" fmla="*/ 76 h 612"/>
                <a:gd name="T8" fmla="*/ 480 w 612"/>
                <a:gd name="T9" fmla="*/ 0 h 612"/>
                <a:gd name="T10" fmla="*/ 480 w 612"/>
                <a:gd name="T11" fmla="*/ 480 h 612"/>
                <a:gd name="T12" fmla="*/ 0 w 612"/>
                <a:gd name="T13" fmla="*/ 480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2" h="612">
                  <a:moveTo>
                    <a:pt x="0" y="480"/>
                  </a:moveTo>
                  <a:cubicBezTo>
                    <a:pt x="76" y="404"/>
                    <a:pt x="76" y="404"/>
                    <a:pt x="76" y="404"/>
                  </a:cubicBezTo>
                  <a:cubicBezTo>
                    <a:pt x="166" y="495"/>
                    <a:pt x="314" y="495"/>
                    <a:pt x="404" y="404"/>
                  </a:cubicBezTo>
                  <a:cubicBezTo>
                    <a:pt x="495" y="314"/>
                    <a:pt x="495" y="166"/>
                    <a:pt x="404" y="76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612" y="132"/>
                    <a:pt x="612" y="348"/>
                    <a:pt x="480" y="480"/>
                  </a:cubicBezTo>
                  <a:cubicBezTo>
                    <a:pt x="348" y="612"/>
                    <a:pt x="133" y="612"/>
                    <a:pt x="0" y="48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 dirty="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74" name="TextBox 147">
              <a:extLst>
                <a:ext uri="{FF2B5EF4-FFF2-40B4-BE49-F238E27FC236}">
                  <a16:creationId xmlns:a16="http://schemas.microsoft.com/office/drawing/2014/main" id="{9F7A1CE9-25D7-9A44-B20F-9FF9C53674AC}"/>
                </a:ext>
              </a:extLst>
            </p:cNvPr>
            <p:cNvSpPr txBox="1"/>
            <p:nvPr/>
          </p:nvSpPr>
          <p:spPr>
            <a:xfrm rot="17177232">
              <a:off x="4925065" y="2975209"/>
              <a:ext cx="677392" cy="369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altLang="zh-CN" sz="2399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20%</a:t>
              </a:r>
              <a:endParaRPr lang="zh-CN" altLang="en-US" sz="2399" dirty="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  <p:sp>
        <p:nvSpPr>
          <p:cNvPr id="79" name="矩形 59">
            <a:extLst>
              <a:ext uri="{FF2B5EF4-FFF2-40B4-BE49-F238E27FC236}">
                <a16:creationId xmlns:a16="http://schemas.microsoft.com/office/drawing/2014/main" id="{DC8E70B1-FBEC-6247-ACDF-ACBFF6F9F3D0}"/>
              </a:ext>
            </a:extLst>
          </p:cNvPr>
          <p:cNvSpPr/>
          <p:nvPr/>
        </p:nvSpPr>
        <p:spPr>
          <a:xfrm>
            <a:off x="9657773" y="4413162"/>
            <a:ext cx="2005340" cy="605098"/>
          </a:xfrm>
          <a:prstGeom prst="rect">
            <a:avLst/>
          </a:prstGeom>
        </p:spPr>
        <p:txBody>
          <a:bodyPr vert="horz" wrap="square" lIns="111567" tIns="55783" rIns="111567" bIns="55783" rtlCol="0">
            <a:spAutoFit/>
          </a:bodyPr>
          <a:lstStyle/>
          <a:p>
            <a:r>
              <a:rPr lang="ru-RU" altLang="zh-CN" sz="3200" b="1" dirty="0">
                <a:latin typeface="Gabriola" panose="04040605051002020D02" pitchFamily="82" charset="0"/>
                <a:ea typeface="微软雅黑" panose="020B0503020204020204" pitchFamily="34" charset="-122"/>
              </a:rPr>
              <a:t>Образ жизни</a:t>
            </a:r>
            <a:endParaRPr lang="zh-CN" altLang="en-US" sz="3200" b="1" dirty="0">
              <a:latin typeface="Gabriola" panose="04040605051002020D02" pitchFamily="82" charset="0"/>
              <a:ea typeface="微软雅黑" panose="020B0503020204020204" pitchFamily="34" charset="-122"/>
            </a:endParaRPr>
          </a:p>
        </p:txBody>
      </p:sp>
      <p:sp>
        <p:nvSpPr>
          <p:cNvPr id="81" name="任意多边形 88">
            <a:extLst>
              <a:ext uri="{FF2B5EF4-FFF2-40B4-BE49-F238E27FC236}">
                <a16:creationId xmlns:a16="http://schemas.microsoft.com/office/drawing/2014/main" id="{752FACCB-9D23-1843-8E23-78124F0E4C1C}"/>
              </a:ext>
            </a:extLst>
          </p:cNvPr>
          <p:cNvSpPr/>
          <p:nvPr/>
        </p:nvSpPr>
        <p:spPr>
          <a:xfrm rot="2570452">
            <a:off x="7946917" y="4048471"/>
            <a:ext cx="1593136" cy="1290874"/>
          </a:xfrm>
          <a:custGeom>
            <a:avLst/>
            <a:gdLst>
              <a:gd name="connsiteX0" fmla="*/ 0 w 1306285"/>
              <a:gd name="connsiteY0" fmla="*/ 1320800 h 1320800"/>
              <a:gd name="connsiteX1" fmla="*/ 43542 w 1306285"/>
              <a:gd name="connsiteY1" fmla="*/ 1277257 h 1320800"/>
              <a:gd name="connsiteX2" fmla="*/ 1306285 w 1306285"/>
              <a:gd name="connsiteY2" fmla="*/ 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06285" h="1320800">
                <a:moveTo>
                  <a:pt x="0" y="1320800"/>
                </a:moveTo>
                <a:lnTo>
                  <a:pt x="43542" y="1277257"/>
                </a:lnTo>
                <a:lnTo>
                  <a:pt x="1306285" y="0"/>
                </a:lnTo>
              </a:path>
            </a:pathLst>
          </a:custGeom>
          <a:noFill/>
          <a:ln w="12700">
            <a:solidFill>
              <a:srgbClr val="261F1C"/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zh-CN" altLang="en-US" sz="2399" dirty="0">
              <a:solidFill>
                <a:schemeClr val="tx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85" name="组合 92">
            <a:extLst>
              <a:ext uri="{FF2B5EF4-FFF2-40B4-BE49-F238E27FC236}">
                <a16:creationId xmlns:a16="http://schemas.microsoft.com/office/drawing/2014/main" id="{D7F05762-BABC-8147-95DF-5E473A3E8467}"/>
              </a:ext>
            </a:extLst>
          </p:cNvPr>
          <p:cNvGrpSpPr/>
          <p:nvPr/>
        </p:nvGrpSpPr>
        <p:grpSpPr>
          <a:xfrm>
            <a:off x="535208" y="2196652"/>
            <a:ext cx="2961319" cy="605098"/>
            <a:chOff x="5930976" y="1522875"/>
            <a:chExt cx="2369144" cy="484164"/>
          </a:xfrm>
        </p:grpSpPr>
        <p:sp>
          <p:nvSpPr>
            <p:cNvPr id="87" name="矩形 94">
              <a:extLst>
                <a:ext uri="{FF2B5EF4-FFF2-40B4-BE49-F238E27FC236}">
                  <a16:creationId xmlns:a16="http://schemas.microsoft.com/office/drawing/2014/main" id="{0ABD8C5D-8695-2845-A8B5-C68EFC48A349}"/>
                </a:ext>
              </a:extLst>
            </p:cNvPr>
            <p:cNvSpPr/>
            <p:nvPr/>
          </p:nvSpPr>
          <p:spPr>
            <a:xfrm>
              <a:off x="5930976" y="1522875"/>
              <a:ext cx="2369144" cy="484164"/>
            </a:xfrm>
            <a:prstGeom prst="rect">
              <a:avLst/>
            </a:prstGeom>
          </p:spPr>
          <p:txBody>
            <a:bodyPr vert="horz" wrap="square" lIns="111567" tIns="55783" rIns="111567" bIns="55783" rtlCol="0">
              <a:spAutoFit/>
            </a:bodyPr>
            <a:lstStyle/>
            <a:p>
              <a:pPr algn="r"/>
              <a:r>
                <a:rPr lang="ru-RU" sz="3200" b="1" dirty="0">
                  <a:solidFill>
                    <a:srgbClr val="252525"/>
                  </a:solidFill>
                  <a:latin typeface="Gabriola" panose="04040605051002020D02" pitchFamily="82" charset="0"/>
                </a:rPr>
                <a:t>Среда обитания</a:t>
              </a:r>
              <a:endParaRPr lang="ru-RU" sz="3200" b="1" i="0" dirty="0">
                <a:solidFill>
                  <a:srgbClr val="252525"/>
                </a:solidFill>
                <a:effectLst/>
                <a:latin typeface="Gabriola" panose="04040605051002020D02" pitchFamily="82" charset="0"/>
              </a:endParaRPr>
            </a:p>
          </p:txBody>
        </p:sp>
        <p:cxnSp>
          <p:nvCxnSpPr>
            <p:cNvPr id="88" name="直接连接符 95">
              <a:extLst>
                <a:ext uri="{FF2B5EF4-FFF2-40B4-BE49-F238E27FC236}">
                  <a16:creationId xmlns:a16="http://schemas.microsoft.com/office/drawing/2014/main" id="{8C24A585-AF00-254C-9690-E877D382C66C}"/>
                </a:ext>
              </a:extLst>
            </p:cNvPr>
            <p:cNvCxnSpPr/>
            <p:nvPr/>
          </p:nvCxnSpPr>
          <p:spPr>
            <a:xfrm>
              <a:off x="6335210" y="1939875"/>
              <a:ext cx="1875790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9" name="任意多边形 96">
            <a:extLst>
              <a:ext uri="{FF2B5EF4-FFF2-40B4-BE49-F238E27FC236}">
                <a16:creationId xmlns:a16="http://schemas.microsoft.com/office/drawing/2014/main" id="{4EE07FA7-0A07-7C47-B64B-9403CE24299B}"/>
              </a:ext>
            </a:extLst>
          </p:cNvPr>
          <p:cNvSpPr/>
          <p:nvPr/>
        </p:nvSpPr>
        <p:spPr>
          <a:xfrm rot="4761840">
            <a:off x="3642386" y="2522344"/>
            <a:ext cx="1142800" cy="1142956"/>
          </a:xfrm>
          <a:custGeom>
            <a:avLst/>
            <a:gdLst>
              <a:gd name="connsiteX0" fmla="*/ 914400 w 914400"/>
              <a:gd name="connsiteY0" fmla="*/ 0 h 914400"/>
              <a:gd name="connsiteX1" fmla="*/ 0 w 914400"/>
              <a:gd name="connsiteY1" fmla="*/ 91440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14400" h="914400">
                <a:moveTo>
                  <a:pt x="914400" y="0"/>
                </a:moveTo>
                <a:lnTo>
                  <a:pt x="0" y="914400"/>
                </a:lnTo>
              </a:path>
            </a:pathLst>
          </a:custGeom>
          <a:noFill/>
          <a:ln w="12700">
            <a:solidFill>
              <a:srgbClr val="261F1C"/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zh-CN" altLang="en-US" sz="2399" dirty="0">
              <a:solidFill>
                <a:schemeClr val="tx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97" name="组合 104">
            <a:extLst>
              <a:ext uri="{FF2B5EF4-FFF2-40B4-BE49-F238E27FC236}">
                <a16:creationId xmlns:a16="http://schemas.microsoft.com/office/drawing/2014/main" id="{BAA05454-422D-1946-B956-82B4AAAA1E18}"/>
              </a:ext>
            </a:extLst>
          </p:cNvPr>
          <p:cNvGrpSpPr/>
          <p:nvPr/>
        </p:nvGrpSpPr>
        <p:grpSpPr>
          <a:xfrm rot="2700000">
            <a:off x="-165850" y="4164506"/>
            <a:ext cx="3894992" cy="1192003"/>
            <a:chOff x="5378369" y="1415957"/>
            <a:chExt cx="3116111" cy="953771"/>
          </a:xfrm>
        </p:grpSpPr>
        <p:sp>
          <p:nvSpPr>
            <p:cNvPr id="98" name="TextBox 122">
              <a:extLst>
                <a:ext uri="{FF2B5EF4-FFF2-40B4-BE49-F238E27FC236}">
                  <a16:creationId xmlns:a16="http://schemas.microsoft.com/office/drawing/2014/main" id="{3CB437E4-0285-8C45-8F44-D98E98D28B82}"/>
                </a:ext>
              </a:extLst>
            </p:cNvPr>
            <p:cNvSpPr txBox="1"/>
            <p:nvPr/>
          </p:nvSpPr>
          <p:spPr>
            <a:xfrm>
              <a:off x="6422835" y="2135776"/>
              <a:ext cx="2071645" cy="233952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>
              <a:defPPr>
                <a:defRPr lang="zh-CN"/>
              </a:defPPr>
              <a:lvl1pPr defTabSz="1219170">
                <a:spcBef>
                  <a:spcPct val="20000"/>
                </a:spcBef>
                <a:defRPr sz="11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en-US" altLang="zh-CN" sz="1600" dirty="0">
                <a:solidFill>
                  <a:schemeClr val="tx1"/>
                </a:solidFill>
              </a:endParaRPr>
            </a:p>
          </p:txBody>
        </p:sp>
        <p:sp>
          <p:nvSpPr>
            <p:cNvPr id="99" name="矩形 106">
              <a:extLst>
                <a:ext uri="{FF2B5EF4-FFF2-40B4-BE49-F238E27FC236}">
                  <a16:creationId xmlns:a16="http://schemas.microsoft.com/office/drawing/2014/main" id="{73286A0A-1C5E-C24D-8A51-4FA3A9790BDD}"/>
                </a:ext>
              </a:extLst>
            </p:cNvPr>
            <p:cNvSpPr/>
            <p:nvPr/>
          </p:nvSpPr>
          <p:spPr>
            <a:xfrm rot="18900000">
              <a:off x="5378369" y="1415957"/>
              <a:ext cx="2834097" cy="878188"/>
            </a:xfrm>
            <a:prstGeom prst="rect">
              <a:avLst/>
            </a:prstGeom>
          </p:spPr>
          <p:txBody>
            <a:bodyPr vert="horz" wrap="square" lIns="111567" tIns="55783" rIns="111567" bIns="55783" rtlCol="0">
              <a:spAutoFit/>
            </a:bodyPr>
            <a:lstStyle/>
            <a:p>
              <a:pPr algn="ctr"/>
              <a:r>
                <a:rPr lang="ru-RU" sz="3200" b="1" dirty="0">
                  <a:solidFill>
                    <a:srgbClr val="333333"/>
                  </a:solidFill>
                  <a:latin typeface="Gabriola" panose="04040605051002020D02" pitchFamily="82" charset="0"/>
                </a:rPr>
                <a:t>К</a:t>
              </a:r>
              <a:r>
                <a:rPr lang="ru-RU" sz="3200" b="1" i="0" dirty="0">
                  <a:solidFill>
                    <a:srgbClr val="333333"/>
                  </a:solidFill>
                  <a:effectLst/>
                  <a:latin typeface="Gabriola" panose="04040605051002020D02" pitchFamily="82" charset="0"/>
                </a:rPr>
                <a:t>ачество </a:t>
              </a:r>
            </a:p>
            <a:p>
              <a:pPr algn="ctr"/>
              <a:r>
                <a:rPr lang="ru-RU" sz="3200" b="1" i="0" dirty="0">
                  <a:solidFill>
                    <a:srgbClr val="333333"/>
                  </a:solidFill>
                  <a:effectLst/>
                  <a:latin typeface="Gabriola" panose="04040605051002020D02" pitchFamily="82" charset="0"/>
                </a:rPr>
                <a:t>медицинской помощи</a:t>
              </a:r>
              <a:endParaRPr lang="zh-CN" altLang="en-US" sz="3200" b="1" dirty="0">
                <a:latin typeface="Gabriola" panose="04040605051002020D02" pitchFamily="82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04" name="矩形 111">
            <a:extLst>
              <a:ext uri="{FF2B5EF4-FFF2-40B4-BE49-F238E27FC236}">
                <a16:creationId xmlns:a16="http://schemas.microsoft.com/office/drawing/2014/main" id="{B60F756F-3602-E44C-9F31-9BCF8AA9DE26}"/>
              </a:ext>
            </a:extLst>
          </p:cNvPr>
          <p:cNvSpPr/>
          <p:nvPr/>
        </p:nvSpPr>
        <p:spPr>
          <a:xfrm>
            <a:off x="8556338" y="1652506"/>
            <a:ext cx="2808367" cy="605098"/>
          </a:xfrm>
          <a:prstGeom prst="rect">
            <a:avLst/>
          </a:prstGeom>
        </p:spPr>
        <p:txBody>
          <a:bodyPr vert="horz" wrap="square" lIns="111567" tIns="55783" rIns="111567" bIns="55783" rtlCol="0">
            <a:spAutoFit/>
          </a:bodyPr>
          <a:lstStyle/>
          <a:p>
            <a:r>
              <a:rPr lang="ru-RU" sz="3200" b="1" i="0" dirty="0">
                <a:solidFill>
                  <a:srgbClr val="333333"/>
                </a:solidFill>
                <a:effectLst/>
                <a:latin typeface="Gabriola" panose="04040605051002020D02" pitchFamily="82" charset="0"/>
              </a:rPr>
              <a:t>Наследственность</a:t>
            </a:r>
            <a:endParaRPr lang="zh-CN" altLang="en-US" sz="3200" b="1" dirty="0">
              <a:latin typeface="Gabriola" panose="04040605051002020D02" pitchFamily="82" charset="0"/>
              <a:ea typeface="微软雅黑" panose="020B0503020204020204" pitchFamily="34" charset="-122"/>
            </a:endParaRPr>
          </a:p>
        </p:txBody>
      </p:sp>
      <p:sp>
        <p:nvSpPr>
          <p:cNvPr id="106" name="任意多边形 113">
            <a:extLst>
              <a:ext uri="{FF2B5EF4-FFF2-40B4-BE49-F238E27FC236}">
                <a16:creationId xmlns:a16="http://schemas.microsoft.com/office/drawing/2014/main" id="{57E760DC-48EC-7242-887F-E88D6942F220}"/>
              </a:ext>
            </a:extLst>
          </p:cNvPr>
          <p:cNvSpPr/>
          <p:nvPr/>
        </p:nvSpPr>
        <p:spPr>
          <a:xfrm>
            <a:off x="6923766" y="2028562"/>
            <a:ext cx="1632572" cy="1650936"/>
          </a:xfrm>
          <a:custGeom>
            <a:avLst/>
            <a:gdLst>
              <a:gd name="connsiteX0" fmla="*/ 0 w 1306285"/>
              <a:gd name="connsiteY0" fmla="*/ 1320800 h 1320800"/>
              <a:gd name="connsiteX1" fmla="*/ 43542 w 1306285"/>
              <a:gd name="connsiteY1" fmla="*/ 1277257 h 1320800"/>
              <a:gd name="connsiteX2" fmla="*/ 1306285 w 1306285"/>
              <a:gd name="connsiteY2" fmla="*/ 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06285" h="1320800">
                <a:moveTo>
                  <a:pt x="0" y="1320800"/>
                </a:moveTo>
                <a:lnTo>
                  <a:pt x="43542" y="1277257"/>
                </a:lnTo>
                <a:lnTo>
                  <a:pt x="1306285" y="0"/>
                </a:lnTo>
              </a:path>
            </a:pathLst>
          </a:custGeom>
          <a:solidFill>
            <a:srgbClr val="261F1C"/>
          </a:solidFill>
          <a:ln w="12700">
            <a:solidFill>
              <a:srgbClr val="261F1C"/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zh-CN" altLang="en-US" sz="2399" dirty="0">
              <a:solidFill>
                <a:schemeClr val="tx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52" name="组合 52">
            <a:extLst>
              <a:ext uri="{FF2B5EF4-FFF2-40B4-BE49-F238E27FC236}">
                <a16:creationId xmlns:a16="http://schemas.microsoft.com/office/drawing/2014/main" id="{2A935D50-794D-42D8-A28B-11A1075D8E33}"/>
              </a:ext>
            </a:extLst>
          </p:cNvPr>
          <p:cNvGrpSpPr/>
          <p:nvPr/>
        </p:nvGrpSpPr>
        <p:grpSpPr>
          <a:xfrm rot="10800000">
            <a:off x="4681345" y="2704596"/>
            <a:ext cx="2065376" cy="2065653"/>
            <a:chOff x="3847918" y="2361884"/>
            <a:chExt cx="1652588" cy="1652587"/>
          </a:xfrm>
          <a:solidFill>
            <a:schemeClr val="bg1">
              <a:lumMod val="95000"/>
            </a:schemeClr>
          </a:solidFill>
        </p:grpSpPr>
        <p:sp>
          <p:nvSpPr>
            <p:cNvPr id="53" name="Freeform 8">
              <a:extLst>
                <a:ext uri="{FF2B5EF4-FFF2-40B4-BE49-F238E27FC236}">
                  <a16:creationId xmlns:a16="http://schemas.microsoft.com/office/drawing/2014/main" id="{52A95406-9B4E-49FB-A851-B270D487334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7918" y="2361884"/>
              <a:ext cx="1652588" cy="1652587"/>
            </a:xfrm>
            <a:custGeom>
              <a:avLst/>
              <a:gdLst>
                <a:gd name="T0" fmla="*/ 0 w 612"/>
                <a:gd name="T1" fmla="*/ 480 h 612"/>
                <a:gd name="T2" fmla="*/ 76 w 612"/>
                <a:gd name="T3" fmla="*/ 404 h 612"/>
                <a:gd name="T4" fmla="*/ 404 w 612"/>
                <a:gd name="T5" fmla="*/ 404 h 612"/>
                <a:gd name="T6" fmla="*/ 404 w 612"/>
                <a:gd name="T7" fmla="*/ 76 h 612"/>
                <a:gd name="T8" fmla="*/ 480 w 612"/>
                <a:gd name="T9" fmla="*/ 0 h 612"/>
                <a:gd name="T10" fmla="*/ 480 w 612"/>
                <a:gd name="T11" fmla="*/ 480 h 612"/>
                <a:gd name="T12" fmla="*/ 0 w 612"/>
                <a:gd name="T13" fmla="*/ 480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2" h="612">
                  <a:moveTo>
                    <a:pt x="0" y="480"/>
                  </a:moveTo>
                  <a:cubicBezTo>
                    <a:pt x="76" y="404"/>
                    <a:pt x="76" y="404"/>
                    <a:pt x="76" y="404"/>
                  </a:cubicBezTo>
                  <a:cubicBezTo>
                    <a:pt x="166" y="495"/>
                    <a:pt x="314" y="495"/>
                    <a:pt x="404" y="404"/>
                  </a:cubicBezTo>
                  <a:cubicBezTo>
                    <a:pt x="495" y="314"/>
                    <a:pt x="495" y="166"/>
                    <a:pt x="404" y="76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612" y="132"/>
                    <a:pt x="612" y="348"/>
                    <a:pt x="480" y="480"/>
                  </a:cubicBezTo>
                  <a:cubicBezTo>
                    <a:pt x="348" y="612"/>
                    <a:pt x="133" y="612"/>
                    <a:pt x="0" y="48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 dirty="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54" name="TextBox 147">
              <a:extLst>
                <a:ext uri="{FF2B5EF4-FFF2-40B4-BE49-F238E27FC236}">
                  <a16:creationId xmlns:a16="http://schemas.microsoft.com/office/drawing/2014/main" id="{0FEB9D65-81A2-48FE-933B-EE8F8446523D}"/>
                </a:ext>
              </a:extLst>
            </p:cNvPr>
            <p:cNvSpPr txBox="1"/>
            <p:nvPr/>
          </p:nvSpPr>
          <p:spPr>
            <a:xfrm rot="6276686">
              <a:off x="4853610" y="3038286"/>
              <a:ext cx="677392" cy="369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altLang="zh-CN" sz="2399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20%</a:t>
              </a:r>
              <a:endParaRPr lang="zh-CN" altLang="en-US" sz="2399" dirty="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  <p:cxnSp>
        <p:nvCxnSpPr>
          <p:cNvPr id="55" name="直接连接符 95">
            <a:extLst>
              <a:ext uri="{FF2B5EF4-FFF2-40B4-BE49-F238E27FC236}">
                <a16:creationId xmlns:a16="http://schemas.microsoft.com/office/drawing/2014/main" id="{496CCD7D-3302-4E35-8000-EDCC45579381}"/>
              </a:ext>
            </a:extLst>
          </p:cNvPr>
          <p:cNvCxnSpPr>
            <a:cxnSpLocks/>
          </p:cNvCxnSpPr>
          <p:nvPr/>
        </p:nvCxnSpPr>
        <p:spPr>
          <a:xfrm>
            <a:off x="222236" y="5057629"/>
            <a:ext cx="2936356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95">
            <a:extLst>
              <a:ext uri="{FF2B5EF4-FFF2-40B4-BE49-F238E27FC236}">
                <a16:creationId xmlns:a16="http://schemas.microsoft.com/office/drawing/2014/main" id="{B99CF228-4E05-4496-8CD9-DE7FB7DC929B}"/>
              </a:ext>
            </a:extLst>
          </p:cNvPr>
          <p:cNvCxnSpPr>
            <a:cxnSpLocks/>
          </p:cNvCxnSpPr>
          <p:nvPr/>
        </p:nvCxnSpPr>
        <p:spPr>
          <a:xfrm>
            <a:off x="8556338" y="2186351"/>
            <a:ext cx="2808367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95">
            <a:extLst>
              <a:ext uri="{FF2B5EF4-FFF2-40B4-BE49-F238E27FC236}">
                <a16:creationId xmlns:a16="http://schemas.microsoft.com/office/drawing/2014/main" id="{630D73CF-A091-4EE6-BC4C-EFE22E3C6687}"/>
              </a:ext>
            </a:extLst>
          </p:cNvPr>
          <p:cNvCxnSpPr/>
          <p:nvPr/>
        </p:nvCxnSpPr>
        <p:spPr>
          <a:xfrm>
            <a:off x="9403232" y="4917833"/>
            <a:ext cx="234465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3" name="组合 43">
            <a:extLst>
              <a:ext uri="{FF2B5EF4-FFF2-40B4-BE49-F238E27FC236}">
                <a16:creationId xmlns:a16="http://schemas.microsoft.com/office/drawing/2014/main" id="{B29E5567-C76F-3C45-8557-7FFE041FE30F}"/>
              </a:ext>
            </a:extLst>
          </p:cNvPr>
          <p:cNvGrpSpPr/>
          <p:nvPr/>
        </p:nvGrpSpPr>
        <p:grpSpPr>
          <a:xfrm>
            <a:off x="4524430" y="2490833"/>
            <a:ext cx="3329201" cy="3327668"/>
            <a:chOff x="3347856" y="1888809"/>
            <a:chExt cx="2663825" cy="2662237"/>
          </a:xfrm>
          <a:solidFill>
            <a:schemeClr val="bg1">
              <a:lumMod val="95000"/>
            </a:schemeClr>
          </a:solidFill>
        </p:grpSpPr>
        <p:sp>
          <p:nvSpPr>
            <p:cNvPr id="64" name="Freeform 9">
              <a:extLst>
                <a:ext uri="{FF2B5EF4-FFF2-40B4-BE49-F238E27FC236}">
                  <a16:creationId xmlns:a16="http://schemas.microsoft.com/office/drawing/2014/main" id="{81FDF239-07A1-0149-8D22-FD607EDC3A0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7856" y="1888809"/>
              <a:ext cx="2663825" cy="2662237"/>
            </a:xfrm>
            <a:custGeom>
              <a:avLst/>
              <a:gdLst>
                <a:gd name="T0" fmla="*/ 0 w 986"/>
                <a:gd name="T1" fmla="*/ 817 h 986"/>
                <a:gd name="T2" fmla="*/ 75 w 986"/>
                <a:gd name="T3" fmla="*/ 741 h 986"/>
                <a:gd name="T4" fmla="*/ 741 w 986"/>
                <a:gd name="T5" fmla="*/ 741 h 986"/>
                <a:gd name="T6" fmla="*/ 741 w 986"/>
                <a:gd name="T7" fmla="*/ 75 h 986"/>
                <a:gd name="T8" fmla="*/ 817 w 986"/>
                <a:gd name="T9" fmla="*/ 0 h 986"/>
                <a:gd name="T10" fmla="*/ 986 w 986"/>
                <a:gd name="T11" fmla="*/ 408 h 986"/>
                <a:gd name="T12" fmla="*/ 817 w 986"/>
                <a:gd name="T13" fmla="*/ 817 h 986"/>
                <a:gd name="T14" fmla="*/ 408 w 986"/>
                <a:gd name="T15" fmla="*/ 986 h 986"/>
                <a:gd name="T16" fmla="*/ 0 w 986"/>
                <a:gd name="T17" fmla="*/ 81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6" h="986">
                  <a:moveTo>
                    <a:pt x="0" y="817"/>
                  </a:moveTo>
                  <a:cubicBezTo>
                    <a:pt x="75" y="741"/>
                    <a:pt x="75" y="741"/>
                    <a:pt x="75" y="741"/>
                  </a:cubicBezTo>
                  <a:cubicBezTo>
                    <a:pt x="259" y="925"/>
                    <a:pt x="558" y="925"/>
                    <a:pt x="741" y="741"/>
                  </a:cubicBezTo>
                  <a:cubicBezTo>
                    <a:pt x="925" y="558"/>
                    <a:pt x="925" y="259"/>
                    <a:pt x="741" y="75"/>
                  </a:cubicBezTo>
                  <a:cubicBezTo>
                    <a:pt x="817" y="0"/>
                    <a:pt x="817" y="0"/>
                    <a:pt x="817" y="0"/>
                  </a:cubicBezTo>
                  <a:cubicBezTo>
                    <a:pt x="926" y="109"/>
                    <a:pt x="986" y="254"/>
                    <a:pt x="986" y="408"/>
                  </a:cubicBezTo>
                  <a:cubicBezTo>
                    <a:pt x="986" y="563"/>
                    <a:pt x="926" y="708"/>
                    <a:pt x="817" y="817"/>
                  </a:cubicBezTo>
                  <a:cubicBezTo>
                    <a:pt x="708" y="926"/>
                    <a:pt x="563" y="986"/>
                    <a:pt x="408" y="986"/>
                  </a:cubicBezTo>
                  <a:cubicBezTo>
                    <a:pt x="254" y="986"/>
                    <a:pt x="109" y="926"/>
                    <a:pt x="0" y="8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 dirty="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65" name="TextBox 144">
              <a:extLst>
                <a:ext uri="{FF2B5EF4-FFF2-40B4-BE49-F238E27FC236}">
                  <a16:creationId xmlns:a16="http://schemas.microsoft.com/office/drawing/2014/main" id="{5E8D21F1-AD54-5249-BC42-0D5BA840E086}"/>
                </a:ext>
              </a:extLst>
            </p:cNvPr>
            <p:cNvSpPr txBox="1"/>
            <p:nvPr/>
          </p:nvSpPr>
          <p:spPr>
            <a:xfrm rot="19193449">
              <a:off x="5155098" y="3759462"/>
              <a:ext cx="677484" cy="3692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altLang="zh-CN" sz="2399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50%</a:t>
              </a:r>
              <a:endParaRPr lang="zh-CN" altLang="en-US" sz="2399" dirty="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  <p:sp>
        <p:nvSpPr>
          <p:cNvPr id="101" name="任意多边形 108">
            <a:extLst>
              <a:ext uri="{FF2B5EF4-FFF2-40B4-BE49-F238E27FC236}">
                <a16:creationId xmlns:a16="http://schemas.microsoft.com/office/drawing/2014/main" id="{87CAA1BA-83E6-7D40-BE34-419DC8C8AD6A}"/>
              </a:ext>
            </a:extLst>
          </p:cNvPr>
          <p:cNvSpPr/>
          <p:nvPr/>
        </p:nvSpPr>
        <p:spPr>
          <a:xfrm>
            <a:off x="2334948" y="4081772"/>
            <a:ext cx="3056859" cy="602433"/>
          </a:xfrm>
          <a:custGeom>
            <a:avLst/>
            <a:gdLst>
              <a:gd name="connsiteX0" fmla="*/ 1748790 w 1748790"/>
              <a:gd name="connsiteY0" fmla="*/ 0 h 1748790"/>
              <a:gd name="connsiteX1" fmla="*/ 0 w 1748790"/>
              <a:gd name="connsiteY1" fmla="*/ 1748790 h 17487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748790" h="1748790">
                <a:moveTo>
                  <a:pt x="1748790" y="0"/>
                </a:moveTo>
                <a:lnTo>
                  <a:pt x="0" y="1748790"/>
                </a:lnTo>
              </a:path>
            </a:pathLst>
          </a:custGeom>
          <a:noFill/>
          <a:ln w="12700">
            <a:solidFill>
              <a:srgbClr val="261F1C"/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zh-CN" altLang="en-US" sz="2399" dirty="0">
              <a:solidFill>
                <a:schemeClr val="tx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0128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  <p:bldP spid="89" grpId="0" animBg="1"/>
      <p:bldP spid="106" grpId="0" animBg="1"/>
      <p:bldP spid="10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4D46C-1D23-8547-BB33-F0756F889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75674"/>
            <a:ext cx="10515600" cy="605587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Gabriola" panose="04040605051002020D02" pitchFamily="82" charset="0"/>
              </a:rPr>
              <a:t>Факторы, влияющие на здоровье человека</a:t>
            </a:r>
            <a:endParaRPr lang="en-UA" b="1" dirty="0">
              <a:solidFill>
                <a:schemeClr val="accent1">
                  <a:lumMod val="75000"/>
                </a:schemeClr>
              </a:solidFill>
              <a:latin typeface="Gabriola" panose="04040605051002020D02" pitchFamily="82" charset="0"/>
            </a:endParaRPr>
          </a:p>
        </p:txBody>
      </p:sp>
      <p:grpSp>
        <p:nvGrpSpPr>
          <p:cNvPr id="4" name="组合 1">
            <a:extLst>
              <a:ext uri="{FF2B5EF4-FFF2-40B4-BE49-F238E27FC236}">
                <a16:creationId xmlns:a16="http://schemas.microsoft.com/office/drawing/2014/main" id="{2CF13DF9-9D71-FE42-AF70-897C1C1DDA1C}"/>
              </a:ext>
            </a:extLst>
          </p:cNvPr>
          <p:cNvGrpSpPr/>
          <p:nvPr/>
        </p:nvGrpSpPr>
        <p:grpSpPr>
          <a:xfrm>
            <a:off x="5186310" y="2004089"/>
            <a:ext cx="1819380" cy="3776112"/>
            <a:chOff x="4923304" y="1684213"/>
            <a:chExt cx="2229277" cy="4626854"/>
          </a:xfrm>
        </p:grpSpPr>
        <p:sp>
          <p:nvSpPr>
            <p:cNvPr id="5" name="Freeform 4" descr="e7d195523061f1c0f55f9af68525816972d868573ada39bc763F3977967589A5F92C178830C92595A6CE4D0132F8C206B2B04C416AAA86B7FD80AB023F78DAEB544E2F013E11B2B95AD21703D1C90034A379EC9026EFAAF5D8D3F6EDD7215B015B463D656B0929A814A5414683A393A7CC9BB506C975E20AD17C211CA623623BC48209FD1E344B18C2900D8641C9B362">
              <a:extLst>
                <a:ext uri="{FF2B5EF4-FFF2-40B4-BE49-F238E27FC236}">
                  <a16:creationId xmlns:a16="http://schemas.microsoft.com/office/drawing/2014/main" id="{71CEFFB3-47C7-9F42-940E-4532F34282FE}"/>
                </a:ext>
              </a:extLst>
            </p:cNvPr>
            <p:cNvSpPr/>
            <p:nvPr/>
          </p:nvSpPr>
          <p:spPr>
            <a:xfrm>
              <a:off x="5793154" y="2315778"/>
              <a:ext cx="973591" cy="486745"/>
            </a:xfrm>
            <a:custGeom>
              <a:avLst/>
              <a:gdLst>
                <a:gd name="connsiteX0" fmla="*/ 0 w 973591"/>
                <a:gd name="connsiteY0" fmla="*/ 0 h 486745"/>
                <a:gd name="connsiteX1" fmla="*/ 973591 w 973591"/>
                <a:gd name="connsiteY1" fmla="*/ 0 h 486745"/>
                <a:gd name="connsiteX2" fmla="*/ 973591 w 973591"/>
                <a:gd name="connsiteY2" fmla="*/ 486745 h 486745"/>
                <a:gd name="connsiteX3" fmla="*/ 0 w 973591"/>
                <a:gd name="connsiteY3" fmla="*/ 486745 h 486745"/>
                <a:gd name="connsiteX4" fmla="*/ 0 w 973591"/>
                <a:gd name="connsiteY4" fmla="*/ 0 h 486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3591" h="486745">
                  <a:moveTo>
                    <a:pt x="0" y="0"/>
                  </a:moveTo>
                  <a:lnTo>
                    <a:pt x="973591" y="0"/>
                  </a:lnTo>
                  <a:lnTo>
                    <a:pt x="973591" y="486745"/>
                  </a:lnTo>
                  <a:lnTo>
                    <a:pt x="0" y="486745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b="1" kern="1200" dirty="0">
                  <a:solidFill>
                    <a:srgbClr val="595959">
                      <a:hueOff val="0"/>
                      <a:satOff val="0"/>
                      <a:lumOff val="0"/>
                      <a:alphaOff val="0"/>
                    </a:srgb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 </a:t>
              </a:r>
            </a:p>
          </p:txBody>
        </p:sp>
        <p:sp>
          <p:nvSpPr>
            <p:cNvPr id="6" name="Freeform 5" descr="e7d195523061f1c0f55f9af68525816972d868573ada39bc763F3977967589A5F92C178830C92595A6CE4D0132F8C206B2B04C416AAA86B7FD80AB023F78DAEB544E2F013E11B2B95AD21703D1C90034A379EC9026EFAAF5D8D3F6EDD7215B015B463D656B0929A814A5414683A393A7CC9BB506C975E20AD17C211CA623623BC48209FD1E344B18C2900D8641C9B362">
              <a:extLst>
                <a:ext uri="{FF2B5EF4-FFF2-40B4-BE49-F238E27FC236}">
                  <a16:creationId xmlns:a16="http://schemas.microsoft.com/office/drawing/2014/main" id="{4923B1A9-4BDE-6945-AA3B-2466172733B1}"/>
                </a:ext>
              </a:extLst>
            </p:cNvPr>
            <p:cNvSpPr/>
            <p:nvPr/>
          </p:nvSpPr>
          <p:spPr>
            <a:xfrm>
              <a:off x="5306522" y="3320269"/>
              <a:ext cx="973591" cy="486745"/>
            </a:xfrm>
            <a:custGeom>
              <a:avLst/>
              <a:gdLst>
                <a:gd name="connsiteX0" fmla="*/ 0 w 973591"/>
                <a:gd name="connsiteY0" fmla="*/ 0 h 486745"/>
                <a:gd name="connsiteX1" fmla="*/ 973591 w 973591"/>
                <a:gd name="connsiteY1" fmla="*/ 0 h 486745"/>
                <a:gd name="connsiteX2" fmla="*/ 973591 w 973591"/>
                <a:gd name="connsiteY2" fmla="*/ 486745 h 486745"/>
                <a:gd name="connsiteX3" fmla="*/ 0 w 973591"/>
                <a:gd name="connsiteY3" fmla="*/ 486745 h 486745"/>
                <a:gd name="connsiteX4" fmla="*/ 0 w 973591"/>
                <a:gd name="connsiteY4" fmla="*/ 0 h 486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3591" h="486745">
                  <a:moveTo>
                    <a:pt x="0" y="0"/>
                  </a:moveTo>
                  <a:lnTo>
                    <a:pt x="973591" y="0"/>
                  </a:lnTo>
                  <a:lnTo>
                    <a:pt x="973591" y="486745"/>
                  </a:lnTo>
                  <a:lnTo>
                    <a:pt x="0" y="486745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b="1" kern="1200" dirty="0">
                  <a:solidFill>
                    <a:srgbClr val="595959">
                      <a:hueOff val="0"/>
                      <a:satOff val="0"/>
                      <a:lumOff val="0"/>
                      <a:alphaOff val="0"/>
                    </a:srgb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 </a:t>
              </a:r>
            </a:p>
          </p:txBody>
        </p:sp>
        <p:sp>
          <p:nvSpPr>
            <p:cNvPr id="7" name="Freeform 6" descr="e7d195523061f1c0f55f9af68525816972d868573ada39bc763F3977967589A5F92C178830C92595A6CE4D0132F8C206B2B04C416AAA86B7FD80AB023F78DAEB544E2F013E11B2B95AD21703D1C90034A379EC9026EFAAF5D8D3F6EDD7215B015B463D656B0929A814A5414683A393A7CC9BB506C975E20AD17C211CA623623BC48209FD1E344B18C2900D8641C9B362">
              <a:extLst>
                <a:ext uri="{FF2B5EF4-FFF2-40B4-BE49-F238E27FC236}">
                  <a16:creationId xmlns:a16="http://schemas.microsoft.com/office/drawing/2014/main" id="{EC874660-1513-6B4C-A80F-AD05AC09EF91}"/>
                </a:ext>
              </a:extLst>
            </p:cNvPr>
            <p:cNvSpPr/>
            <p:nvPr/>
          </p:nvSpPr>
          <p:spPr>
            <a:xfrm>
              <a:off x="5793154" y="4299283"/>
              <a:ext cx="973591" cy="486745"/>
            </a:xfrm>
            <a:custGeom>
              <a:avLst/>
              <a:gdLst>
                <a:gd name="connsiteX0" fmla="*/ 0 w 973591"/>
                <a:gd name="connsiteY0" fmla="*/ 0 h 486745"/>
                <a:gd name="connsiteX1" fmla="*/ 973591 w 973591"/>
                <a:gd name="connsiteY1" fmla="*/ 0 h 486745"/>
                <a:gd name="connsiteX2" fmla="*/ 973591 w 973591"/>
                <a:gd name="connsiteY2" fmla="*/ 486745 h 486745"/>
                <a:gd name="connsiteX3" fmla="*/ 0 w 973591"/>
                <a:gd name="connsiteY3" fmla="*/ 486745 h 486745"/>
                <a:gd name="connsiteX4" fmla="*/ 0 w 973591"/>
                <a:gd name="connsiteY4" fmla="*/ 0 h 486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3591" h="486745">
                  <a:moveTo>
                    <a:pt x="0" y="0"/>
                  </a:moveTo>
                  <a:lnTo>
                    <a:pt x="973591" y="0"/>
                  </a:lnTo>
                  <a:lnTo>
                    <a:pt x="973591" y="486745"/>
                  </a:lnTo>
                  <a:lnTo>
                    <a:pt x="0" y="486745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100" b="1" kern="1200">
                <a:solidFill>
                  <a:srgbClr val="595959">
                    <a:hueOff val="0"/>
                    <a:satOff val="0"/>
                    <a:lumOff val="0"/>
                    <a:alphaOff val="0"/>
                  </a:srgb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8" name="Freeform 7" descr="e7d195523061f1c0f55f9af68525816972d868573ada39bc763F3977967589A5F92C178830C92595A6CE4D0132F8C206B2B04C416AAA86B7FD80AB023F78DAEB544E2F013E11B2B95AD21703D1C90034A379EC9026EFAAF5D8D3F6EDD7215B015B463D656B0929A814A5414683A393A7CC9BB506C975E20AD17C211CA623623BC48209FD1E344B18C2900D8641C9B362">
              <a:extLst>
                <a:ext uri="{FF2B5EF4-FFF2-40B4-BE49-F238E27FC236}">
                  <a16:creationId xmlns:a16="http://schemas.microsoft.com/office/drawing/2014/main" id="{3508B5E7-F1C4-5840-B4ED-8A32086E06B6}"/>
                </a:ext>
              </a:extLst>
            </p:cNvPr>
            <p:cNvSpPr/>
            <p:nvPr/>
          </p:nvSpPr>
          <p:spPr>
            <a:xfrm>
              <a:off x="5306522" y="5329250"/>
              <a:ext cx="973591" cy="486745"/>
            </a:xfrm>
            <a:custGeom>
              <a:avLst/>
              <a:gdLst>
                <a:gd name="connsiteX0" fmla="*/ 0 w 973591"/>
                <a:gd name="connsiteY0" fmla="*/ 0 h 486745"/>
                <a:gd name="connsiteX1" fmla="*/ 973591 w 973591"/>
                <a:gd name="connsiteY1" fmla="*/ 0 h 486745"/>
                <a:gd name="connsiteX2" fmla="*/ 973591 w 973591"/>
                <a:gd name="connsiteY2" fmla="*/ 486745 h 486745"/>
                <a:gd name="connsiteX3" fmla="*/ 0 w 973591"/>
                <a:gd name="connsiteY3" fmla="*/ 486745 h 486745"/>
                <a:gd name="connsiteX4" fmla="*/ 0 w 973591"/>
                <a:gd name="connsiteY4" fmla="*/ 0 h 486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3591" h="486745">
                  <a:moveTo>
                    <a:pt x="0" y="0"/>
                  </a:moveTo>
                  <a:lnTo>
                    <a:pt x="973591" y="0"/>
                  </a:lnTo>
                  <a:lnTo>
                    <a:pt x="973591" y="486745"/>
                  </a:lnTo>
                  <a:lnTo>
                    <a:pt x="0" y="486745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b="1" kern="1200" dirty="0">
                  <a:solidFill>
                    <a:srgbClr val="595959">
                      <a:hueOff val="0"/>
                      <a:satOff val="0"/>
                      <a:lumOff val="0"/>
                      <a:alphaOff val="0"/>
                    </a:srgb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 </a:t>
              </a:r>
            </a:p>
          </p:txBody>
        </p:sp>
        <p:sp>
          <p:nvSpPr>
            <p:cNvPr id="19" name="Circular Arrow 18">
              <a:extLst>
                <a:ext uri="{FF2B5EF4-FFF2-40B4-BE49-F238E27FC236}">
                  <a16:creationId xmlns:a16="http://schemas.microsoft.com/office/drawing/2014/main" id="{5902EFAC-1100-0B4D-B407-081ABAE3A1BA}"/>
                </a:ext>
              </a:extLst>
            </p:cNvPr>
            <p:cNvSpPr/>
            <p:nvPr/>
          </p:nvSpPr>
          <p:spPr>
            <a:xfrm>
              <a:off x="5407972" y="3693193"/>
              <a:ext cx="1744609" cy="1744787"/>
            </a:xfrm>
            <a:prstGeom prst="circularArrow">
              <a:avLst>
                <a:gd name="adj1" fmla="val 10980"/>
                <a:gd name="adj2" fmla="val 1142322"/>
                <a:gd name="adj3" fmla="val 4500000"/>
                <a:gd name="adj4" fmla="val 13500000"/>
                <a:gd name="adj5" fmla="val 12500"/>
              </a:avLst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7" name="Block Arc 16">
              <a:extLst>
                <a:ext uri="{FF2B5EF4-FFF2-40B4-BE49-F238E27FC236}">
                  <a16:creationId xmlns:a16="http://schemas.microsoft.com/office/drawing/2014/main" id="{08140BC7-A757-D249-BBA3-C76DDE88ECC3}"/>
                </a:ext>
              </a:extLst>
            </p:cNvPr>
            <p:cNvSpPr/>
            <p:nvPr/>
          </p:nvSpPr>
          <p:spPr>
            <a:xfrm>
              <a:off x="5047662" y="4811503"/>
              <a:ext cx="1498840" cy="1499564"/>
            </a:xfrm>
            <a:prstGeom prst="blockArc">
              <a:avLst>
                <a:gd name="adj1" fmla="val 0"/>
                <a:gd name="adj2" fmla="val 18900000"/>
                <a:gd name="adj3" fmla="val 12740"/>
              </a:avLst>
            </a:prstGeom>
            <a:solidFill>
              <a:schemeClr val="accent4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5" name="Shape 14">
              <a:extLst>
                <a:ext uri="{FF2B5EF4-FFF2-40B4-BE49-F238E27FC236}">
                  <a16:creationId xmlns:a16="http://schemas.microsoft.com/office/drawing/2014/main" id="{E6D6344C-31DC-3946-8046-46F889444BA7}"/>
                </a:ext>
              </a:extLst>
            </p:cNvPr>
            <p:cNvSpPr/>
            <p:nvPr/>
          </p:nvSpPr>
          <p:spPr>
            <a:xfrm>
              <a:off x="4923304" y="2686852"/>
              <a:ext cx="1744609" cy="1744787"/>
            </a:xfrm>
            <a:prstGeom prst="leftCircularArrow">
              <a:avLst>
                <a:gd name="adj1" fmla="val 10980"/>
                <a:gd name="adj2" fmla="val 1142322"/>
                <a:gd name="adj3" fmla="val 6300000"/>
                <a:gd name="adj4" fmla="val 18900000"/>
                <a:gd name="adj5" fmla="val 12500"/>
              </a:avLst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3" name="Circular Arrow 12">
              <a:extLst>
                <a:ext uri="{FF2B5EF4-FFF2-40B4-BE49-F238E27FC236}">
                  <a16:creationId xmlns:a16="http://schemas.microsoft.com/office/drawing/2014/main" id="{83C2A2E4-05E2-EB4D-8DD5-4DC8E18C862B}"/>
                </a:ext>
              </a:extLst>
            </p:cNvPr>
            <p:cNvSpPr/>
            <p:nvPr/>
          </p:nvSpPr>
          <p:spPr>
            <a:xfrm>
              <a:off x="5407972" y="1684213"/>
              <a:ext cx="1744609" cy="1744787"/>
            </a:xfrm>
            <a:prstGeom prst="circularArrow">
              <a:avLst>
                <a:gd name="adj1" fmla="val 10980"/>
                <a:gd name="adj2" fmla="val 1142322"/>
                <a:gd name="adj3" fmla="val 4500000"/>
                <a:gd name="adj4" fmla="val 10800000"/>
                <a:gd name="adj5" fmla="val 12500"/>
              </a:avLst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sp>
        <p:nvSpPr>
          <p:cNvPr id="23" name="矩形 35">
            <a:extLst>
              <a:ext uri="{FF2B5EF4-FFF2-40B4-BE49-F238E27FC236}">
                <a16:creationId xmlns:a16="http://schemas.microsoft.com/office/drawing/2014/main" id="{39A755D7-D049-4F44-8DD1-7C70AB604316}"/>
              </a:ext>
            </a:extLst>
          </p:cNvPr>
          <p:cNvSpPr/>
          <p:nvPr/>
        </p:nvSpPr>
        <p:spPr>
          <a:xfrm>
            <a:off x="6293509" y="3135923"/>
            <a:ext cx="4367113" cy="69403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ru-RU" altLang="zh-CN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  <a:ea typeface="inpin heiti" panose="00000500000000000000" pitchFamily="2" charset="-122"/>
                <a:sym typeface="inpin heiti" panose="00000500000000000000" pitchFamily="2" charset="-122"/>
              </a:rPr>
              <a:t>Социально-экономические</a:t>
            </a:r>
            <a:endParaRPr lang="zh-CN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9" name="矩形 44">
            <a:extLst>
              <a:ext uri="{FF2B5EF4-FFF2-40B4-BE49-F238E27FC236}">
                <a16:creationId xmlns:a16="http://schemas.microsoft.com/office/drawing/2014/main" id="{5F473D60-3840-964A-AE77-4B3A3E9A8C54}"/>
              </a:ext>
            </a:extLst>
          </p:cNvPr>
          <p:cNvSpPr/>
          <p:nvPr/>
        </p:nvSpPr>
        <p:spPr>
          <a:xfrm>
            <a:off x="3300307" y="2363186"/>
            <a:ext cx="2515254" cy="69403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ru-RU" altLang="zh-CN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  <a:ea typeface="inpin heiti" panose="00000500000000000000" pitchFamily="2" charset="-122"/>
                <a:sym typeface="inpin heiti" panose="00000500000000000000" pitchFamily="2" charset="-122"/>
              </a:rPr>
              <a:t>Биологические </a:t>
            </a:r>
            <a:endParaRPr lang="zh-CN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3" name="矩形 35">
            <a:extLst>
              <a:ext uri="{FF2B5EF4-FFF2-40B4-BE49-F238E27FC236}">
                <a16:creationId xmlns:a16="http://schemas.microsoft.com/office/drawing/2014/main" id="{076DFA29-3C1B-4FAF-912E-0081924F6418}"/>
              </a:ext>
            </a:extLst>
          </p:cNvPr>
          <p:cNvSpPr/>
          <p:nvPr/>
        </p:nvSpPr>
        <p:spPr>
          <a:xfrm>
            <a:off x="1001454" y="3935551"/>
            <a:ext cx="5221135" cy="69403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ru-RU" altLang="zh-CN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  <a:ea typeface="inpin heiti" panose="00000500000000000000" pitchFamily="2" charset="-122"/>
                <a:sym typeface="inpin heiti" panose="00000500000000000000" pitchFamily="2" charset="-122"/>
              </a:rPr>
              <a:t>Экологически (геофизические)</a:t>
            </a:r>
            <a:endParaRPr lang="zh-CN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4" name="矩形 35">
            <a:extLst>
              <a:ext uri="{FF2B5EF4-FFF2-40B4-BE49-F238E27FC236}">
                <a16:creationId xmlns:a16="http://schemas.microsoft.com/office/drawing/2014/main" id="{467B4A61-89CA-4EC8-AB10-F797A34D1AC9}"/>
              </a:ext>
            </a:extLst>
          </p:cNvPr>
          <p:cNvSpPr/>
          <p:nvPr/>
        </p:nvSpPr>
        <p:spPr>
          <a:xfrm>
            <a:off x="6442746" y="4717609"/>
            <a:ext cx="2786285" cy="69403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ru-RU" altLang="zh-CN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  <a:ea typeface="inpin heiti" panose="00000500000000000000" pitchFamily="2" charset="-122"/>
                <a:sym typeface="inpin heiti" panose="00000500000000000000" pitchFamily="2" charset="-122"/>
              </a:rPr>
              <a:t>Психологические</a:t>
            </a:r>
            <a:endParaRPr lang="zh-CN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58223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4D46C-1D23-8547-BB33-F0756F889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825" y="55202"/>
            <a:ext cx="10515600" cy="605587"/>
          </a:xfrm>
        </p:spPr>
        <p:txBody>
          <a:bodyPr>
            <a:noAutofit/>
          </a:bodyPr>
          <a:lstStyle/>
          <a:p>
            <a:r>
              <a:rPr lang="ru-RU" sz="4800" b="1" dirty="0">
                <a:solidFill>
                  <a:schemeClr val="accent2">
                    <a:lumMod val="75000"/>
                  </a:schemeClr>
                </a:solidFill>
                <a:latin typeface="Gabriola" panose="04040605051002020D02" pitchFamily="82" charset="0"/>
              </a:rPr>
              <a:t>Какие еще существуют факторы риска</a:t>
            </a:r>
            <a:endParaRPr lang="en-UA" sz="4800" b="1" dirty="0">
              <a:solidFill>
                <a:schemeClr val="accent2">
                  <a:lumMod val="75000"/>
                </a:schemeClr>
              </a:solidFill>
              <a:latin typeface="Gabriola" panose="04040605051002020D02" pitchFamily="8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7110C89B-0E65-4C4F-9E3C-C5DAAC9BFE66}"/>
              </a:ext>
            </a:extLst>
          </p:cNvPr>
          <p:cNvSpPr txBox="1"/>
          <p:nvPr/>
        </p:nvSpPr>
        <p:spPr>
          <a:xfrm>
            <a:off x="604694" y="1595017"/>
            <a:ext cx="2952328" cy="9541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ru-RU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  <a:ea typeface="inpin heiti" panose="00000500000000000000" pitchFamily="2" charset="-122"/>
                <a:sym typeface="inpin heiti" panose="00000500000000000000" pitchFamily="2" charset="-122"/>
              </a:rPr>
              <a:t>Здоровая наследственность 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" name="Облачко с текстом: прямоугольное со скругленными углами 2">
            <a:extLst>
              <a:ext uri="{FF2B5EF4-FFF2-40B4-BE49-F238E27FC236}">
                <a16:creationId xmlns:a16="http://schemas.microsoft.com/office/drawing/2014/main" id="{93694521-D1E4-4F90-ACAC-72A4B692E55B}"/>
              </a:ext>
            </a:extLst>
          </p:cNvPr>
          <p:cNvSpPr/>
          <p:nvPr/>
        </p:nvSpPr>
        <p:spPr>
          <a:xfrm>
            <a:off x="4077829" y="1727644"/>
            <a:ext cx="4036341" cy="650327"/>
          </a:xfrm>
          <a:prstGeom prst="wedgeRoundRectCallou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tx1"/>
                </a:solidFill>
                <a:latin typeface="Gabriola" panose="04040605051002020D02" pitchFamily="82" charset="0"/>
              </a:rPr>
              <a:t>Генетические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B80B1E1-28FC-4545-A77C-90F09D0F98E3}"/>
              </a:ext>
            </a:extLst>
          </p:cNvPr>
          <p:cNvSpPr txBox="1"/>
          <p:nvPr/>
        </p:nvSpPr>
        <p:spPr>
          <a:xfrm>
            <a:off x="8399328" y="1164130"/>
            <a:ext cx="3395525" cy="181588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ru-RU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  <a:ea typeface="inpin heiti" panose="00000500000000000000" pitchFamily="2" charset="-122"/>
                <a:sym typeface="inpin heiti" panose="00000500000000000000" pitchFamily="2" charset="-122"/>
              </a:rPr>
              <a:t>Наследственные заболевания и предрасположенность к</a:t>
            </a:r>
          </a:p>
          <a:p>
            <a:pPr algn="ctr"/>
            <a:r>
              <a:rPr lang="ru-RU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  <a:ea typeface="inpin heiti" panose="00000500000000000000" pitchFamily="2" charset="-122"/>
                <a:sym typeface="inpin heiti" panose="00000500000000000000" pitchFamily="2" charset="-122"/>
              </a:rPr>
              <a:t>заболеваниям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0" name="Облачко с текстом: прямоугольное со скругленными углами 29">
            <a:extLst>
              <a:ext uri="{FF2B5EF4-FFF2-40B4-BE49-F238E27FC236}">
                <a16:creationId xmlns:a16="http://schemas.microsoft.com/office/drawing/2014/main" id="{CEE0FF87-0B85-4742-A786-6E9F6421FC8A}"/>
              </a:ext>
            </a:extLst>
          </p:cNvPr>
          <p:cNvSpPr/>
          <p:nvPr/>
        </p:nvSpPr>
        <p:spPr>
          <a:xfrm>
            <a:off x="4077827" y="3827956"/>
            <a:ext cx="4036341" cy="1016279"/>
          </a:xfrm>
          <a:prstGeom prst="wedgeRoundRectCallo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tx1"/>
                </a:solidFill>
                <a:latin typeface="Gabriola" panose="04040605051002020D02" pitchFamily="82" charset="0"/>
              </a:rPr>
              <a:t>Состояние окружающей среды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A35AC69-F949-4674-9AC8-A8D56B8C2589}"/>
              </a:ext>
            </a:extLst>
          </p:cNvPr>
          <p:cNvSpPr txBox="1"/>
          <p:nvPr/>
        </p:nvSpPr>
        <p:spPr>
          <a:xfrm>
            <a:off x="193796" y="3058597"/>
            <a:ext cx="3774125" cy="310854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ru-RU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  <a:ea typeface="inpin heiti" panose="00000500000000000000" pitchFamily="2" charset="-122"/>
                <a:sym typeface="inpin heiti" panose="00000500000000000000" pitchFamily="2" charset="-122"/>
              </a:rPr>
              <a:t>Хорошие бытовые и</a:t>
            </a:r>
          </a:p>
          <a:p>
            <a:pPr algn="ctr"/>
            <a:r>
              <a:rPr lang="ru-RU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  <a:ea typeface="inpin heiti" panose="00000500000000000000" pitchFamily="2" charset="-122"/>
                <a:sym typeface="inpin heiti" panose="00000500000000000000" pitchFamily="2" charset="-122"/>
              </a:rPr>
              <a:t>производственные условия, благоприятные климатические и природные</a:t>
            </a:r>
          </a:p>
          <a:p>
            <a:pPr algn="ctr"/>
            <a:r>
              <a:rPr lang="ru-RU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  <a:ea typeface="inpin heiti" panose="00000500000000000000" pitchFamily="2" charset="-122"/>
                <a:sym typeface="inpin heiti" panose="00000500000000000000" pitchFamily="2" charset="-122"/>
              </a:rPr>
              <a:t>условия, экологически</a:t>
            </a:r>
          </a:p>
          <a:p>
            <a:pPr algn="ctr"/>
            <a:r>
              <a:rPr lang="ru-RU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  <a:ea typeface="inpin heiti" panose="00000500000000000000" pitchFamily="2" charset="-122"/>
                <a:sym typeface="inpin heiti" panose="00000500000000000000" pitchFamily="2" charset="-122"/>
              </a:rPr>
              <a:t>благоприятная среда</a:t>
            </a:r>
          </a:p>
          <a:p>
            <a:pPr algn="ctr"/>
            <a:r>
              <a:rPr lang="ru-RU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  <a:ea typeface="inpin heiti" panose="00000500000000000000" pitchFamily="2" charset="-122"/>
                <a:sym typeface="inpin heiti" panose="00000500000000000000" pitchFamily="2" charset="-122"/>
              </a:rPr>
              <a:t>обитания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D4F0B832-3B2B-4ED1-A4BD-1B5BCCBC0A40}"/>
              </a:ext>
            </a:extLst>
          </p:cNvPr>
          <p:cNvSpPr txBox="1"/>
          <p:nvPr/>
        </p:nvSpPr>
        <p:spPr>
          <a:xfrm>
            <a:off x="8346222" y="3058596"/>
            <a:ext cx="3501736" cy="310854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ru-RU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  <a:ea typeface="inpin heiti" panose="00000500000000000000" pitchFamily="2" charset="-122"/>
                <a:sym typeface="inpin heiti" panose="00000500000000000000" pitchFamily="2" charset="-122"/>
              </a:rPr>
              <a:t>Вредные условия быта</a:t>
            </a:r>
          </a:p>
          <a:p>
            <a:pPr algn="ctr"/>
            <a:r>
              <a:rPr lang="ru-RU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  <a:ea typeface="inpin heiti" panose="00000500000000000000" pitchFamily="2" charset="-122"/>
                <a:sym typeface="inpin heiti" panose="00000500000000000000" pitchFamily="2" charset="-122"/>
              </a:rPr>
              <a:t>и производства, неблагоприятные климатические и природные условия, нарушение экологической обстановки.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87702CD-D3F9-421D-A2A2-7891CA18B9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2671" y="1502072"/>
            <a:ext cx="2975106" cy="225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955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29" grpId="0"/>
      <p:bldP spid="32" grpId="0"/>
      <p:bldP spid="5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Облачко с текстом: прямоугольное со скругленными углами 59">
            <a:extLst>
              <a:ext uri="{FF2B5EF4-FFF2-40B4-BE49-F238E27FC236}">
                <a16:creationId xmlns:a16="http://schemas.microsoft.com/office/drawing/2014/main" id="{29742B96-F737-4C71-9DCC-D36C63345547}"/>
              </a:ext>
            </a:extLst>
          </p:cNvPr>
          <p:cNvSpPr/>
          <p:nvPr/>
        </p:nvSpPr>
        <p:spPr>
          <a:xfrm>
            <a:off x="4077829" y="1292534"/>
            <a:ext cx="4036341" cy="1079466"/>
          </a:xfrm>
          <a:prstGeom prst="wedgeRoundRectCallou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latin typeface="Gabriola" panose="04040605051002020D02" pitchFamily="82" charset="0"/>
              </a:rPr>
              <a:t>Медицинское обеспечение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497E03E6-2018-4A77-B32A-48AEDC8BCD75}"/>
              </a:ext>
            </a:extLst>
          </p:cNvPr>
          <p:cNvSpPr txBox="1"/>
          <p:nvPr/>
        </p:nvSpPr>
        <p:spPr>
          <a:xfrm>
            <a:off x="92278" y="3061311"/>
            <a:ext cx="3945415" cy="329320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ru-RU" altLang="zh-CN" sz="2600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  <a:ea typeface="inpin heiti" panose="00000500000000000000" pitchFamily="2" charset="-122"/>
                <a:sym typeface="inpin heiti" panose="00000500000000000000" pitchFamily="2" charset="-122"/>
              </a:rPr>
              <a:t>Рациональная организация жизнедеятельности,</a:t>
            </a:r>
          </a:p>
          <a:p>
            <a:pPr algn="ctr"/>
            <a:r>
              <a:rPr lang="ru-RU" altLang="zh-CN" sz="2600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  <a:ea typeface="inpin heiti" panose="00000500000000000000" pitchFamily="2" charset="-122"/>
                <a:sym typeface="inpin heiti" panose="00000500000000000000" pitchFamily="2" charset="-122"/>
              </a:rPr>
              <a:t>адекватная двигательная</a:t>
            </a:r>
          </a:p>
          <a:p>
            <a:pPr algn="ctr"/>
            <a:r>
              <a:rPr lang="ru-RU" altLang="zh-CN" sz="2600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  <a:ea typeface="inpin heiti" panose="00000500000000000000" pitchFamily="2" charset="-122"/>
                <a:sym typeface="inpin heiti" panose="00000500000000000000" pitchFamily="2" charset="-122"/>
              </a:rPr>
              <a:t>активность, социальный</a:t>
            </a:r>
          </a:p>
          <a:p>
            <a:pPr algn="ctr"/>
            <a:r>
              <a:rPr lang="ru-RU" altLang="zh-CN" sz="2600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  <a:ea typeface="inpin heiti" panose="00000500000000000000" pitchFamily="2" charset="-122"/>
                <a:sym typeface="inpin heiti" panose="00000500000000000000" pitchFamily="2" charset="-122"/>
              </a:rPr>
              <a:t>и психологический комфорт, полноценное и рациональное питание, отсутствие вредных привычек и др.</a:t>
            </a:r>
            <a:endParaRPr lang="zh-CN" altLang="en-US" sz="2600" dirty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65" name="Облачко с текстом: прямоугольное со скругленными углами 64">
            <a:extLst>
              <a:ext uri="{FF2B5EF4-FFF2-40B4-BE49-F238E27FC236}">
                <a16:creationId xmlns:a16="http://schemas.microsoft.com/office/drawing/2014/main" id="{689D82A8-9A73-4C23-804A-CF43BB9CBD97}"/>
              </a:ext>
            </a:extLst>
          </p:cNvPr>
          <p:cNvSpPr/>
          <p:nvPr/>
        </p:nvSpPr>
        <p:spPr>
          <a:xfrm>
            <a:off x="4077828" y="3693585"/>
            <a:ext cx="4036341" cy="1079466"/>
          </a:xfrm>
          <a:prstGeom prst="wedgeRoundRectCallou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latin typeface="Gabriola" panose="04040605051002020D02" pitchFamily="82" charset="0"/>
              </a:rPr>
              <a:t>Условия и образ</a:t>
            </a:r>
          </a:p>
          <a:p>
            <a:pPr algn="ctr"/>
            <a:r>
              <a:rPr lang="ru-RU" sz="3600" dirty="0">
                <a:latin typeface="Gabriola" panose="04040605051002020D02" pitchFamily="82" charset="0"/>
              </a:rPr>
              <a:t>жизни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F6B8FB0-51A1-40B3-B4D8-15FFADA5B732}"/>
              </a:ext>
            </a:extLst>
          </p:cNvPr>
          <p:cNvSpPr txBox="1"/>
          <p:nvPr/>
        </p:nvSpPr>
        <p:spPr>
          <a:xfrm>
            <a:off x="196455" y="860843"/>
            <a:ext cx="3841239" cy="209288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ru-RU" altLang="zh-CN" sz="2600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  <a:ea typeface="inpin heiti" panose="00000500000000000000" pitchFamily="2" charset="-122"/>
                <a:sym typeface="inpin heiti" panose="00000500000000000000" pitchFamily="2" charset="-122"/>
              </a:rPr>
              <a:t>Медицинский скрининг,</a:t>
            </a:r>
          </a:p>
          <a:p>
            <a:pPr algn="ctr"/>
            <a:r>
              <a:rPr lang="ru-RU" altLang="zh-CN" sz="2600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  <a:ea typeface="inpin heiti" panose="00000500000000000000" pitchFamily="2" charset="-122"/>
                <a:sym typeface="inpin heiti" panose="00000500000000000000" pitchFamily="2" charset="-122"/>
              </a:rPr>
              <a:t>высокий уровень профилактических мероприятий, современная и полноценная медицинская помощь</a:t>
            </a:r>
            <a:endParaRPr lang="zh-CN" altLang="en-US" sz="2600" dirty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7C97E9E-8788-428E-A5C4-5267EBAC9DC8}"/>
              </a:ext>
            </a:extLst>
          </p:cNvPr>
          <p:cNvSpPr txBox="1"/>
          <p:nvPr/>
        </p:nvSpPr>
        <p:spPr>
          <a:xfrm>
            <a:off x="7999339" y="585772"/>
            <a:ext cx="3841239" cy="24929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ru-RU" altLang="zh-CN" sz="2600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  <a:ea typeface="inpin heiti" panose="00000500000000000000" pitchFamily="2" charset="-122"/>
                <a:sym typeface="inpin heiti" panose="00000500000000000000" pitchFamily="2" charset="-122"/>
              </a:rPr>
              <a:t>Отсутствие постоянного медицинского контроля за динамикой здоровья, низкий уровень первичной профилактики, некачественное медицинское обслуживание</a:t>
            </a:r>
            <a:endParaRPr lang="zh-CN" altLang="en-US" sz="2600" dirty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364E2AB-DE7A-47E3-BCA3-A24F52644D45}"/>
              </a:ext>
            </a:extLst>
          </p:cNvPr>
          <p:cNvSpPr txBox="1"/>
          <p:nvPr/>
        </p:nvSpPr>
        <p:spPr>
          <a:xfrm>
            <a:off x="7999339" y="3446371"/>
            <a:ext cx="3841239" cy="24929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ru-RU" altLang="zh-CN" sz="2600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  <a:ea typeface="inpin heiti" panose="00000500000000000000" pitchFamily="2" charset="-122"/>
                <a:sym typeface="inpin heiti" panose="00000500000000000000" pitchFamily="2" charset="-122"/>
              </a:rPr>
              <a:t>Отсутствие рационального режима жизнедеятельности, </a:t>
            </a:r>
            <a:r>
              <a:rPr lang="ru-RU" altLang="zh-CN" sz="2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  <a:ea typeface="inpin heiti" panose="00000500000000000000" pitchFamily="2" charset="-122"/>
                <a:sym typeface="inpin heiti" panose="00000500000000000000" pitchFamily="2" charset="-122"/>
              </a:rPr>
              <a:t>гипо</a:t>
            </a:r>
            <a:r>
              <a:rPr lang="ru-RU" altLang="zh-CN" sz="2600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  <a:ea typeface="inpin heiti" panose="00000500000000000000" pitchFamily="2" charset="-122"/>
                <a:sym typeface="inpin heiti" panose="00000500000000000000" pitchFamily="2" charset="-122"/>
              </a:rPr>
              <a:t>- или </a:t>
            </a:r>
            <a:r>
              <a:rPr lang="ru-RU" altLang="zh-CN" sz="2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  <a:ea typeface="inpin heiti" panose="00000500000000000000" pitchFamily="2" charset="-122"/>
                <a:sym typeface="inpin heiti" panose="00000500000000000000" pitchFamily="2" charset="-122"/>
              </a:rPr>
              <a:t>гипердинамия</a:t>
            </a:r>
            <a:r>
              <a:rPr lang="ru-RU" altLang="zh-CN" sz="2600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  <a:ea typeface="inpin heiti" panose="00000500000000000000" pitchFamily="2" charset="-122"/>
                <a:sym typeface="inpin heiti" panose="00000500000000000000" pitchFamily="2" charset="-122"/>
              </a:rPr>
              <a:t>, социальный и психологический дискомфорт, неправильное питание, вредные привычки и др.</a:t>
            </a:r>
            <a:endParaRPr lang="zh-CN" altLang="en-US" sz="2600" dirty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216CD592-6F53-4CE7-A083-5A3E656BEE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9217" y="3446371"/>
            <a:ext cx="2975106" cy="225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886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22" grpId="0"/>
      <p:bldP spid="23" grpId="0"/>
      <p:bldP spid="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4D46C-1D23-8547-BB33-F0756F889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088" y="956435"/>
            <a:ext cx="10515600" cy="60558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Gabriola" panose="04040605051002020D02" pitchFamily="82" charset="0"/>
              </a:rPr>
              <a:t>Составляющие здорового образа жизни</a:t>
            </a:r>
            <a:endParaRPr lang="en-UA" b="1" dirty="0">
              <a:solidFill>
                <a:schemeClr val="accent1">
                  <a:lumMod val="75000"/>
                </a:schemeClr>
              </a:solidFill>
              <a:latin typeface="Gabriola" panose="04040605051002020D02" pitchFamily="82" charset="0"/>
            </a:endParaRPr>
          </a:p>
        </p:txBody>
      </p:sp>
      <p:sp>
        <p:nvSpPr>
          <p:cNvPr id="8" name="Прямоугольник: багетная рамка 7">
            <a:extLst>
              <a:ext uri="{FF2B5EF4-FFF2-40B4-BE49-F238E27FC236}">
                <a16:creationId xmlns:a16="http://schemas.microsoft.com/office/drawing/2014/main" id="{577CE7A5-4DBB-4EF6-8559-29BFAC3F5622}"/>
              </a:ext>
            </a:extLst>
          </p:cNvPr>
          <p:cNvSpPr/>
          <p:nvPr/>
        </p:nvSpPr>
        <p:spPr>
          <a:xfrm>
            <a:off x="251670" y="1979938"/>
            <a:ext cx="3716321" cy="144906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latin typeface="Gabriola" panose="04040605051002020D02" pitchFamily="82" charset="0"/>
              </a:rPr>
              <a:t>двигательная активность </a:t>
            </a:r>
            <a:br>
              <a:rPr lang="ru-RU" sz="2800" dirty="0">
                <a:latin typeface="Gabriola" panose="04040605051002020D02" pitchFamily="82" charset="0"/>
              </a:rPr>
            </a:br>
            <a:r>
              <a:rPr lang="ru-RU" sz="2800" dirty="0">
                <a:latin typeface="Gabriola" panose="04040605051002020D02" pitchFamily="82" charset="0"/>
              </a:rPr>
              <a:t>и закаливание организма</a:t>
            </a:r>
          </a:p>
        </p:txBody>
      </p:sp>
      <p:sp>
        <p:nvSpPr>
          <p:cNvPr id="43" name="Прямоугольник: багетная рамка 42">
            <a:extLst>
              <a:ext uri="{FF2B5EF4-FFF2-40B4-BE49-F238E27FC236}">
                <a16:creationId xmlns:a16="http://schemas.microsoft.com/office/drawing/2014/main" id="{6BC8300A-0801-4510-99EF-BD572B984C53}"/>
              </a:ext>
            </a:extLst>
          </p:cNvPr>
          <p:cNvSpPr/>
          <p:nvPr/>
        </p:nvSpPr>
        <p:spPr>
          <a:xfrm>
            <a:off x="4195893" y="1979937"/>
            <a:ext cx="3716321" cy="1449061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latin typeface="Gabriola" panose="04040605051002020D02" pitchFamily="82" charset="0"/>
              </a:rPr>
              <a:t>занятия физической культурой</a:t>
            </a:r>
          </a:p>
        </p:txBody>
      </p:sp>
      <p:sp>
        <p:nvSpPr>
          <p:cNvPr id="44" name="Прямоугольник: багетная рамка 43">
            <a:extLst>
              <a:ext uri="{FF2B5EF4-FFF2-40B4-BE49-F238E27FC236}">
                <a16:creationId xmlns:a16="http://schemas.microsoft.com/office/drawing/2014/main" id="{B141E3D6-90CD-422D-AE2F-1A5610654A14}"/>
              </a:ext>
            </a:extLst>
          </p:cNvPr>
          <p:cNvSpPr/>
          <p:nvPr/>
        </p:nvSpPr>
        <p:spPr>
          <a:xfrm>
            <a:off x="8224008" y="1998116"/>
            <a:ext cx="3716321" cy="143088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latin typeface="Gabriola" panose="04040605051002020D02" pitchFamily="82" charset="0"/>
              </a:rPr>
              <a:t>психологическая уравновешенность</a:t>
            </a:r>
          </a:p>
        </p:txBody>
      </p:sp>
      <p:sp>
        <p:nvSpPr>
          <p:cNvPr id="45" name="Прямоугольник: багетная рамка 44">
            <a:extLst>
              <a:ext uri="{FF2B5EF4-FFF2-40B4-BE49-F238E27FC236}">
                <a16:creationId xmlns:a16="http://schemas.microsoft.com/office/drawing/2014/main" id="{24EB3309-9799-4824-A849-ADD52A8814BA}"/>
              </a:ext>
            </a:extLst>
          </p:cNvPr>
          <p:cNvSpPr/>
          <p:nvPr/>
        </p:nvSpPr>
        <p:spPr>
          <a:xfrm>
            <a:off x="251670" y="4085574"/>
            <a:ext cx="3716317" cy="144906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latin typeface="Gabriola" panose="04040605051002020D02" pitchFamily="82" charset="0"/>
              </a:rPr>
              <a:t>режим дня, </a:t>
            </a:r>
          </a:p>
          <a:p>
            <a:pPr algn="ctr"/>
            <a:r>
              <a:rPr lang="ru-RU" sz="2800" dirty="0">
                <a:latin typeface="Gabriola" panose="04040605051002020D02" pitchFamily="82" charset="0"/>
              </a:rPr>
              <a:t>труда и отдыха</a:t>
            </a:r>
          </a:p>
        </p:txBody>
      </p:sp>
      <p:sp>
        <p:nvSpPr>
          <p:cNvPr id="46" name="Прямоугольник: багетная рамка 45">
            <a:extLst>
              <a:ext uri="{FF2B5EF4-FFF2-40B4-BE49-F238E27FC236}">
                <a16:creationId xmlns:a16="http://schemas.microsoft.com/office/drawing/2014/main" id="{288C7167-2A50-4B17-89CB-6931CDDB277F}"/>
              </a:ext>
            </a:extLst>
          </p:cNvPr>
          <p:cNvSpPr/>
          <p:nvPr/>
        </p:nvSpPr>
        <p:spPr>
          <a:xfrm>
            <a:off x="4195894" y="4085574"/>
            <a:ext cx="3716322" cy="144906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latin typeface="Gabriola" panose="04040605051002020D02" pitchFamily="82" charset="0"/>
              </a:rPr>
              <a:t>рациональное </a:t>
            </a:r>
          </a:p>
          <a:p>
            <a:pPr algn="ctr"/>
            <a:r>
              <a:rPr lang="ru-RU" sz="2800" dirty="0">
                <a:latin typeface="Gabriola" panose="04040605051002020D02" pitchFamily="82" charset="0"/>
              </a:rPr>
              <a:t>питание</a:t>
            </a:r>
          </a:p>
        </p:txBody>
      </p:sp>
      <p:sp>
        <p:nvSpPr>
          <p:cNvPr id="47" name="Прямоугольник: багетная рамка 46">
            <a:extLst>
              <a:ext uri="{FF2B5EF4-FFF2-40B4-BE49-F238E27FC236}">
                <a16:creationId xmlns:a16="http://schemas.microsoft.com/office/drawing/2014/main" id="{9BF6614B-664C-4840-953D-3000C9477364}"/>
              </a:ext>
            </a:extLst>
          </p:cNvPr>
          <p:cNvSpPr/>
          <p:nvPr/>
        </p:nvSpPr>
        <p:spPr>
          <a:xfrm>
            <a:off x="8224008" y="4085574"/>
            <a:ext cx="3716321" cy="144906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latin typeface="Gabriola" panose="04040605051002020D02" pitchFamily="82" charset="0"/>
              </a:rPr>
              <a:t>личная </a:t>
            </a:r>
          </a:p>
          <a:p>
            <a:pPr algn="ctr"/>
            <a:r>
              <a:rPr lang="ru-RU" sz="2800" dirty="0">
                <a:latin typeface="Gabriola" panose="04040605051002020D02" pitchFamily="82" charset="0"/>
              </a:rPr>
              <a:t>гигиена</a:t>
            </a:r>
          </a:p>
        </p:txBody>
      </p:sp>
      <p:pic>
        <p:nvPicPr>
          <p:cNvPr id="10" name="Рисунок 9" descr="Беговые лыжи">
            <a:extLst>
              <a:ext uri="{FF2B5EF4-FFF2-40B4-BE49-F238E27FC236}">
                <a16:creationId xmlns:a16="http://schemas.microsoft.com/office/drawing/2014/main" id="{B39FCFED-3012-43CA-A39C-EF541A0F7C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405969" y="2663641"/>
            <a:ext cx="417352" cy="417352"/>
          </a:xfrm>
          <a:prstGeom prst="rect">
            <a:avLst/>
          </a:prstGeom>
        </p:spPr>
      </p:pic>
      <p:pic>
        <p:nvPicPr>
          <p:cNvPr id="12" name="Рисунок 11" descr="Плавание">
            <a:extLst>
              <a:ext uri="{FF2B5EF4-FFF2-40B4-BE49-F238E27FC236}">
                <a16:creationId xmlns:a16="http://schemas.microsoft.com/office/drawing/2014/main" id="{4E260A56-A946-4D12-A32F-66E7BDD947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871981" y="2613307"/>
            <a:ext cx="518020" cy="518020"/>
          </a:xfrm>
          <a:prstGeom prst="rect">
            <a:avLst/>
          </a:prstGeom>
        </p:spPr>
      </p:pic>
      <p:pic>
        <p:nvPicPr>
          <p:cNvPr id="14" name="Рисунок 13" descr="Термометр">
            <a:extLst>
              <a:ext uri="{FF2B5EF4-FFF2-40B4-BE49-F238E27FC236}">
                <a16:creationId xmlns:a16="http://schemas.microsoft.com/office/drawing/2014/main" id="{A9556907-1A90-42B7-8399-E33AAAFC904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08169" y="2464121"/>
            <a:ext cx="522213" cy="522213"/>
          </a:xfrm>
          <a:prstGeom prst="rect">
            <a:avLst/>
          </a:prstGeom>
        </p:spPr>
      </p:pic>
      <p:pic>
        <p:nvPicPr>
          <p:cNvPr id="16" name="Рисунок 15" descr="Голова с шестеренками">
            <a:extLst>
              <a:ext uri="{FF2B5EF4-FFF2-40B4-BE49-F238E27FC236}">
                <a16:creationId xmlns:a16="http://schemas.microsoft.com/office/drawing/2014/main" id="{D81C51E2-12FF-46E1-AFAB-548B2727102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516224" y="2445391"/>
            <a:ext cx="518020" cy="518020"/>
          </a:xfrm>
          <a:prstGeom prst="rect">
            <a:avLst/>
          </a:prstGeom>
        </p:spPr>
      </p:pic>
      <p:pic>
        <p:nvPicPr>
          <p:cNvPr id="18" name="Рисунок 17" descr="Песочные часы">
            <a:extLst>
              <a:ext uri="{FF2B5EF4-FFF2-40B4-BE49-F238E27FC236}">
                <a16:creationId xmlns:a16="http://schemas.microsoft.com/office/drawing/2014/main" id="{C8AE62C7-AC75-4656-A372-3C0C8EFD119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39231" y="4461961"/>
            <a:ext cx="663713" cy="663713"/>
          </a:xfrm>
          <a:prstGeom prst="rect">
            <a:avLst/>
          </a:prstGeom>
        </p:spPr>
      </p:pic>
      <p:pic>
        <p:nvPicPr>
          <p:cNvPr id="20" name="Рисунок 19" descr="Сервировка стола">
            <a:extLst>
              <a:ext uri="{FF2B5EF4-FFF2-40B4-BE49-F238E27FC236}">
                <a16:creationId xmlns:a16="http://schemas.microsoft.com/office/drawing/2014/main" id="{147B09C4-E202-4B89-B5B7-EFC5066C5EB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4512437" y="4503906"/>
            <a:ext cx="621768" cy="621768"/>
          </a:xfrm>
          <a:prstGeom prst="rect">
            <a:avLst/>
          </a:prstGeom>
        </p:spPr>
      </p:pic>
      <p:pic>
        <p:nvPicPr>
          <p:cNvPr id="22" name="Рисунок 21" descr="Пузырьки">
            <a:extLst>
              <a:ext uri="{FF2B5EF4-FFF2-40B4-BE49-F238E27FC236}">
                <a16:creationId xmlns:a16="http://schemas.microsoft.com/office/drawing/2014/main" id="{7DC7FB01-7044-4E20-991D-A8CB0CF3C29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8667225" y="4461961"/>
            <a:ext cx="787168" cy="787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362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8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B49082"/>
      </a:accent1>
      <a:accent2>
        <a:srgbClr val="B27B39"/>
      </a:accent2>
      <a:accent3>
        <a:srgbClr val="849797"/>
      </a:accent3>
      <a:accent4>
        <a:srgbClr val="DBB09C"/>
      </a:accent4>
      <a:accent5>
        <a:srgbClr val="84A1AB"/>
      </a:accent5>
      <a:accent6>
        <a:srgbClr val="988A7E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533</Words>
  <Application>Microsoft Office PowerPoint</Application>
  <PresentationFormat>Широкоэкранный</PresentationFormat>
  <Paragraphs>90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0" baseType="lpstr">
      <vt:lpstr>微软雅黑</vt:lpstr>
      <vt:lpstr>华文新魏</vt:lpstr>
      <vt:lpstr>Arial</vt:lpstr>
      <vt:lpstr>Calibri</vt:lpstr>
      <vt:lpstr>Calibri Light</vt:lpstr>
      <vt:lpstr>Gabriola</vt:lpstr>
      <vt:lpstr>inpin heiti</vt:lpstr>
      <vt:lpstr>Wingdings</vt:lpstr>
      <vt:lpstr>Office Theme</vt:lpstr>
      <vt:lpstr>Факторы, влияющие на здоровье человека</vt:lpstr>
      <vt:lpstr>Здоровье и его характеристика</vt:lpstr>
      <vt:lpstr>Презентация PowerPoint</vt:lpstr>
      <vt:lpstr>Презентация PowerPoint</vt:lpstr>
      <vt:lpstr>Показатели, обуславливающие здоровье человека</vt:lpstr>
      <vt:lpstr>Презентация PowerPoint</vt:lpstr>
      <vt:lpstr>В материалах ВОЗ указывается, что в совокупном влиянии  на здоровье населения отводится</vt:lpstr>
      <vt:lpstr>Факторы, влияющие на здоровье человека</vt:lpstr>
      <vt:lpstr>Какие еще существуют факторы риска</vt:lpstr>
      <vt:lpstr>Презентация PowerPoint</vt:lpstr>
      <vt:lpstr>Составляющие здорового образа жизни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Microsoft Office User</dc:creator>
  <cp:lastModifiedBy>User</cp:lastModifiedBy>
  <cp:revision>6</cp:revision>
  <dcterms:created xsi:type="dcterms:W3CDTF">2024-02-13T07:31:22Z</dcterms:created>
  <dcterms:modified xsi:type="dcterms:W3CDTF">2025-01-30T08:03:22Z</dcterms:modified>
</cp:coreProperties>
</file>