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611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758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784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555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664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321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2790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541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535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241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82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C8798-EC83-4F2E-9589-C345A9CDCA13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49B4B-D8A2-4D55-B0D3-BE3134D20F7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845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862" y="756928"/>
            <a:ext cx="10515600" cy="3155315"/>
          </a:xfrm>
        </p:spPr>
        <p:txBody>
          <a:bodyPr/>
          <a:lstStyle/>
          <a:p>
            <a:pPr algn="ctr"/>
            <a:r>
              <a:rPr lang="ru-RU" dirty="0" smtClean="0"/>
              <a:t>ТРЕНАЖЁР №1</a:t>
            </a:r>
            <a:br>
              <a:rPr lang="ru-RU" dirty="0" smtClean="0"/>
            </a:br>
            <a:r>
              <a:rPr lang="ru-RU" dirty="0" smtClean="0"/>
              <a:t>ПО ТЕМЕ «ОСНОВАНИЯ» </a:t>
            </a:r>
            <a:br>
              <a:rPr lang="ru-RU" dirty="0" smtClean="0"/>
            </a:br>
            <a:r>
              <a:rPr lang="ru-RU" dirty="0" smtClean="0"/>
              <a:t>для 8 класса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088" y="5730163"/>
            <a:ext cx="6644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УМК: Химия, 8 класс/ Габриелян О.С., изд-во «Дрофа», 2019г.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088" y="5360831"/>
            <a:ext cx="4213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ФИО учителя: Окунева Ольга Алексеевна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088" y="4991499"/>
            <a:ext cx="3739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МБОУ «Байкитская средняя школа»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7834" y="3430602"/>
            <a:ext cx="13525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425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6512" y="251334"/>
            <a:ext cx="1077772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0000"/>
                </a:solidFill>
                <a:latin typeface="YS Geo"/>
              </a:rPr>
              <a:t>Задание 1.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 Выберите из списка вещества, </a:t>
            </a:r>
            <a:endParaRPr lang="ru-RU" sz="40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000" dirty="0" smtClean="0">
                <a:solidFill>
                  <a:srgbClr val="000000"/>
                </a:solidFill>
                <a:latin typeface="YS Geo"/>
              </a:rPr>
              <a:t>которые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 являются основаниями: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rgbClr val="000000"/>
                </a:solidFill>
                <a:latin typeface="KaTeX_Main"/>
              </a:rPr>
              <a:t>H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000000"/>
                </a:solidFill>
                <a:latin typeface="KaTeX_Main"/>
              </a:rPr>
              <a:t>Ca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000000"/>
                </a:solidFill>
                <a:latin typeface="KaTeX_Main"/>
              </a:rPr>
              <a:t>CuO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rgbClr val="000000"/>
                </a:solidFill>
                <a:latin typeface="KaTeX_Main"/>
              </a:rPr>
              <a:t>KOH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000000"/>
                </a:solidFill>
                <a:latin typeface="KaTeX_Main"/>
              </a:rPr>
              <a:t>Al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>
                <a:solidFill>
                  <a:srgbClr val="000000"/>
                </a:solidFill>
                <a:latin typeface="KaTeX_Main"/>
              </a:rPr>
              <a:t>NH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err="1">
                <a:solidFill>
                  <a:srgbClr val="000000"/>
                </a:solidFill>
                <a:latin typeface="KaTeX_Main"/>
              </a:rPr>
              <a:t>Fe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0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ru-RU" sz="40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.</a:t>
            </a:r>
            <a:endParaRPr lang="ru-RU" sz="40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768" y="1861267"/>
            <a:ext cx="7458208" cy="4181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11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5656" y="203168"/>
            <a:ext cx="114726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0000"/>
                </a:solidFill>
                <a:latin typeface="YS Geo"/>
              </a:rPr>
              <a:t>Задание 2.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Распределите основания на </a:t>
            </a:r>
            <a:endParaRPr lang="ru-RU" sz="44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группы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щёлочи: ______;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400" dirty="0">
                <a:solidFill>
                  <a:srgbClr val="000000"/>
                </a:solidFill>
                <a:latin typeface="YS Geo"/>
              </a:rPr>
              <a:t>нерастворимые основания: ______.</a:t>
            </a:r>
          </a:p>
          <a:p>
            <a:r>
              <a:rPr lang="ru-RU" sz="4400" dirty="0">
                <a:solidFill>
                  <a:srgbClr val="000000"/>
                </a:solidFill>
                <a:latin typeface="YS Geo"/>
              </a:rPr>
              <a:t>Список: </a:t>
            </a:r>
            <a:r>
              <a:rPr lang="ru-RU" sz="4400" dirty="0" err="1">
                <a:solidFill>
                  <a:srgbClr val="000000"/>
                </a:solidFill>
                <a:latin typeface="KaTeX_Main"/>
              </a:rPr>
              <a:t>LiOH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 err="1">
                <a:solidFill>
                  <a:srgbClr val="000000"/>
                </a:solidFill>
                <a:latin typeface="KaTeX_Main"/>
              </a:rPr>
              <a:t>Mg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 err="1">
                <a:solidFill>
                  <a:srgbClr val="000000"/>
                </a:solidFill>
                <a:latin typeface="KaTeX_Main"/>
              </a:rPr>
              <a:t>Ba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 err="1" smtClean="0">
                <a:solidFill>
                  <a:srgbClr val="000000"/>
                </a:solidFill>
                <a:latin typeface="KaTeX_Main"/>
              </a:rPr>
              <a:t>Fe</a:t>
            </a:r>
            <a:r>
              <a:rPr lang="ru-RU" sz="4400" dirty="0" smtClean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400" baseline="-25000" dirty="0" smtClean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400" dirty="0" smtClean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KOH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 err="1">
                <a:solidFill>
                  <a:srgbClr val="000000"/>
                </a:solidFill>
                <a:latin typeface="KaTeX_Main"/>
              </a:rPr>
              <a:t>Zn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(OH)</a:t>
            </a:r>
            <a:r>
              <a:rPr lang="ru-RU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ru-RU" sz="44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ru-RU" sz="44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.</a:t>
            </a:r>
            <a:endParaRPr lang="ru-RU" sz="44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7778" y="3761233"/>
            <a:ext cx="1634254" cy="17800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71892" y="5697283"/>
            <a:ext cx="2486025" cy="6572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8643" y="4437889"/>
            <a:ext cx="1915691" cy="20490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6361" y="4557496"/>
            <a:ext cx="1566606" cy="196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4545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3360" y="237066"/>
            <a:ext cx="118567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0000"/>
                </a:solidFill>
                <a:latin typeface="YS Geo"/>
              </a:rPr>
              <a:t>Задание 3.</a:t>
            </a:r>
            <a:r>
              <a:rPr lang="ru-RU" sz="4000" dirty="0">
                <a:solidFill>
                  <a:srgbClr val="000000"/>
                </a:solidFill>
                <a:latin typeface="YS Geo"/>
              </a:rPr>
              <a:t> Напишите формулы оснований по их названиям: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YS Geo"/>
              </a:rPr>
              <a:t>Гидроксид натрия.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YS Geo"/>
              </a:rPr>
              <a:t>Гидроксид железа(III).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YS Geo"/>
              </a:rPr>
              <a:t>Гидроксид бария.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YS Geo"/>
              </a:rPr>
              <a:t>Гидроксид меди(II).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YS Geo"/>
              </a:rPr>
              <a:t>Гидроксид алюминия.</a:t>
            </a:r>
            <a:endParaRPr lang="ru-RU" sz="40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4318" y="1896823"/>
            <a:ext cx="487680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39184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3360" y="246210"/>
            <a:ext cx="116738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0000"/>
                </a:solidFill>
                <a:latin typeface="YS Geo"/>
              </a:rPr>
              <a:t>Задание 4.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Допишите уравнения реакций, расставьте коэффициенты:</a:t>
            </a:r>
          </a:p>
          <a:p>
            <a:pPr>
              <a:buFont typeface="+mj-lt"/>
              <a:buAutoNum type="arabicPeriod"/>
            </a:pPr>
            <a:r>
              <a:rPr lang="en-US" sz="4400" dirty="0" err="1">
                <a:solidFill>
                  <a:srgbClr val="000000"/>
                </a:solidFill>
                <a:latin typeface="KaTeX_Main"/>
              </a:rPr>
              <a:t>NaOH+HCl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→</a:t>
            </a:r>
            <a:endParaRPr lang="en-US" sz="44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400" dirty="0">
                <a:solidFill>
                  <a:srgbClr val="000000"/>
                </a:solidFill>
                <a:latin typeface="KaTeX_Main"/>
              </a:rPr>
              <a:t>Ca(OH)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​+CO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​→</a:t>
            </a:r>
            <a:endParaRPr lang="en-US" sz="44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400" dirty="0">
                <a:solidFill>
                  <a:srgbClr val="000000"/>
                </a:solidFill>
                <a:latin typeface="KaTeX_Main"/>
              </a:rPr>
              <a:t>KOH+CuSO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​→</a:t>
            </a:r>
            <a:endParaRPr lang="en-US" sz="44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400" dirty="0">
                <a:solidFill>
                  <a:srgbClr val="000000"/>
                </a:solidFill>
                <a:latin typeface="KaTeX_Main"/>
              </a:rPr>
              <a:t>Fe(OH)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4400" i="1" dirty="0">
                <a:solidFill>
                  <a:srgbClr val="000000"/>
                </a:solidFill>
                <a:latin typeface="KaTeX_Math"/>
              </a:rPr>
              <a:t>t</a:t>
            </a:r>
            <a:r>
              <a:rPr lang="en-US" sz="4400" dirty="0" smtClean="0">
                <a:solidFill>
                  <a:srgbClr val="000000"/>
                </a:solidFill>
                <a:latin typeface="KaTeX_Main"/>
              </a:rPr>
              <a:t>∘​→</a:t>
            </a:r>
            <a:endParaRPr lang="en-US" sz="44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4400" dirty="0">
                <a:solidFill>
                  <a:srgbClr val="000000"/>
                </a:solidFill>
                <a:latin typeface="KaTeX_Main"/>
              </a:rPr>
              <a:t>Ba(OH)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​+H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en-US" sz="44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4400" dirty="0">
                <a:solidFill>
                  <a:srgbClr val="000000"/>
                </a:solidFill>
                <a:latin typeface="KaTeX_Main"/>
              </a:rPr>
              <a:t>​→</a:t>
            </a:r>
            <a:endParaRPr lang="en-US" sz="44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3764" y="5229764"/>
            <a:ext cx="13049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49701" y="4227842"/>
            <a:ext cx="17145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932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0912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0000"/>
                </a:solidFill>
                <a:latin typeface="YS Geo"/>
              </a:rPr>
              <a:t>Задание 5.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Составьте уравнение реакции </a:t>
            </a:r>
            <a:endParaRPr lang="ru-RU" sz="44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получения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гидроксида кальция из оксида </a:t>
            </a:r>
            <a:endParaRPr lang="ru-RU" sz="44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кальция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. Укажите тип реакции</a:t>
            </a:r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.</a:t>
            </a:r>
          </a:p>
          <a:p>
            <a:endParaRPr lang="ru-RU" sz="4400" dirty="0">
              <a:solidFill>
                <a:srgbClr val="000000"/>
              </a:solidFill>
              <a:latin typeface="YS Geo"/>
            </a:endParaRPr>
          </a:p>
          <a:p>
            <a:r>
              <a:rPr lang="ru-RU" sz="4400" b="1" dirty="0">
                <a:solidFill>
                  <a:srgbClr val="000000"/>
                </a:solidFill>
                <a:latin typeface="YS Geo"/>
              </a:rPr>
              <a:t>Задание 6.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Определите массу гидроксида </a:t>
            </a:r>
            <a:endParaRPr lang="ru-RU" sz="44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натрия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, необходимую для нейтрализации </a:t>
            </a:r>
            <a:endParaRPr lang="ru-RU" sz="4400" dirty="0" smtClean="0">
              <a:solidFill>
                <a:srgbClr val="000000"/>
              </a:solidFill>
              <a:latin typeface="YS Geo"/>
            </a:endParaRPr>
          </a:p>
          <a:p>
            <a:r>
              <a:rPr lang="ru-RU" sz="4400" dirty="0" smtClean="0">
                <a:solidFill>
                  <a:srgbClr val="000000"/>
                </a:solidFill>
                <a:latin typeface="YS Geo"/>
              </a:rPr>
              <a:t>19,6</a:t>
            </a:r>
            <a:r>
              <a:rPr lang="ru-RU" sz="4400" dirty="0">
                <a:solidFill>
                  <a:srgbClr val="000000"/>
                </a:solidFill>
                <a:latin typeface="YS Geo"/>
              </a:rPr>
              <a:t> г серной кислоты.</a:t>
            </a:r>
            <a:endParaRPr lang="ru-RU" sz="44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35" y="5182679"/>
            <a:ext cx="70294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94530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9421"/>
            <a:ext cx="1233525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Ответы</a:t>
            </a:r>
          </a:p>
          <a:p>
            <a:r>
              <a:rPr lang="ru-RU" sz="1600" b="1" dirty="0" smtClean="0">
                <a:solidFill>
                  <a:srgbClr val="000000"/>
                </a:solidFill>
                <a:latin typeface="YS Geo"/>
              </a:rPr>
              <a:t>к тренажёру №1</a:t>
            </a:r>
            <a:endParaRPr lang="ru-RU" sz="1600" b="1" dirty="0">
              <a:solidFill>
                <a:srgbClr val="000000"/>
              </a:solidFill>
              <a:latin typeface="YS Geo"/>
            </a:endParaRP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1: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 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Ca(OH)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KOH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Al(OH)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Fe(OH)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2:</a:t>
            </a:r>
            <a:endParaRPr lang="ru-RU" sz="1600" dirty="0">
              <a:solidFill>
                <a:srgbClr val="000000"/>
              </a:solidFill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YS Geo"/>
              </a:rPr>
              <a:t>щёлочи: 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LiOH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Ba(OH)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KOH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YS Geo"/>
              </a:rPr>
              <a:t>нерастворимые основания: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Mg(OH)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Fe(OH)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Zn(OH)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3:</a:t>
            </a:r>
            <a:endParaRPr lang="ru-RU" sz="16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Fe(OH)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Ba(OH)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Cu(OH)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Al(OH)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4:</a:t>
            </a:r>
            <a:endParaRPr lang="ru-RU" sz="1600" dirty="0">
              <a:solidFill>
                <a:srgbClr val="000000"/>
              </a:solidFill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NaOH+HCl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=NaCl+H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Ca(OH)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​+CO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​=CaCO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​↓+H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2KOH+CuSO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​=Cu(OH)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​↓+K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2​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2Fe(OH)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i="1" dirty="0">
                <a:solidFill>
                  <a:srgbClr val="000000"/>
                </a:solidFill>
                <a:latin typeface="KaTeX_Math"/>
              </a:rPr>
              <a:t>t</a:t>
            </a:r>
            <a:r>
              <a:rPr lang="en-US" sz="1600" dirty="0" smtClean="0">
                <a:solidFill>
                  <a:srgbClr val="000000"/>
                </a:solidFill>
                <a:latin typeface="KaTeX_Main"/>
              </a:rPr>
              <a:t>∘</a:t>
            </a:r>
            <a:r>
              <a:rPr lang="ru-RU" sz="1600" dirty="0" smtClean="0">
                <a:solidFill>
                  <a:srgbClr val="000000"/>
                </a:solidFill>
                <a:latin typeface="KaTeX_Main"/>
              </a:rPr>
              <a:t>=</a:t>
            </a:r>
            <a:r>
              <a:rPr lang="en-US" sz="1600" dirty="0" smtClean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Fe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​+3H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sz="1600" dirty="0">
                <a:solidFill>
                  <a:srgbClr val="000000"/>
                </a:solidFill>
                <a:latin typeface="KaTeX_Main"/>
              </a:rPr>
              <a:t>Ba(OH)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​+H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​=BaSO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​↓+2H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5: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 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CaO+H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​O=Ca(OH)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 — 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реакция соединения.</a:t>
            </a:r>
          </a:p>
          <a:p>
            <a:r>
              <a:rPr lang="ru-RU" sz="1600" b="1" dirty="0">
                <a:solidFill>
                  <a:srgbClr val="000000"/>
                </a:solidFill>
                <a:latin typeface="YS Geo"/>
              </a:rPr>
              <a:t>Задание 6:</a:t>
            </a:r>
            <a:endParaRPr lang="ru-RU" sz="1600" dirty="0">
              <a:solidFill>
                <a:srgbClr val="000000"/>
              </a:solidFill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YS Geo"/>
              </a:rPr>
              <a:t>Уравнение: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NaOH+H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​=Na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​+2H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​O</a:t>
            </a:r>
            <a:r>
              <a:rPr lang="en-US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000000"/>
                </a:solidFill>
                <a:latin typeface="KaTeX_Math"/>
              </a:rPr>
              <a:t>M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(H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2​</a:t>
            </a:r>
            <a:r>
              <a:rPr lang="en-US" sz="1600" dirty="0" smtClean="0">
                <a:solidFill>
                  <a:srgbClr val="000000"/>
                </a:solidFill>
                <a:latin typeface="KaTeX_Main"/>
              </a:rPr>
              <a:t>SO</a:t>
            </a:r>
            <a:r>
              <a:rPr lang="en-US" sz="1600" baseline="-25000" dirty="0" smtClean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 smtClean="0">
                <a:solidFill>
                  <a:srgbClr val="000000"/>
                </a:solidFill>
                <a:latin typeface="KaTeX_Main"/>
              </a:rPr>
              <a:t>​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)=98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г/моль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l-GR" sz="1600" i="1" dirty="0">
                <a:solidFill>
                  <a:srgbClr val="000000"/>
                </a:solidFill>
                <a:latin typeface="KaTeX_Math"/>
              </a:rPr>
              <a:t>ν</a:t>
            </a:r>
            <a:r>
              <a:rPr lang="el-GR" sz="1600" dirty="0">
                <a:solidFill>
                  <a:srgbClr val="000000"/>
                </a:solidFill>
                <a:latin typeface="KaTeX_Main"/>
              </a:rPr>
              <a:t>(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H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2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​SO</a:t>
            </a:r>
            <a:r>
              <a:rPr lang="en-US" sz="1600" baseline="-25000" dirty="0">
                <a:solidFill>
                  <a:srgbClr val="000000"/>
                </a:solidFill>
                <a:latin typeface="KaTeX_Main"/>
              </a:rPr>
              <a:t>4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​)=9819,6​=0,2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моль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YS Geo"/>
              </a:rPr>
              <a:t>По уравнению: </a:t>
            </a:r>
            <a:r>
              <a:rPr lang="el-GR" sz="1600" i="1" dirty="0">
                <a:solidFill>
                  <a:srgbClr val="000000"/>
                </a:solidFill>
                <a:latin typeface="KaTeX_Math"/>
              </a:rPr>
              <a:t>ν</a:t>
            </a:r>
            <a:r>
              <a:rPr lang="el-GR" sz="1600" dirty="0">
                <a:solidFill>
                  <a:srgbClr val="000000"/>
                </a:solidFill>
                <a:latin typeface="KaTeX_Main"/>
              </a:rPr>
              <a:t>(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)=2⋅0,2=0,4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моль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srgbClr val="000000"/>
                </a:solidFill>
                <a:latin typeface="KaTeX_Math"/>
              </a:rPr>
              <a:t>M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(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)=40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г/моль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, </a:t>
            </a:r>
            <a:r>
              <a:rPr lang="en-US" sz="1600" i="1" dirty="0">
                <a:solidFill>
                  <a:srgbClr val="000000"/>
                </a:solidFill>
                <a:latin typeface="KaTeX_Math"/>
              </a:rPr>
              <a:t>m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(</a:t>
            </a:r>
            <a:r>
              <a:rPr lang="en-US" sz="1600" dirty="0" err="1">
                <a:solidFill>
                  <a:srgbClr val="000000"/>
                </a:solidFill>
                <a:latin typeface="KaTeX_Main"/>
              </a:rPr>
              <a:t>NaOH</a:t>
            </a:r>
            <a:r>
              <a:rPr lang="en-US" sz="1600" dirty="0">
                <a:solidFill>
                  <a:srgbClr val="000000"/>
                </a:solidFill>
                <a:latin typeface="KaTeX_Main"/>
              </a:rPr>
              <a:t>)=0,4⋅40=16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г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YS Geo"/>
              </a:rPr>
              <a:t>Ответ: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 </a:t>
            </a:r>
            <a:r>
              <a:rPr lang="ru-RU" sz="1600" dirty="0">
                <a:solidFill>
                  <a:srgbClr val="000000"/>
                </a:solidFill>
                <a:latin typeface="KaTeX_Main"/>
              </a:rPr>
              <a:t>16</a:t>
            </a:r>
            <a:r>
              <a:rPr lang="ru-RU" sz="1600" dirty="0">
                <a:solidFill>
                  <a:srgbClr val="000000"/>
                </a:solidFill>
                <a:latin typeface="YS Geo"/>
              </a:rPr>
              <a:t> г.</a:t>
            </a:r>
            <a:endParaRPr lang="ru-RU" sz="16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151" y="1897722"/>
            <a:ext cx="32099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790933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42</Words>
  <Application>Microsoft Office PowerPoint</Application>
  <PresentationFormat>Произвольный</PresentationFormat>
  <Paragraphs>63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ТРЕНАЖЁР №1 ПО ТЕМЕ «ОСНОВАНИЯ»  для 8 класса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ФИО учителя: Окунева Ольга Алексеевна Класс: 8  УМК: Химия, 8 класс/ Габриелян О.С., изд-во «Дрофа», 2019г.  Предмет: химия Тема: Оксиды Тип урока: урок общеметодологической направленности. Место и роль урока в изучаемой теме: изучение нового. Цель: сформировать знания о взаимосвязи объёма газа и его количества; научить вычислять количество вещества по объёму газа и молярному объёму, используя единицы измерения молярного объёма газов. </dc:title>
  <dc:creator>student 2103</dc:creator>
  <cp:lastModifiedBy>Рукосуева О.А.</cp:lastModifiedBy>
  <cp:revision>30</cp:revision>
  <dcterms:created xsi:type="dcterms:W3CDTF">2026-03-26T04:25:22Z</dcterms:created>
  <dcterms:modified xsi:type="dcterms:W3CDTF">2026-03-26T10:14:51Z</dcterms:modified>
</cp:coreProperties>
</file>