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32" r:id="rId4"/>
    <p:sldMasterId id="2147483744" r:id="rId5"/>
  </p:sldMasterIdLst>
  <p:sldIdLst>
    <p:sldId id="256" r:id="rId6"/>
    <p:sldId id="292" r:id="rId7"/>
    <p:sldId id="320" r:id="rId8"/>
    <p:sldId id="321" r:id="rId9"/>
    <p:sldId id="294" r:id="rId10"/>
    <p:sldId id="322" r:id="rId11"/>
    <p:sldId id="323" r:id="rId12"/>
    <p:sldId id="327" r:id="rId13"/>
    <p:sldId id="328" r:id="rId14"/>
    <p:sldId id="334" r:id="rId15"/>
    <p:sldId id="331" r:id="rId16"/>
    <p:sldId id="332" r:id="rId17"/>
    <p:sldId id="333" r:id="rId18"/>
    <p:sldId id="299" r:id="rId19"/>
    <p:sldId id="287" r:id="rId20"/>
    <p:sldId id="335" r:id="rId21"/>
    <p:sldId id="304" r:id="rId22"/>
    <p:sldId id="305" r:id="rId23"/>
    <p:sldId id="301" r:id="rId24"/>
    <p:sldId id="302" r:id="rId25"/>
    <p:sldId id="306" r:id="rId26"/>
    <p:sldId id="337" r:id="rId27"/>
    <p:sldId id="343" r:id="rId28"/>
    <p:sldId id="344" r:id="rId29"/>
    <p:sldId id="347" r:id="rId30"/>
    <p:sldId id="303" r:id="rId31"/>
    <p:sldId id="340" r:id="rId32"/>
    <p:sldId id="339" r:id="rId33"/>
    <p:sldId id="342" r:id="rId34"/>
    <p:sldId id="338" r:id="rId35"/>
    <p:sldId id="341" r:id="rId36"/>
    <p:sldId id="345" r:id="rId37"/>
    <p:sldId id="314" r:id="rId38"/>
    <p:sldId id="346" r:id="rId39"/>
    <p:sldId id="315" r:id="rId40"/>
    <p:sldId id="330" r:id="rId41"/>
    <p:sldId id="269" r:id="rId42"/>
    <p:sldId id="270" r:id="rId43"/>
    <p:sldId id="271" r:id="rId44"/>
    <p:sldId id="273" r:id="rId45"/>
    <p:sldId id="274" r:id="rId46"/>
    <p:sldId id="275" r:id="rId47"/>
    <p:sldId id="285" r:id="rId48"/>
    <p:sldId id="259" r:id="rId49"/>
    <p:sldId id="260" r:id="rId50"/>
    <p:sldId id="318" r:id="rId51"/>
    <p:sldId id="319" r:id="rId52"/>
    <p:sldId id="265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3300"/>
    <a:srgbClr val="006600"/>
    <a:srgbClr val="0000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8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4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0DA1D-F8C4-4503-958D-FE0B1ED40C1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rostoveparhia.ru/istorija/svjatye-zemli-donskoi/svyatitel-mitrofan-voronezhskiy-vremenno-upravlyal-eparkhiey-v-1700-godu/" TargetMode="Externa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www.rostoveparhia.ru/istorija/svjatye-zemli-donskoi/svyatoy-blazhennyy-pavel-taganrogskiy-stozhkov-1792-1879/" TargetMode="Externa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rostoveparhia.ru/istorija/svjatye-zemli-donskoi/svyatitel-dosifey-moldavskiy/" TargetMode="Externa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rostoveparhia.ru/istorija/svjatye-zemli-donskoi/svyashchennomuchenik-dimitriy-dobroserdov-episkop-mozhayskiy/" TargetMode="Externa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www.rostoveparhia.ru/istorija/svjatye-zemli-donskoi/svyashchennomuchenik-nikolay-popov-1864-1919/" TargetMode="Externa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www.rostoveparhia.ru/istorija/svjatye-zemli-donskoi/svyashchennomuchenik-zakhariya-lobov-arkhiepiskop-voronezhskiy-byvshiy-episkop-aksayskiy-vikariy-don/" TargetMode="Externa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www.rostoveparhia.ru/istorija/svjatye-zemli-donskoi/svyashchennomuchenik-amfilokhiy-skvortsov/" TargetMode="Externa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9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«АЛЕКСЕЕВО-ТУЗЛОВСКАЯ СРЕДНЯЯ ОБЩЕОБРАЗОВАТЕЛЬНАЯ ШКОЛА»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РОДИОНОВО-НЕСВЕТАЙСКОГО РАЙОНА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(МБОУ «АЛЕКСЕЕВО-ТУЗЛОВСКАЯ СОШ»)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4509120"/>
            <a:ext cx="7776864" cy="1872208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 ОРКСЭ,  ОДНКНР, ИЗО и технологии:</a:t>
            </a:r>
            <a:endParaRPr lang="ru-RU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Чалабян</a:t>
            </a:r>
            <a:r>
              <a:rPr lang="ru-RU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  <a:r>
              <a:rPr lang="ru-RU" sz="2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/>
          </a:p>
          <a:p>
            <a:r>
              <a:rPr lang="en-US" sz="2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л. </a:t>
            </a:r>
            <a:r>
              <a:rPr lang="ru-RU" sz="24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Алексеево</a:t>
            </a:r>
            <a:r>
              <a:rPr lang="ru-RU" sz="2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Тузловка</a:t>
            </a:r>
            <a:r>
              <a:rPr lang="ru-RU" sz="2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2021г</a:t>
            </a:r>
          </a:p>
          <a:p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331640" y="1700808"/>
            <a:ext cx="7416824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3400" b="0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259632" y="1988840"/>
            <a:ext cx="7560840" cy="10801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      "П Р А В О С Л А ВИ Е   на     Д О Н У ".</a:t>
            </a:r>
            <a:endParaRPr lang="ru-RU" sz="3600" kern="10" spc="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Тема исследовательской работы: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«Православие на Дону»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Правда о Боге и Вере - Детям!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301208"/>
            <a:ext cx="2736304" cy="1296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115616" y="1556792"/>
            <a:ext cx="7488832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сохранение и творческое развитие традиций православной  религиозной культуры. Осмысление событий истекшего десятилетия Донской митрополии, сохранение  имён  связанных с историей  православия на Дону, а также житиям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новомучеников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971600" y="2717195"/>
            <a:ext cx="763284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Задачи:                                                                                                                                          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Изучить научно - популярную и справочную литературу по данной теме.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Познакомиться с историей  православия на Дону; историей Донской митрополии.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Выяснить осведомленность   учащихся и жителей 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о православии Дона.                                                                                  4.Предложить пути распространения знаний об истории православия на Дону  среди учащихся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908720"/>
            <a:ext cx="756084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Актуальность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выбранной темы заключается 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в 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ности знания истории  культуры  православия,   своего Донского края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Знакомство с историей Донской митрополии, с именами связанными с историей православия на Дону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44008" y="3433936"/>
            <a:ext cx="410445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Сколько сказочных мест у России.</a:t>
            </a:r>
          </a:p>
          <a:p>
            <a:pPr marL="0" marR="0" lvl="0" indent="269875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Областей у России не счесть.</a:t>
            </a:r>
          </a:p>
          <a:p>
            <a:pPr marL="0" marR="0" lvl="0" indent="269875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где-то бывает красивей,</a:t>
            </a:r>
          </a:p>
          <a:p>
            <a:pPr marL="0" marR="0" lvl="0" indent="269875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не будет роднее, чем здесь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Документы Чалабян\КОНКУРСЫ\картинки\КРАСОТА БОЖЬЕГО МИРА\full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7" y="3140968"/>
            <a:ext cx="4098157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420888"/>
            <a:ext cx="468052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Христианство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самая многочисленная религия в мире. По данным энциклопедии “Народы и религии мира”, входит в группу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авраамических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религий. В настоящее время число приверженцев христианства во всём мире превышает      2 миллиарда.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В наши дни в христианстве существуют следующие основные направления:  Католицизм, Православие, Протестантизм</a:t>
            </a:r>
          </a:p>
        </p:txBody>
      </p:sp>
      <p:pic>
        <p:nvPicPr>
          <p:cNvPr id="3" name="Picture 2" descr="C:\Documents and Settings\Admin\Рабочий стол\Религии мира\15186420_cristo058.jp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/>
          <a:stretch>
            <a:fillRect/>
          </a:stretch>
        </p:blipFill>
        <p:spPr bwMode="auto">
          <a:xfrm>
            <a:off x="5940152" y="2348880"/>
            <a:ext cx="2715766" cy="3729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259632" y="260648"/>
            <a:ext cx="74888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800000"/>
                </a:solidFill>
              </a:rPr>
              <a:t> </a:t>
            </a:r>
            <a:r>
              <a:rPr lang="ru-RU" sz="28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Правосла́вие</a:t>
            </a: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(с греческого —  буквально правильное суждение, правильное учение или правильное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сла́вление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— направление в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христианстве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оформившееся на востоке Римской империи в течение I тысячелетия от Рождества Христова, под предводительством и при главной роли кафедры епископа Константинополя — Нового Рима.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olobuga.ru/wp-content/uploads/2016/05/img_user_file_56b19c217152d_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7704856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mypresentation.ru/documents/a6f1995c0cb57a347b482d68879920c9/010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464496" cy="3672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41" name="Picture 1" descr="D:\Документы Чалабян\КОНКУРСЫ\картинки\КРАСОТА БОЖЬЕГО МИРА\КРАСОТА БОЖЬЕГО МИРА\Easter_jes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284984"/>
            <a:ext cx="2376264" cy="331236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8244408" cy="158417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История  православия на Дону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412776"/>
            <a:ext cx="7920880" cy="4713387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История православия на Донских землях начинается с апостольских времен.  На берегах Азовского моря и низовьях Дона уже с VI века до Рождества Христова распространилась античная цивилизация. Апостольская проповедь достигла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Танаиса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в I веке, связана она с деяниями апостола Андрея Первозванного.  К  началу IV века Танаис был преимущественно христианским городом.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Христианская  культура Танаис просуществовала  до V века,  потом была завоевана и разрушена гуннами. В последующие столетия, вплоть до начала проповеди святых равноапостольных Кирилла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Мефодия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Хазарском Каганате церковная жизнь на берегах Дона прекратилась.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764704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846 году на берегу Дона (сегодня это место затоплено водами Цимлянского водохранилища) византийские инженеры возвели город- крепость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Саркел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Там, помимо синагоги и мечети, был возведен и христианский храм - его остатки обнаружили в 1950-1951 годах археологи, исследовавшие так называемое “Цимлянское городище”.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043608" y="2994629"/>
            <a:ext cx="7704856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История возникновения православных приходских общин на Дону, относится к XIII веку, когда обширная донская территория в церковно-административном отношении входила в состав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Сарской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епархии, образованной в 1261 году.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1718г Область Войска Донского указом Петра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вошла в состав Воронежской епархии (более ста лет находилось в ее составе). Ведать духовными делами, управлять епархией,  поручили  Святителю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Митрофану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Воронежскому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725544" cy="16561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Святые земли Донской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Святитель </a:t>
            </a: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Митрофан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Воронежский (временно управлял епархией в 1700 году)</a:t>
            </a:r>
            <a:r>
              <a:rPr lang="ru-RU" sz="3100" b="1" dirty="0" smtClean="0">
                <a:solidFill>
                  <a:srgbClr val="800000"/>
                </a:solidFill>
              </a:rPr>
              <a:t/>
            </a:r>
            <a:br>
              <a:rPr lang="ru-RU" sz="3100" b="1" dirty="0" smtClean="0">
                <a:solidFill>
                  <a:srgbClr val="80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139952" y="1988840"/>
            <a:ext cx="4680520" cy="4137323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Святитель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Митрофан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первый епископ Воронежский, родился 6 ноября 1623 года во Владимирской земле, по предположению,  в семье священника. Мирское имя будущего святителя было Михаил. Половину своей жизни святой прожил в миру, был женат и имел детей. Сохранились сведения о заботливости святого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Митрофана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по воспитанию своего сына Ивана. Будущий епископ был некоторое время священником в селе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Сидоровском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Суздальской епархии. На 40-м году жизни он овдовел и решил посвятить свою жизнь Богу. Своим местожительством он избрал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Золотниковский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Успенский монастырь недалеко от Суздаля, где и был пострижен в иночество с именем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Митрофан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Святитель Митрофан Воронежский (временно управлял епархией в 1700 году)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204865"/>
            <a:ext cx="3240360" cy="3528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404664"/>
            <a:ext cx="7992888" cy="553407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5 апреля 1829 года по высочайшему повелению Императора Николая I указом Святейшего Синода была открыта, на Дону, самостоятельная епархия (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Новочеркасская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и Георгиевская епархия). Для пребывания архиерея со всем его штатом и консисторией был построен в Новочеркасске в 1834 году архиерейский дом. Территория епархии была огромна, что препятствовало её эффективному управлению. 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Высшим указом от 17 июля 1842 года из состава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Новочеркасской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епархии была выделена новая Кавказская епархия. Оставшаяся часть получила название – "Донская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Новочеркасская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", сохранив его до 30-х годов XX века.</a:t>
            </a:r>
          </a:p>
        </p:txBody>
      </p:sp>
    </p:spTree>
  </p:cSld>
  <p:clrMapOvr>
    <a:masterClrMapping/>
  </p:clrMapOvr>
  <p:transition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91264" cy="94096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Правящий епископ Донского края:</a:t>
            </a:r>
            <a:r>
              <a:rPr lang="ru-RU" sz="27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Новочеркасская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   и </a:t>
            </a: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Геогиевская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епархия                                                              - кафедра в Новочеркасске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 descr="C:\Users\admin\Desktop\дмитрий ростовский\Афанасий (Телятев), архиеп. Донско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772816"/>
            <a:ext cx="3096344" cy="408758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03648" y="5949280"/>
            <a:ext cx="6552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Афанасий 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Телятев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архиеп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Донской (5апреля 1829-      17 октября 1842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2"/>
            <a:ext cx="77048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Кафедральным городом епархии остался Новочеркасск. По сведениям за 1901 год, церквей в епархии 586, монастырей 4 (два мужских и два женских), церковных школ 923, учащихся в них 41712 (до 15 000 девочек), церковно-приходских попечительств 485. Духовная семинария, два духовных училища (Новочеркасское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Усть-медведицкое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епархиальное женское училище.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дмитрий ростовский\«Общий вид г. Новочеркасска». Гравюра А. Даугеля с фотографии Т. Иванова, рисунок на дереве Е. Овсянникова. Кон. XIX в. (ГИМ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861048"/>
            <a:ext cx="3384376" cy="194421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427984" y="5877272"/>
            <a:ext cx="42484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«Общий вид г. Новочеркасска». Гравюра А.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Даугеля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 фотографии Т. Иванова, рисунок на дереве Е. Овсянникова. Кон. XIX в. (ГИМ)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136904" cy="93610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Архиепископ Игнатий                                                       (Семенов  Матвей Афанасьевич</a:t>
            </a:r>
            <a:r>
              <a:rPr lang="ru-RU" b="1" dirty="0" smtClean="0">
                <a:solidFill>
                  <a:srgbClr val="800000"/>
                </a:solidFill>
              </a:rPr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11960" y="1916832"/>
            <a:ext cx="4932040" cy="4209331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Родоначальником православного краеведения на Дону, по праву можно назвать Донского архиепископа Игнатия (Семенова), управляющего епархией в 1843-1847 гг.  Владыка Игнатий первым обратил внимание на то, что изучение истории Донского края тесно взаимосвязано с исследованием  донской церковной старины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C:\Users\admin\Desktop\дмитрий ростовский\AivozifRnXk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5" y="1988840"/>
            <a:ext cx="309634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    Ростовская  епархия </a:t>
            </a:r>
            <a:endParaRPr lang="ru-RU" sz="4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268760"/>
            <a:ext cx="3960440" cy="39498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Ростовская епархия создана 24 мая 1919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году решением Временного Высшего Церковного Управления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Юго-Востока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России, будучи выделена из Екатеринославской епархии и на тот момент называлась «Ростовской и Таганрогской».</a:t>
            </a:r>
          </a:p>
          <a:p>
            <a:endParaRPr lang="ru-RU" dirty="0"/>
          </a:p>
        </p:txBody>
      </p:sp>
      <p:pic>
        <p:nvPicPr>
          <p:cNvPr id="5" name="Picture 2" descr="C:\Users\admin\Desktop\дмитрий ростовский\Епископ_Арсений_(Смоленец)_в_1910_году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221088"/>
            <a:ext cx="2016224" cy="229796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788024" y="1268760"/>
            <a:ext cx="41044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Возглавил  кафедру  бывший  викарий Екатерининской епархии, епископ Таганрогский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Арсений (Смоленец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24 мая 1919 — 1 ноября 1927)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 1922 году епископа Арсения осудили как одного из главных зачинщиков сопротивления   Комиссии по изъятию церковных ценностей,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4077072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ему был вынесен смертный приговор, который заменили 10-ю годами заключения. Заключение отбывал в Соловецком лагере особого назначения. Освобождён в 1925 году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692696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Декрета «Об отделении церкви от государства и школы от церкви»</a:t>
            </a:r>
          </a:p>
          <a:p>
            <a:pPr algn="ctr"/>
            <a:endParaRPr lang="ru-RU" sz="24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628799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К 1920 году в Ростове было закрыто 4 церкви, в 1923 году постановили закрыть еще три: Архангела Михаила, Владимирскую и Екатерининскую. Из-за срыва возмущенным народом акции по изъятию церковных ценностей в Ростове 11 марта 1922 года было арестовано 37 человек, среди которых были епископ Ростовский Арсений (Смоленец), 7 священников, 4 члена приходского совета и ревизионной комиссии собора. Епископа Арсения осудили как одного из главных зачинщиков сопротивления Комиссии по изъятию церковных ценностей.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548680"/>
            <a:ext cx="7992888" cy="5577483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 1937  году был закрыт  Ростовский кафедральный собор.  В  1940 году на территории епархии были закрыты все ранее действующие монастыри и 620 храмов.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Однако уже в 1942  году, во время фашистской оккупации, он открылся вновь и впредь оставался действующим.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В 1943 году, после освобождения                                                           Ростова, в состав Ростовской                                           епархии была включена территория                                     закрытой Донской епархии.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дмитрий ростовский\220px-Рождественский_собор_в_период_оккупаци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212976"/>
            <a:ext cx="2775957" cy="324036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59632" y="573325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Рождественский  собор  в период                           оккупации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643192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 90-е годы XX века, время, когда Россия освободилась от гнета богоборческой власти.</a:t>
            </a:r>
            <a:endParaRPr lang="ru-RU" sz="31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11560" y="1340768"/>
            <a:ext cx="5472608" cy="5517232"/>
          </a:xfrm>
        </p:spPr>
        <p:txBody>
          <a:bodyPr>
            <a:normAutofit fontScale="40000" lnSpcReduction="20000"/>
          </a:bodyPr>
          <a:lstStyle/>
          <a:p>
            <a:endParaRPr lang="ru-RU" sz="5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Ростовская и  </a:t>
            </a:r>
            <a:r>
              <a:rPr lang="ru-RU" sz="5000" dirty="0" err="1" smtClean="0">
                <a:latin typeface="Times New Roman" pitchFamily="18" charset="0"/>
                <a:cs typeface="Times New Roman" pitchFamily="18" charset="0"/>
              </a:rPr>
              <a:t>Новочеркасская</a:t>
            </a:r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 епархия вошла, возглавляемая митрополитом Владимиром (</a:t>
            </a:r>
            <a:r>
              <a:rPr lang="ru-RU" sz="5000" dirty="0" err="1" smtClean="0">
                <a:latin typeface="Times New Roman" pitchFamily="18" charset="0"/>
                <a:cs typeface="Times New Roman" pitchFamily="18" charset="0"/>
              </a:rPr>
              <a:t>Сабоданом</a:t>
            </a:r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), управлявшим епархией с 1982 года. Десятилетие его руководства ознаменовалось возрождением церковной жизни: был учрежден </a:t>
            </a:r>
            <a:r>
              <a:rPr lang="ru-RU" sz="5000" dirty="0" err="1" smtClean="0">
                <a:latin typeface="Times New Roman" pitchFamily="18" charset="0"/>
                <a:cs typeface="Times New Roman" pitchFamily="18" charset="0"/>
              </a:rPr>
              <a:t>Свято-Иверский</a:t>
            </a:r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 женский монастырь, началось издание епархиальной газеты «Церковный вестник», а также значительно возросло число приходов и священнослужителей. В этот период были выстроены взаимоотношения  с представителями государственной власти и общественности.  </a:t>
            </a:r>
          </a:p>
          <a:p>
            <a:pPr>
              <a:buNone/>
            </a:pPr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              </a:t>
            </a:r>
            <a:r>
              <a:rPr lang="ru-RU" sz="5000" b="1" dirty="0" err="1" smtClean="0">
                <a:latin typeface="Times New Roman" pitchFamily="18" charset="0"/>
                <a:cs typeface="Times New Roman" pitchFamily="18" charset="0"/>
              </a:rPr>
              <a:t>Митрополи́т</a:t>
            </a:r>
            <a:r>
              <a:rPr lang="ru-RU" sz="5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000" b="1" dirty="0" err="1" smtClean="0">
                <a:latin typeface="Times New Roman" pitchFamily="18" charset="0"/>
                <a:cs typeface="Times New Roman" pitchFamily="18" charset="0"/>
              </a:rPr>
              <a:t>Влади́мир</a:t>
            </a:r>
            <a:r>
              <a:rPr lang="ru-RU" sz="5000" b="1" dirty="0" smtClean="0">
                <a:latin typeface="Times New Roman" pitchFamily="18" charset="0"/>
                <a:cs typeface="Times New Roman" pitchFamily="18" charset="0"/>
              </a:rPr>
              <a:t>    (в   миру       </a:t>
            </a:r>
            <a:r>
              <a:rPr lang="ru-RU" sz="5000" b="1" dirty="0" err="1" smtClean="0">
                <a:latin typeface="Times New Roman" pitchFamily="18" charset="0"/>
                <a:cs typeface="Times New Roman" pitchFamily="18" charset="0"/>
              </a:rPr>
              <a:t>Ви́ктор</a:t>
            </a:r>
            <a:r>
              <a:rPr lang="ru-RU" sz="5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5000" b="1" dirty="0" err="1" smtClean="0">
                <a:latin typeface="Times New Roman" pitchFamily="18" charset="0"/>
                <a:cs typeface="Times New Roman" pitchFamily="18" charset="0"/>
              </a:rPr>
              <a:t>Маркиа́нович</a:t>
            </a:r>
            <a:r>
              <a:rPr lang="ru-RU" sz="5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000" b="1" dirty="0" err="1" smtClean="0">
                <a:latin typeface="Times New Roman" pitchFamily="18" charset="0"/>
                <a:cs typeface="Times New Roman" pitchFamily="18" charset="0"/>
              </a:rPr>
              <a:t>Сабода́н</a:t>
            </a:r>
            <a:r>
              <a:rPr lang="ru-RU" sz="5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    16 июля 1982 г. переведен на Ростовскую и </a:t>
            </a:r>
            <a:r>
              <a:rPr lang="ru-RU" sz="5000" dirty="0" err="1" smtClean="0">
                <a:latin typeface="Times New Roman" pitchFamily="18" charset="0"/>
                <a:cs typeface="Times New Roman" pitchFamily="18" charset="0"/>
              </a:rPr>
              <a:t>Новочеркасскую</a:t>
            </a:r>
            <a:r>
              <a:rPr lang="ru-RU" sz="5000" dirty="0" smtClean="0">
                <a:latin typeface="Times New Roman" pitchFamily="18" charset="0"/>
                <a:cs typeface="Times New Roman" pitchFamily="18" charset="0"/>
              </a:rPr>
              <a:t> кафедру, возведен в сан митрополита.</a:t>
            </a:r>
            <a:endParaRPr lang="ru-RU" sz="5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Содержимое 4" descr="C:\Users\admin\Desktop\дмитрий ростовский\1VladimirSabodan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916832"/>
            <a:ext cx="259228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787208" cy="12961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 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Митрополит </a:t>
            </a: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Се́ргий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 (в миру </a:t>
            </a: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Ви́ктор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Моисе́евич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Поле́ткин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059832" y="2132856"/>
            <a:ext cx="5626969" cy="4032447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 июня 1983 г. перешел в клир Ростовской епархии служил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Рождество-Богородичном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кафедральном соборе г. Ростова-на-Дону и до 1988 г. исполнял обязанности секретаря  митрополита   Владимира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Сабодана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бывшего в то время правящим архиереем Ростовской епархии, а также делопроизводителя епархиального управления.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5 августа 1984 г. назначен клириком Владимирского собора г. Ростова-на-Дону, 23 декабря в Троице-Сергиевой лавре пострижен в монашество, на следующий день возведен в сан архимандрита.</a:t>
            </a:r>
          </a:p>
          <a:p>
            <a:endParaRPr lang="ru-RU" sz="2000" dirty="0"/>
          </a:p>
        </p:txBody>
      </p:sp>
      <p:pic>
        <p:nvPicPr>
          <p:cNvPr id="4099" name="Picture 3" descr="C:\Users\admin\Desktop\дмитрий ростовский\274px-Sergiy_(Poletkin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132856"/>
            <a:ext cx="2016224" cy="237626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4509120"/>
            <a:ext cx="2736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 назначения владыки Владимира митрополитом Киевским и всея Украины в 1992 году, кафедру возглавляли викарный епископ Азовский Сергий (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Полеткин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003232" cy="115212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Владимир, митрополит (Котляров                       Владимир </a:t>
            </a: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Саввич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95936" y="1844824"/>
            <a:ext cx="4536504" cy="4525963"/>
          </a:xfrm>
        </p:spPr>
        <p:txBody>
          <a:bodyPr>
            <a:normAutofit fontScale="85000" lnSpcReduction="20000"/>
          </a:bodyPr>
          <a:lstStyle/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20 октября 1967 г. возведен в сан архиепископа.</a:t>
            </a:r>
          </a:p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 конца 1970 г. — управляющий Ростовской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Новочеркасской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епархией, с 31 мая 1973 г. — Иркутской и Читинской, с 17 апреля 1975 г. — Владимирской и Суздальской, с 24 апреля 1980 г. — Краснодарской и Кубанской, с 12 мая 1987 г. — Псковской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Порховской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25 февраля 1992 г. возведен в сан митрополита.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23 февраля 1993 г. вновь назначен на Ростовскую кафедру.</a:t>
            </a:r>
          </a:p>
          <a:p>
            <a:endParaRPr lang="ru-RU" dirty="0"/>
          </a:p>
        </p:txBody>
      </p:sp>
      <p:pic>
        <p:nvPicPr>
          <p:cNvPr id="5122" name="Picture 2" descr="C:\Users\admin\Desktop\дмитрий ростовский\1VSN_197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2304256" cy="2588665"/>
          </a:xfrm>
          <a:prstGeom prst="rect">
            <a:avLst/>
          </a:prstGeom>
          <a:noFill/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683568" y="4630343"/>
            <a:ext cx="36004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афедру возглавляли митрополит Владимир(Котляров),архиепископ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Пантелеимон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(Долганов). 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Прошедшие 20 лет нового времени отмечены значительными изменениями в жизни епархии.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Архиепископ </a:t>
            </a:r>
            <a:r>
              <a:rPr lang="ru-RU" sz="32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Пантелеимон</a:t>
            </a: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(Долганов).</a:t>
            </a:r>
            <a:endParaRPr lang="ru-RU" sz="32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5976" y="1556792"/>
            <a:ext cx="4330824" cy="4569371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Архиепископ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Ростовский   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Пантелеимон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Долганов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родился 12 сентября 1941 г. в пос. Рудня Волгоградской области в семье рабочего. В 1959 году окончил среднюю школу, затем — судостроительное училище в Волгограде по специальности сборщик-корпусник.                                       27 декабря 1995 года определением Священного синода  назначен епископом Ростовским и Новочеркасским.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23 февраля 1996 году возведён в сан архиепископа.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146" name="Picture 2" descr="C:\Users\admin\Desktop\дмитрий ростовский\1z_029_pa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2736304" cy="360548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Донская духовная семинария</a:t>
            </a:r>
            <a:b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980728"/>
            <a:ext cx="4176464" cy="24482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Донска́я</a:t>
            </a:r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духо́вная</a:t>
            </a:r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семина́рия</a:t>
            </a:r>
            <a:r>
              <a:rPr lang="ru-RU" sz="2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высшее учебное заведение Ростовской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Новочеркасской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епархии Русской Православной Церкви, готовящее   священно- и церковнослужителей.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admin\Desktop\дмитрий ростовский\РНД-Донская_духовная_семинария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052736"/>
            <a:ext cx="3385612" cy="208823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31640" y="3356992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1993 году создано Ростовское епархиальное училище, ныне – Донская Духовная семинария.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дмитрий ростовский\Здание духовного училища в Новочеркасске. Фотография. 2005 г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293096"/>
            <a:ext cx="3191264" cy="1800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15616" y="6165304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Здание духовного училища в Новочеркасске. Фотография. 2005 г.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776864" cy="129614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Свято-Донской </a:t>
            </a:r>
            <a:r>
              <a:rPr lang="ru-RU" sz="36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Старочеркасский</a:t>
            </a:r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мужской монастырь.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00808"/>
            <a:ext cx="4172272" cy="468052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Донской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Старочеркасский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Ефремовский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мужской монастырь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   — мужской монастырь в станице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Старочеркасская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Аксайского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района Ростовской области России.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Учреждён в 1994 году на территории бывшего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Ефремовского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женского монастыря, существовавшего с 1836 года, закрытого в 1927 году.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admin\Desktop\дмитрий ростовский\280px-Храм_Донской_иконы_Божьей_Матери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3528392" cy="207738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87624" y="5949280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Братия  Донской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Старочеркасский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Ефремовский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мужской монастырь </a:t>
            </a:r>
            <a:endParaRPr lang="ru-RU" sz="1600" dirty="0"/>
          </a:p>
        </p:txBody>
      </p:sp>
      <p:pic>
        <p:nvPicPr>
          <p:cNvPr id="43009" name="Picture 1" descr="C:\Users\admin\Desktop\дмитрий ростовский\DSC_1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884296"/>
            <a:ext cx="3528392" cy="206498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Донская   митрополия</a:t>
            </a:r>
            <a:endParaRPr lang="ru-RU" sz="40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340768"/>
            <a:ext cx="8136904" cy="478539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  2005 году епархия объединяет приходы и монастыри на территории Ростовской области.      </a:t>
            </a: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Донская митрополия  </a:t>
            </a:r>
            <a:r>
              <a:rPr lang="ru-RU" sz="31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3100" b="1" i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митрополия</a:t>
            </a:r>
            <a:r>
              <a:rPr lang="ru-RU" sz="31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Русской православной церкви на территории Ростовской области.        </a:t>
            </a:r>
          </a:p>
          <a:p>
            <a:pPr>
              <a:buNone/>
            </a:pPr>
            <a:r>
              <a:rPr lang="ru-RU" sz="31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Образовалась постановлением Священного синода                      </a:t>
            </a: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5 октября 2011 года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    В  состав Донской митрополии вошли 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Волгодонская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 Ростовская и 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Шахтинская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епархии.        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    Глава Донской митрополии  имеет титул 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митрополит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Ростовский и 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  Правящим архиереем является Преосвященный </a:t>
            </a: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митрополит  Меркурий (Иванов). 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Кафедральный город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– Ростов-на-Дону.                       </a:t>
            </a:r>
            <a:r>
              <a:rPr lang="ru-RU" sz="31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Кафедральные соборы 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– Богородице  Рождественский (Ростов-на-Дону) и Вознесенский (Новочеркасск).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15200" cy="79208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Правящие архиереи </a:t>
            </a:r>
            <a:endParaRPr lang="ru-RU" sz="36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admin\Desktop\дмитрий ростовский\1MTV_86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312400"/>
            <a:ext cx="2232248" cy="290868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27584" y="4221088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Игнатий, митрополит Саратовский 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Вольский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(Депутатов Алексей Михайлович)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157192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Решением Священного Синода от 27 июля 2011 г.  избран епископом Шахтинским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Миллеровским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admin\Desktop\дмитрий ростовский\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340768"/>
            <a:ext cx="2088232" cy="2837443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788024" y="4293096"/>
            <a:ext cx="3995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Корнилий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 митрополит Архангельский и Холмогорский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Синяев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Владимир Александрович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932040" y="5229200"/>
            <a:ext cx="3851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Решением Священного Синода от 27 июля 2011 г.  избран епископом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Волгодонским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Сальским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pull dir="l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Меркурий, митрополит Ростовский и </a:t>
            </a:r>
            <a:r>
              <a:rPr lang="ru-RU" sz="36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(Иванов Игорь Владимирович)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55576" y="1700808"/>
            <a:ext cx="5122912" cy="44253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   </a:t>
            </a:r>
            <a:endParaRPr lang="ru-RU" dirty="0"/>
          </a:p>
        </p:txBody>
      </p:sp>
      <p:pic>
        <p:nvPicPr>
          <p:cNvPr id="13314" name="Picture 2" descr="C:\Users\admin\Desktop\дмитрий ростовский\1mitr_Merkuri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628799"/>
            <a:ext cx="2304906" cy="2713099"/>
          </a:xfrm>
          <a:prstGeom prst="rect">
            <a:avLst/>
          </a:prstGeom>
          <a:noFill/>
        </p:spPr>
      </p:pic>
      <p:pic>
        <p:nvPicPr>
          <p:cNvPr id="13315" name="Picture 3" descr="C:\Users\admin\Desktop\дмитрий ростовский\Иеродиакон_Меркурий_(Иванов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581128"/>
            <a:ext cx="2880320" cy="158417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1700809"/>
            <a:ext cx="4896544" cy="586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Митрополи́т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Мерку́рий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(в миру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Игорь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Владимирович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Ивано́в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род. 21 января  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1964г, Порхов,  Псковская область)  —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архиерей  Русской православной церкви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22  митрополит Ростовский и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 27 июля 2011г, глава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Донской митрополии.)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8 октября 2011г.возведен в сан митрополита.    Решением Священного Синода от 9 июля 2019 г.  утвержден в должности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священноархимандрита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Донского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Старочеркасского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Ефремовского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мужского монастыря станицы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Старочеркасская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Аксайского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района Ростовской области.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3"/>
          <p:cNvSpPr txBox="1">
            <a:spLocks/>
          </p:cNvSpPr>
          <p:nvPr/>
        </p:nvSpPr>
        <p:spPr>
          <a:xfrm>
            <a:off x="971600" y="404664"/>
            <a:ext cx="4176464" cy="417646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 30 августа 2019 г. по 24 сентября 2021 г. — временный управляющий 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Волгодонской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епархией.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Генеральный директор художественно-производственного предприятия«Софрино» (2020—2021) председатель Синодального отдела религиозного образования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катехизации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(2009—2020г)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endParaRPr lang="ru-RU" sz="2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64088" y="620688"/>
            <a:ext cx="34563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г. — почетная грамота Совета Федерации ФС РФ;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г. — почетная грамота губернатора Ростовской области;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г. — медаль ордена «За заслуги перед Ростовской областью»;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г. — орден «За заслуги перед Отечеством» IV ст.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дмитрий ростовский\AKDSFLOuQ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933056"/>
            <a:ext cx="2448272" cy="2617916"/>
          </a:xfrm>
          <a:prstGeom prst="rect">
            <a:avLst/>
          </a:prstGeom>
          <a:noFill/>
        </p:spPr>
      </p:pic>
      <p:pic>
        <p:nvPicPr>
          <p:cNvPr id="1027" name="Picture 3" descr="C:\Users\admin\Desktop\дмитрий ростовский\280px-Храм_Донской_иконы_Божьей_Матер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293096"/>
            <a:ext cx="2592288" cy="194421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59632" y="6237312"/>
            <a:ext cx="35244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Храм Донской иконы Божьей  Матери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Величайшие памятники архитектуры и искусства</a:t>
            </a:r>
            <a:r>
              <a:rPr lang="ru-RU" sz="2800" b="1" i="1" dirty="0" smtClean="0"/>
              <a:t>.</a:t>
            </a: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Кафедральный собор</a:t>
            </a:r>
            <a:b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Рождества  Пресвятой  Богородицы</a:t>
            </a:r>
            <a:endParaRPr lang="ru-RU" sz="32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27984" y="1600201"/>
            <a:ext cx="4258816" cy="25488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Кафедральный собор во имя Рождества Пресвятой Богородицы — кафедральный собор Донской митрополии 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Ростовской-на-Дону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епархии, памятник архитектуры.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admin\Desktop\дмитрий ростовский\220px-History_rynok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2978974" cy="186862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43608" y="3501008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Рождественский собор и центральный рынок. 1906 год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 descr="C:\Users\admin\Desktop\дмитрий ростовский\Rostov_on_Don_Cathedral_2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293096"/>
            <a:ext cx="3384376" cy="2069071"/>
          </a:xfrm>
          <a:prstGeom prst="rect">
            <a:avLst/>
          </a:prstGeom>
          <a:noFill/>
        </p:spPr>
      </p:pic>
      <p:pic>
        <p:nvPicPr>
          <p:cNvPr id="11" name="Рисунок 10" descr="C:\Users\admin\Desktop\дмитрий ростовский\Кафедральный_собор_в_Ростове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933056"/>
            <a:ext cx="338437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6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Ростовский кафедральный собор Рождества Пресвятой Богородицы</a:t>
            </a:r>
            <a:r>
              <a:rPr lang="ru-RU" sz="20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ведет свою историю с 1766 г., когда в крепости святого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Димитрия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Ростовского на месте ветхой часовни соорудили деревянную церковь Рождества Богородицы. В 1778 г. ее заменили новой. В 1791 г. от удара молнии церковь сгорела. В 1795 г. на площади Старого базара Ростова была построена новая церковь Рождества Богородицы. До купола храм был каменный, купол был деревянный. На хорах размещался Преображенский придел. В 1822 г. Святейший Синод перевел церковь Рождества Богородицы в ранг Собора. 20 апр. 1822 г. состоялось его освящение. Причт собора состоял из одного протоиерея, двух священников, двух диаконов, двух дьячков и двух пономарей.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3717032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Строительстве нового каменного собора по проекту столичного архитектора К. А. Тона, проходило с 1854 г. по 1860 г. В 1860 г. состоялось его освящение. Новый собор был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трехпрестольный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пятикупольный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Купола венчали 5 глав, покрытых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ярь-медянкой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Паперти были выполнены из мрамора и выходили с южной стороны на торговые ряды, откуда и был главный вход в собор, а с северной стороны – на площадь Старого базара.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Глава Русской Православной Церкви патриарх     Пимен </a:t>
            </a:r>
            <a:endParaRPr lang="ru-RU" sz="32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Иеромонах Пимен и епископ Антоний. Павел Корин. 1935 г.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556792"/>
            <a:ext cx="17281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pravoslavie.ru/sas/image/100311/31104.p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933056"/>
            <a:ext cx="187220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971600" y="1700808"/>
            <a:ext cx="57606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Примечательной страницей истории Ростовского кафедрального собора является служение в нем Святейшего Патриарха Пимена в сане игумена с 1947 по 1949 гг. Он занимал должность секретаря епископа, члена епархиального совета и ключаря собора. По воспоминаниям ростовчан, игумен Пимен был глубоко одаренной личностью. Чуткий пастырь и талантливый проповедник, он многих привлек в число прихожан собора. Будущий Патриарх обладал прекрасным голосом, писал стихи, проповеди, рисовал и вышивал. Память об игумене Пимене свято хранится в семьях ростовчан, не прекращается о нем молитва.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Глава Русской Православной Церкви патриарх Пимен</a:t>
            </a:r>
            <a:endParaRPr lang="ru-RU" sz="32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11560" y="1484784"/>
            <a:ext cx="5040560" cy="4641379"/>
          </a:xfrm>
        </p:spPr>
        <p:txBody>
          <a:bodyPr>
            <a:no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10 августа 1941 года он был призван на военную службу в ряды Красной армии. В мае 1942 года его полк начал сражаться с гитлеровцами в составе Южного фронта.  За время службы в армии он получил образование фельдшера и ветеринара, которое так пригодилось ему в последующие годы, позволив выжить во время лагерных заключений и в годы войны.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Платон Извеков (будущий патриарх Пимен). Фото 20-х годов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340768"/>
            <a:ext cx="18722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Три патриарха: Патриарх Алексий I, митрополит Крутицкий и Коломенский Пимен, архиепископ Таллинский и Эстонский Алексий 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717032"/>
            <a:ext cx="2736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5940152" y="5661248"/>
            <a:ext cx="2520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Три патриарха: Патриарх Алексий I, митрополит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Крутицкий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 Коломенский Пимен, архиепископ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Таллинский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 Эстонский Алексий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1143000"/>
          </a:xfrm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Величайшие памятники архитектуры и искусства </a:t>
            </a: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 Вознесенский кафедральный собор</a:t>
            </a:r>
            <a:endParaRPr lang="ru-RU" sz="32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63987d00-dfe3-49ad-b53d-05f6ffa8ed4b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628800"/>
            <a:ext cx="230425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355976" y="3212976"/>
            <a:ext cx="21602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Первый проект Собора архитектора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Алоизия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Руска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5c3245f0-c346-4ab3-bb0c-31bfc7e34628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556792"/>
            <a:ext cx="18722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516216" y="3369913"/>
            <a:ext cx="262778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415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Второй проект Собора архитектора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И,О.Вальпреда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415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&amp;Acy;&amp;rcy;&amp;khcy;&amp;icy;&amp;tcy;&amp;iecy;&amp;kcy;&amp;tcy;&amp;ucy;&amp;rcy;&amp;acy;, &amp;scy;&amp;tcy;&amp;rcy;&amp;ocy;&amp;icy;&amp;tcy;&amp;iecy;&amp;lcy;&amp;softcy;&amp;scy;&amp;tcy;&amp;vcy;&amp;ocy;, &amp;dcy;&amp;icy;&amp;zcy;&amp;acy;&amp;jcy;&amp;ncy;. . &amp;CHcy;&amp;acy;&amp;scy;&amp;tcy;&amp;softcy; 1 zona.com.ru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149080"/>
            <a:ext cx="18722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923928" y="6021288"/>
            <a:ext cx="25202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Третий вариант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Собоа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по проекту архитектора А.А.Ященко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99592" y="1556792"/>
            <a:ext cx="35283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Вознесенский кафедральный собор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считается одним из самых величественных в России, третьим по величине церковным зданием, уступающим только храму Христа Спасителя в Москве и Исаакиевскому собору в Санкт-Петербурге. Это не только православный храм, но и исторический памятник Донского казачества. Указом Святейшего Патриарха Московского и всея Руси Кирилла   2014 году  храму Вознесения Господня присвоен статус Патриаршего Вознесенского войскового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всеказачьего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>собора.</a:t>
            </a:r>
            <a:endParaRPr lang="ru-RU" dirty="0"/>
          </a:p>
        </p:txBody>
      </p:sp>
      <p:pic>
        <p:nvPicPr>
          <p:cNvPr id="2050" name="Picture 2" descr="C:\Users\admin\Desktop\дмитрий ростовский\«Закладка собора в г. Новочеркасске атаманом Платовым в 1805 г.». Живопись на хорах Вознесенского собора в Новочеркасске. Нач. XX в. Худож. И. Р. Попов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077073"/>
            <a:ext cx="1800199" cy="1728192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516216" y="5733256"/>
            <a:ext cx="26277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«Закладка собора в г. Новочеркасске атаманом Платовым в 1805 г.». Живопись на хорах Вознесенского собора в Новочеркасске.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Нач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XX в.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Худож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И. Р. Попов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136904" cy="1084982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Современный вид Новочеркасского Вознесенского кафедрального собора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&amp;Vcy;&amp;Ycy;&amp;Scy;&amp;SHcy;&amp;IEcy;&amp;IEcy; &amp;Icy;&amp;Scy;&amp;Kcy;&amp;Ucy;&amp;Scy;&amp;Scy;&amp;Tcy;&amp;Vcy;&amp;Ocy; (&amp;Scy;&amp;Ocy;&amp;Kcy;&amp;Rcy;&amp;Ocy;&amp;Vcy;&amp;Icy;&amp;SHCHcy;&amp;Acy; &amp;Mcy;&amp;Icy;&amp;Rcy;&amp;Ocy;&amp;Vcy;&amp;Ocy;&amp;Jcy; &amp;Kcy;&amp;Ucy;&amp;Lcy;&amp;SOFTcy;&amp;Tcy;&amp;Ucy;&amp;Rcy;&amp;Ycy;)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628800"/>
            <a:ext cx="266429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Novocherkassk Ascension Cathedral IMG 9796 1725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628800"/>
            <a:ext cx="302433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115616" y="4135693"/>
            <a:ext cx="777686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Новый храм освятили и открыли в 1905 году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Первоначально все купола собора были покрыты червонным золотом, а изготовленный в Богемии главный крест – инкрустирован горным хрусталем. К тому же эффект придавали и пять позолоченных куполов, обрамляющих главный купол. Игра солнечного света в золоте и хрустале создавала как бы светящийся шар, иллюзию второго солнца. Поэтому Войсковой храм называют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«вторым солнцем Дона»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33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Деятельность Донской епархии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Димитриевские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чтения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11560" y="1600200"/>
            <a:ext cx="468052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С 1996 года по инициативе Ростовской и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Новочеркасской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епархии в южной столице начали проводиться ежегодные </a:t>
            </a:r>
            <a:r>
              <a:rPr lang="ru-RU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Димитриевские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чтения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ставшие сегодня одной из основных площадок встречи педагогического сообщества, студенчества, различных социальных групп и духовенства епархии.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5" name="Picture 1" descr="C:\Users\admin\Desktop\дмитрий ростовский\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420888"/>
            <a:ext cx="3817698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704856" cy="1066130"/>
          </a:xfrm>
        </p:spPr>
        <p:txBody>
          <a:bodyPr>
            <a:normAutofit fontScale="90000"/>
          </a:bodyPr>
          <a:lstStyle/>
          <a:p>
            <a:r>
              <a:rPr lang="ru-RU" sz="32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Деятельность Донской епархии </a:t>
            </a:r>
            <a:r>
              <a:rPr lang="ru-RU" sz="32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Награждение Орденом Дружбы, 10 марта 2016 года</a:t>
            </a:r>
            <a:endParaRPr lang="ru-RU" sz="27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2098" name="Picture 2" descr="C:\Users\admin\Desktop\дмитрий ростовский\Vladimir_Putin_at_award_ceremonies_(2016-03-10)_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3"/>
            <a:ext cx="3383169" cy="208823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3789040"/>
            <a:ext cx="3672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22-й митрополит Ростовский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3" name="Picture 1" descr="C:\Users\admin\Desktop\дмитрий ростовский\В праздник Воздвижения Честного и Животворящего Креста Господня Глава Донской митрополии совершил Божественную литургию Ростовском кафедральном собор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628800"/>
            <a:ext cx="3384376" cy="194421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4048" y="3717032"/>
            <a:ext cx="3851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праздник Воздвижения Честного и Животворящего Креста Господня Глава Донской митрополии совершил Божественную литургию Ростовском кафедральном соборе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C:\Users\admin\Desktop\дмитрий ростовский\Задача Церкви - свидетельство о Христе. Митрополит Ростовский и Новочеркасский Меркурий ответил на вопросы донских СМ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437112"/>
            <a:ext cx="3312368" cy="211109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572000" y="5445224"/>
            <a:ext cx="4355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Задача Церкви - свидетельство о Христе. Митрополит Ростовский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Меркурий ответил на вопросы донских СМИ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14300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Деятельность Донской епархии</a:t>
            </a:r>
            <a:endParaRPr lang="ru-RU" sz="3600" dirty="0"/>
          </a:p>
        </p:txBody>
      </p:sp>
      <p:pic>
        <p:nvPicPr>
          <p:cNvPr id="134147" name="Picture 3" descr="C:\Users\admin\Desktop\дмитрий ростовский\9 ноября 2017 года в Донском государственном техническом университете состоялась первая встреча митрополита Ростовского и Новочеркасского Меркурия со светской студенческой молодежью Дона – участниками Межв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556792"/>
            <a:ext cx="3754760" cy="269071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148064" y="4581128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 ноября 2017 года встреча митрополита Ростовского и Новочеркасского Меркурия со светской студенческой молодежью Дона 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4148" name="Picture 4" descr="C:\Users\admin\Desktop\дмитрий ростовский\26 сентября 2021 года, в неделю 14-ю по Пятидесятнице, в день памяти обновления (освящения) храма Воскресения Христова в Иерусалиме, викарий Ростовской-на-Дону епархии епископ Таганрогский Артемий совершил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556792"/>
            <a:ext cx="3600400" cy="2808312"/>
          </a:xfrm>
          <a:prstGeom prst="rect">
            <a:avLst/>
          </a:prstGeom>
          <a:noFill/>
        </p:spPr>
      </p:pic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827584" y="4581128"/>
            <a:ext cx="4032448" cy="1800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26 сентября 2021 года, в неделю 14-ю по Пятидесятнице, в день памяти обновления (освящения) храма Воскресения Христова в Иерусалиме, викарий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Ростовской-на-Дону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пархии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епископ Таганрогский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Артемий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совершил Божественную литургию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Деятельность Донской епархии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3568" y="1268760"/>
            <a:ext cx="4176464" cy="485740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7 сентября 2021 года Главой Донской митрополии митрополитом Ростовским и Новочеркасским Меркурием на могиле ростовского подвижника благочестия протоиерея Иоанна Алексеевича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Домовского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была совершена панихида в присутствии родственников покойного. В богослужении молитвенно приняли участие викарий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Ростовской-на-Дону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епархии епископ Таганрогский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Артемий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члены комиссии по канонизации святых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Ростовской-на-Дону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епархии, духовенство и многочисленные паломники.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дмитрий ростовский\d76446bc1c23babfd5f917c0a0223aa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12777"/>
            <a:ext cx="4028256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8680"/>
            <a:ext cx="784887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«Церковь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– не общественная организация, а нечто гораздо более значимое, со своей внутренней жизнью, и законы ее установлены не человеком, но Богом. Церковь не состоит из святых людей. Очень хорошо об этом сказал Святейший Патриарх Кирилл: «Церковь подобна приемному покою больницы: самые разные люди попадают сюда, но если они оказались в этом месте, значит, у них есть надежда на спасение». Мне бы хотелось, чтобы вы находили мужество говорить правду и не поддаваться политическим влияниям, чтобы кодекс чести был нормой вашей работы, чтобы за газетной сенсацией вы видели жизнь человека, которому, возможно, нужно помочь устоять, а не сломаться. Я хотел бы, чтобы мы в этом деле были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соработниками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2400" b="1" dirty="0" smtClean="0"/>
              <a:t>   </a:t>
            </a:r>
            <a:r>
              <a:rPr lang="ru-RU" sz="2200" i="1" dirty="0" err="1" smtClean="0">
                <a:latin typeface="Times New Roman" pitchFamily="18" charset="0"/>
                <a:cs typeface="Times New Roman" pitchFamily="18" charset="0"/>
              </a:rPr>
              <a:t>Митрополи́т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200" i="1" dirty="0" err="1" smtClean="0">
                <a:latin typeface="Times New Roman" pitchFamily="18" charset="0"/>
                <a:cs typeface="Times New Roman" pitchFamily="18" charset="0"/>
              </a:rPr>
              <a:t>Мерку́рий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l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363272" cy="165618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tt-RU" sz="36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Святые  земли Донской</a:t>
            </a:r>
            <a:br>
              <a:rPr lang="tt-RU" sz="36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Святой блаженный Павел Таганрогский                           (Стожков) 1792 — 1879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tt-RU" sz="36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tt-RU" sz="36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dirty="0" smtClean="0">
                <a:solidFill>
                  <a:srgbClr val="800000"/>
                </a:solidFill>
              </a:rPr>
              <a:t/>
            </a:r>
            <a:br>
              <a:rPr lang="ru-RU" sz="3600" dirty="0" smtClean="0">
                <a:solidFill>
                  <a:srgbClr val="800000"/>
                </a:solidFill>
              </a:rPr>
            </a:br>
            <a:endParaRPr lang="ru-RU" sz="3600" dirty="0">
              <a:solidFill>
                <a:srgbClr val="8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95936" y="1772816"/>
            <a:ext cx="4824536" cy="392129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Блаженный Павел Павлович родился 8 ноября 1792 года в семье благочестивых черниговских дворян. Родители хотели обеспечить своему сыну образование и хорошее общественное положение, юноша же стремился ко спасению и богоугодной жизни в молитве и странничестве по святым местам. В 25 лет, следуя словам Господа: «…все, что имеешь, продай и раздай нищим, и будешь иметь сокровище на небесах…» (Лк.18:22), блаженный Павел раздал доставшуюся ему часть имения, отпустил на волю крестьян и, взяв благословение отца, отправился в заветное странствование по святым обителям, дабы под их кровом найти упокоение своей душе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Святой блаженный Павел Таганрогский (Стожков) 1792 — 1879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060848"/>
            <a:ext cx="3168352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Святитель </a:t>
            </a:r>
            <a:r>
              <a:rPr lang="ru-RU" sz="32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Досифей</a:t>
            </a:r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 Молдавский</a:t>
            </a:r>
            <a:r>
              <a:rPr lang="ru-RU" sz="32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39952" y="1484784"/>
            <a:ext cx="4680520" cy="51125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В миру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Димитрий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Барилэ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Barilă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родился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Сочавском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краю у благочестивых родителей 26 октября 1624 году. Отец его Нектарий был чиновником или купцом, а под старость поступил в монастырь. С детства учился у лучших наставников какие могли быть найдены в Молдавии. После этого он обучался в школе при монастыре Трех Святителей, основанной Яссах господарем Василием Лупу при содействии Киевского митрополита Петра (Могилы), а затем направился в школу Львовского православного братства, где изучал богословие и вполне усвоил еврейский, греческий, латынь, церковно-славянский, румынский и польский языки.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Святитель Досифей Молдавский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412776"/>
            <a:ext cx="288032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57200" y="274638"/>
            <a:ext cx="8363272" cy="994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t-RU" sz="6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Святые  земли Донской</a:t>
            </a:r>
            <a:r>
              <a:rPr kumimoji="0" lang="ru-RU" sz="3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 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pull dir="l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tt-RU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Святые  земли Донской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Димитрий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Добросердов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),                     епископ Можайский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95936" y="1600200"/>
            <a:ext cx="4824536" cy="525780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Димитрий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(в миру Иван Иванович 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Добросердов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) родился 22 января 1864 года в селе Пахотный Угол Тамбовской губернии в семье священника. По окончании в 1885 году Тамбовской Духовной семинарии он был назначен учителем земской школы в Моршанском уезде, где трудился до 1889 года. За это время он неоднократно получал благодарность от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Моршанского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земского собрания и Тамбовского губернского училищного совета за усердные и успешные труды на поприще народного просвещения. Женился. 6 мая 1889 года Иван Иванович был рукоположен в сан священника к Николаевской церкви села Мамонтове Тамбовской губернии, в котором проживало тогда около двух тысяч человек, и был назначен заведующим и законоучителем Мамонтовской церковноприходской школы.</a:t>
            </a:r>
          </a:p>
          <a:p>
            <a:endParaRPr lang="ru-RU" dirty="0"/>
          </a:p>
        </p:txBody>
      </p:sp>
      <p:pic>
        <p:nvPicPr>
          <p:cNvPr id="5" name="Содержимое 4" descr="Священномученик Димитрий (Добросердов), епископ Можайский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5" y="1988840"/>
            <a:ext cx="3024335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1143000"/>
          </a:xfrm>
        </p:spPr>
        <p:txBody>
          <a:bodyPr>
            <a:normAutofit fontScale="90000"/>
          </a:bodyPr>
          <a:lstStyle/>
          <a:p>
            <a:r>
              <a:rPr lang="tt-RU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Святые  земли Донской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Николай Попов (1864-1919)</a:t>
            </a:r>
            <a:endParaRPr lang="ru-RU" sz="31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347864" y="1484784"/>
            <a:ext cx="5544616" cy="464137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Отец Николая – Харитон Иванович – был личностью замечательной: казак, движимый пламенной любовью к родному краю, он обладал редкой целеустремленностью и неиссякаемой энергией. Посвятив всю свою долгую, более чем 90-летнюю, жизнь изучению истории и культуры Донского края, Харитон Иванович был одним из инициаторов создания и первым директором Музея Донского Казачества. Общественную деятельность Харитон Иванович сочетал с жертвенным служением ближним, а ближним для него был тот, кто обращался к нему с какой-либо просьбой. Николай вдохновенно воспринял отцовский пример жертвенного служения людям, любви к родной земле и личного благочестия. Глубокое влияние на Николая оказала его мать – Александра Петровна. Именно она заложила религиозно-нравственные основы в характере сына.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Священномученик Николай Попов (1864-1919)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1" y="1844825"/>
            <a:ext cx="2592287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941568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Захария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(Лобов), Архиепископ Воронежский, бывший епископ </a:t>
            </a:r>
            <a:r>
              <a:rPr lang="ru-RU" sz="27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Аксайский</a:t>
            </a:r>
            <a:r>
              <a:rPr lang="ru-RU" sz="27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, викарий Донской епархии (1923)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2204864"/>
            <a:ext cx="4392488" cy="41764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/>
              <a:t>  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Будущий святитель Воронежский,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Захария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родился 23 марта 1865 г. в селе   Петровка Павловского уезда Воронежской губернии в семье скромного служащего Петра Лобова. С детства любя православное богослужение и посещая с родителями храм Божий,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Захарий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 изволению сердца избрал духовное поприще. Он поступил в Духовное училище в Павловске, а затем в Духовную семинарию в Новочеркасске, которую окончил в священном сане в 1888 году.</a:t>
            </a:r>
          </a:p>
          <a:p>
            <a:endParaRPr lang="ru-RU" sz="1800" dirty="0"/>
          </a:p>
        </p:txBody>
      </p:sp>
      <p:pic>
        <p:nvPicPr>
          <p:cNvPr id="5" name="Содержимое 4" descr="Священномученик Захария (Лобов), Архиепископ Воронежский, бывший епископ Аксайский, викарий Донской епархии (1923)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348880"/>
            <a:ext cx="2880320" cy="36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259632" y="548680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sz="28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Святые  земли Донской</a:t>
            </a:r>
            <a:endParaRPr lang="ru-RU" sz="2800" dirty="0"/>
          </a:p>
        </p:txBody>
      </p:sp>
    </p:spTree>
  </p:cSld>
  <p:clrMapOvr>
    <a:masterClrMapping/>
  </p:clrMapOvr>
  <p:transition>
    <p:pull dir="l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91264" cy="115212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  <a:hlinkClick r:id="rId2"/>
              </a:rPr>
            </a:br>
            <a:r>
              <a:rPr lang="tt-RU" sz="40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Святые  земли Донской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Амфилохий</a:t>
            </a:r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(Скворцов)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347864" y="1844824"/>
            <a:ext cx="5472608" cy="428133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Священномученик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Амфилохий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епископ Енисейский (в миру Скворцов Александр Яковлевич) родился в 1885 году в селе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Норваши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Цивильского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уезда Казанской губернии в семье псаломщика. По окончании Казанской Духовной Семинарии    Александр был пострижен в монашество с именем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Амфилохий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В 1910 году он был рукоположен в иеромонаха. Отец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Амфилохий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окончил Казанскую Духовную Академию со степенью кандидата богословия и оставлен при ней профессорским стипендиатом. В 1910-1911 годах батюшка слушал курс лекций на Восточном факультете Санкт-Петербургского Императорского Университета, а затем исполнял должность доцента в Казанской Духовной Академии по кафедре монгольского языка, истории и обличения ламаизма.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Священномученик Амфилохий (Скворцов)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060848"/>
            <a:ext cx="259228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tt-RU" sz="3200" b="1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Святые  земли Донской 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Артемий</a:t>
            </a:r>
            <a:r>
              <a:rPr lang="ru-RU" sz="31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, епископ Таганрогский, викарий Ростовской епархии (Кузьмин Артем Андреевич)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131840" y="1628800"/>
            <a:ext cx="5760640" cy="4824536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 декабря 2011 г. в кафедральном соборе Рождества Пресвятой Богородицы г. Ростова-на-Дону митрополитом Ростовским и Новочеркасским Меркурием пострижен в рясофор с именем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Артемий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 честь прав.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Артемия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Палестинского, 4 декабря рукоположен в сан иеродиакона, 7 декабря — в сан иеромонаха с возложением наперсного креста.   7 декабря 2011 г. назначен настоятелем домовой церкви иконы Божией Матери «Знамение» Архиерейского подворья г. Ростова-на-Дону.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С 2011 г. — секретарь Епархиального  управления Ростовской епархии.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20 марта 2020 г. в соборном храме Святой Троицы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Иверского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женского монастыря г. Ростова-на-Дону митрополитом Ростовским Меркурием возведен   в сан архимандрита.     Наречен  во епископа 18 августа 2020 г. в Тронном зале Патриарших покоев Храма Христа Спасителя  в Москве. Хиротонисан   28 августа за Литургией в Храме Христа Спасителя. Богослужения возглавил Святейший Патриарх Московский и всея Руси Кирилл.</a:t>
            </a:r>
          </a:p>
          <a:p>
            <a:endParaRPr lang="ru-RU" sz="1600" dirty="0" smtClean="0"/>
          </a:p>
          <a:p>
            <a:endParaRPr lang="ru-RU" sz="1600" dirty="0"/>
          </a:p>
        </p:txBody>
      </p:sp>
      <p:pic>
        <p:nvPicPr>
          <p:cNvPr id="1026" name="Picture 2" descr="C:\Users\admin\Desktop\дмитрий ростовский\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2592288" cy="3725019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80120"/>
          </a:xfrm>
        </p:spPr>
        <p:txBody>
          <a:bodyPr/>
          <a:lstStyle/>
          <a:p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Работы моих  учащихся</a:t>
            </a:r>
            <a:endParaRPr lang="ru-RU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Документы Чалабян\КОНКУРСЫ\МИР моего дома конкурс\Работы детей мир моего дома\Заступники земли Русской Догода Виктор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786" y="2215822"/>
            <a:ext cx="3297094" cy="2365306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67544" y="4869160"/>
            <a:ext cx="3096344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Заступник земли Русской (И Пименов).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Догода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В.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8" name="Picture 4" descr="D:\Документы Чалабян\КОНКУРСЫ\МИР моего дома конкурс\Работы детей мир моего дома\Мы будем помнить Вас всегда. Воробьева София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204864"/>
            <a:ext cx="2016224" cy="2350313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563888" y="4797152"/>
            <a:ext cx="288032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 smtClean="0">
                <a:latin typeface="Times New Roman" pitchFamily="18" charset="0"/>
                <a:ea typeface="+mj-ea"/>
                <a:cs typeface="Times New Roman" pitchFamily="18" charset="0"/>
              </a:rPr>
              <a:t>Мы будем помнить Вас всегда. Воробьева С.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50" name="Picture 2" descr="D:\Документы Чалабян\КОНКУРСЫ\Конкурс Мама мой ангел\Сухачёва Далида Юрьевна,10лет Ростовский  Собор Пресвятой Богородицы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492896"/>
            <a:ext cx="2448272" cy="2088232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372200" y="4869160"/>
            <a:ext cx="24194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Ростовский  Собор Пресвятой Богородицы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Сухачева Д.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Святые Заступники земли Русской</a:t>
            </a:r>
            <a:endParaRPr lang="ru-RU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Документы Чалабян\КОНКУРСЫ\на конкурс мир талантов\заступники\Святой Серафим Саровский Воробьева София,10лет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35972" y="2104937"/>
            <a:ext cx="3174828" cy="2816914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91952" y="5381600"/>
            <a:ext cx="374441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4008" y="5373216"/>
            <a:ext cx="374441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16216" y="5229200"/>
            <a:ext cx="24482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Евдокия Московская,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Догода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Виктория</a:t>
            </a:r>
            <a:r>
              <a:rPr lang="ru-RU" dirty="0" smtClean="0"/>
              <a:t>,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5157192"/>
            <a:ext cx="2808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Святой Серафим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Саровский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Воробьева София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D:\Документы Чалабян\КОНКУРСЫ\на конкурс мир талантов\заступники\Евдокия Московская, Догода Виктория,9ле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204864"/>
            <a:ext cx="2304256" cy="2880320"/>
          </a:xfrm>
          <a:prstGeom prst="rect">
            <a:avLst/>
          </a:prstGeom>
          <a:noFill/>
        </p:spPr>
      </p:pic>
      <p:pic>
        <p:nvPicPr>
          <p:cNvPr id="2053" name="Picture 5" descr="C:\Users\admin\Desktop\рисунки\2019 рисунки конкурса\Сонное видение Святого Дмитрия Ростовского Воробьева Соф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700808"/>
            <a:ext cx="2448272" cy="2376263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563888" y="4149080"/>
            <a:ext cx="2664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Сонное видение Святого Дмитрия Ростовского Воробьева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Софи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рисунки\мир талантов -2020\Святое семейство Воробьева Соф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2520280" cy="278239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4653136"/>
            <a:ext cx="26642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Святое семейство Воробьева София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admin\Desktop\рисунки\мир талантов -2020\Добрая весть Догода Ви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988840"/>
            <a:ext cx="2160240" cy="262256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18560" y="4725144"/>
            <a:ext cx="25389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Добрая весть.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Догода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Вика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Users\admin\Desktop\рисунки\мир талантов -2020\Вертеп Долгожданное дитя Пироженко, Воробьева,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052736"/>
            <a:ext cx="3312368" cy="287071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131840" y="4005064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Вертеп Долгожданное дитя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Пироженко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Воробьева,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Документы Чалабян\КОНКУРСЫ\КОНКУРСЫ 18-19\конкурс Рождество февраль 19\Долгожданное дитя Воробьева Соф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2664297" cy="281485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4509120"/>
            <a:ext cx="2520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Долгожданное дитя Воробьева София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Документы Чалабян\КОНКУРСЫ\КОНКУРСЫ 18-19\конкурс Рождество февраль 19\Святое семейство Догода Виктор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145728"/>
            <a:ext cx="2664296" cy="266708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419872" y="5013176"/>
            <a:ext cx="23762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Святое семейство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Догода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Виктория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D:\Документы Чалабян\КОНКУРСЫ\конкурс РОЖДЕСТВО ХРИСТОВО\SAM_6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484784"/>
            <a:ext cx="2376264" cy="2955807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6516216" y="4653136"/>
            <a:ext cx="230425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 smtClean="0">
                <a:latin typeface="Times New Roman" pitchFamily="18" charset="0"/>
                <a:ea typeface="+mj-ea"/>
                <a:cs typeface="Times New Roman" pitchFamily="18" charset="0"/>
              </a:rPr>
              <a:t> Благая весть   Воробьева С.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304256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Любви, добра и мира                          желаю вам и вашим семьям!</a:t>
            </a:r>
            <a:br>
              <a:rPr lang="ru-RU" sz="4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solidFill>
                <a:srgbClr val="0033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1560" y="3140968"/>
            <a:ext cx="7848872" cy="3445843"/>
          </a:xfrm>
        </p:spPr>
        <p:txBody>
          <a:bodyPr/>
          <a:lstStyle/>
          <a:p>
            <a:pPr algn="ctr">
              <a:buNone/>
            </a:pPr>
            <a:r>
              <a:rPr lang="ru-RU" sz="6000" b="1" dirty="0" smtClean="0">
                <a:ln w="11430"/>
                <a:solidFill>
                  <a:srgbClr val="8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b="1" dirty="0" smtClean="0">
              <a:ln w="11430"/>
              <a:solidFill>
                <a:srgbClr val="8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1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1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1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17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Тема13</Template>
  <TotalTime>1089</TotalTime>
  <Words>2576</Words>
  <Application>Microsoft Office PowerPoint</Application>
  <PresentationFormat>Экран (4:3)</PresentationFormat>
  <Paragraphs>186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48</vt:i4>
      </vt:variant>
    </vt:vector>
  </HeadingPairs>
  <TitlesOfParts>
    <vt:vector size="53" baseType="lpstr">
      <vt:lpstr>Тема13</vt:lpstr>
      <vt:lpstr>Тема12</vt:lpstr>
      <vt:lpstr>Тема14</vt:lpstr>
      <vt:lpstr>Тема16</vt:lpstr>
      <vt:lpstr>Тема17</vt:lpstr>
      <vt:lpstr>МУНИЦИПАЛЬНОЕ БЮДЖЕТНОЕ ОБЩЕОБРАЗОВАТЕЛЬНОЕ УЧРЕЖДЕНИЕ «АЛЕКСЕЕВО-ТУЗЛОВСКАЯ СРЕДНЯЯ ОБЩЕОБРАЗОВАТЕЛЬНАЯ ШКОЛА» РОДИОНОВО-НЕСВЕТАЙСКОГО РАЙОНА (МБОУ «АЛЕКСЕЕВО-ТУЗЛОВСКАЯ СОШ») </vt:lpstr>
      <vt:lpstr>Тема исследовательской работы: «Православие на Дону»</vt:lpstr>
      <vt:lpstr>Слайд 3</vt:lpstr>
      <vt:lpstr>Слайд 4</vt:lpstr>
      <vt:lpstr>Слайд 5</vt:lpstr>
      <vt:lpstr>История  православия на Дону  </vt:lpstr>
      <vt:lpstr>Слайд 7</vt:lpstr>
      <vt:lpstr> Святые земли Донской Святитель Митрофан Воронежский (временно управлял епархией в 1700 году)  </vt:lpstr>
      <vt:lpstr>Слайд 9</vt:lpstr>
      <vt:lpstr> Правящий епископ Донского края: Новочеркасская    и Геогиевская епархия                                                              - кафедра в Новочеркасске </vt:lpstr>
      <vt:lpstr>Слайд 11</vt:lpstr>
      <vt:lpstr>Архиепископ Игнатий                                                       (Семенов  Матвей Афанасьевич) </vt:lpstr>
      <vt:lpstr>     Ростовская  епархия </vt:lpstr>
      <vt:lpstr>Слайд 14</vt:lpstr>
      <vt:lpstr>Слайд 15</vt:lpstr>
      <vt:lpstr> В 90-е годы XX века, время, когда Россия освободилась от гнета богоборческой власти.</vt:lpstr>
      <vt:lpstr>  Митрополит Се́ргий (в миру Ви́ктор Моисе́евич Поле́ткин ) </vt:lpstr>
      <vt:lpstr>Владимир, митрополит (Котляров                       Владимир Саввич) </vt:lpstr>
      <vt:lpstr>Архиепископ Пантелеимон (Долганов).</vt:lpstr>
      <vt:lpstr>Донская духовная семинария </vt:lpstr>
      <vt:lpstr>Свято-Донской Старочеркасский мужской монастырь.  </vt:lpstr>
      <vt:lpstr>Донская   митрополия</vt:lpstr>
      <vt:lpstr>Правящие архиереи </vt:lpstr>
      <vt:lpstr>Меркурий, митрополит Ростовский и Новочеркасский (Иванов Игорь Владимирович) </vt:lpstr>
      <vt:lpstr>Слайд 25</vt:lpstr>
      <vt:lpstr>      Величайшие памятники архитектуры и искусства. Кафедральный собор Рождества  Пресвятой  Богородицы</vt:lpstr>
      <vt:lpstr>Слайд 27</vt:lpstr>
      <vt:lpstr>Глава Русской Православной Церкви патриарх     Пимен </vt:lpstr>
      <vt:lpstr>Глава Русской Православной Церкви патриарх Пимен</vt:lpstr>
      <vt:lpstr>Величайшие памятники архитектуры и искусства  Новочеркасский  Вознесенский кафедральный собор</vt:lpstr>
      <vt:lpstr>   Современный вид Новочеркасского Вознесенского кафедрального собора   </vt:lpstr>
      <vt:lpstr>Деятельность Донской епархии Димитриевские  чтения</vt:lpstr>
      <vt:lpstr>Деятельность Донской епархии                   Награждение Орденом Дружбы, 10 марта 2016 года</vt:lpstr>
      <vt:lpstr>Деятельность Донской епархии</vt:lpstr>
      <vt:lpstr>Деятельность Донской епархии</vt:lpstr>
      <vt:lpstr>Слайд 36</vt:lpstr>
      <vt:lpstr>   Святые  земли Донской Святой блаженный Павел Таганрогский                           (Стожков) 1792 — 1879     </vt:lpstr>
      <vt:lpstr>  Святитель Досифей  Молдавский </vt:lpstr>
      <vt:lpstr> Святые  земли Донской  Священномученик  Димитрий (Добросердов),                     епископ Можайский </vt:lpstr>
      <vt:lpstr>Святые  земли Донской  Священномученик Николай Попов (1864-1919)</vt:lpstr>
      <vt:lpstr>  Священномученик Захария (Лобов), Архиепископ Воронежский, бывший епископ Аксайский, викарий Донской епархии (1923) </vt:lpstr>
      <vt:lpstr>  Святые  земли Донской  Священномученик Амфилохий (Скворцов) </vt:lpstr>
      <vt:lpstr>  Святые  земли Донской  Артемий, епископ Таганрогский, викарий Ростовской епархии (Кузьмин Артем Андреевич) </vt:lpstr>
      <vt:lpstr>Работы моих  учащихся</vt:lpstr>
      <vt:lpstr>Святые Заступники земли Русской</vt:lpstr>
      <vt:lpstr>Слайд 46</vt:lpstr>
      <vt:lpstr>Слайд 47</vt:lpstr>
      <vt:lpstr> Любви, добра и мира                          желаю вам и вашим семьям!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Viola</dc:creator>
  <cp:lastModifiedBy>Пользователь Windows</cp:lastModifiedBy>
  <cp:revision>156</cp:revision>
  <dcterms:created xsi:type="dcterms:W3CDTF">2016-06-03T19:18:24Z</dcterms:created>
  <dcterms:modified xsi:type="dcterms:W3CDTF">2021-11-06T04:44:09Z</dcterms:modified>
</cp:coreProperties>
</file>