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93" r:id="rId4"/>
    <p:sldId id="257" r:id="rId5"/>
    <p:sldId id="265" r:id="rId6"/>
    <p:sldId id="295" r:id="rId7"/>
    <p:sldId id="296" r:id="rId8"/>
    <p:sldId id="297" r:id="rId9"/>
    <p:sldId id="260" r:id="rId10"/>
    <p:sldId id="298" r:id="rId11"/>
    <p:sldId id="300" r:id="rId12"/>
    <p:sldId id="322" r:id="rId13"/>
    <p:sldId id="306" r:id="rId14"/>
    <p:sldId id="299" r:id="rId15"/>
    <p:sldId id="301" r:id="rId16"/>
    <p:sldId id="302" r:id="rId17"/>
    <p:sldId id="261" r:id="rId18"/>
    <p:sldId id="303" r:id="rId19"/>
    <p:sldId id="323" r:id="rId20"/>
    <p:sldId id="307" r:id="rId21"/>
    <p:sldId id="304" r:id="rId22"/>
    <p:sldId id="305" r:id="rId23"/>
    <p:sldId id="262" r:id="rId24"/>
    <p:sldId id="308" r:id="rId25"/>
    <p:sldId id="324" r:id="rId26"/>
    <p:sldId id="311" r:id="rId27"/>
    <p:sldId id="309" r:id="rId28"/>
    <p:sldId id="310" r:id="rId29"/>
    <p:sldId id="263" r:id="rId30"/>
    <p:sldId id="259" r:id="rId31"/>
    <p:sldId id="317" r:id="rId32"/>
    <p:sldId id="325" r:id="rId33"/>
    <p:sldId id="318" r:id="rId34"/>
    <p:sldId id="319" r:id="rId35"/>
    <p:sldId id="320" r:id="rId36"/>
    <p:sldId id="321" r:id="rId37"/>
    <p:sldId id="284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68" r:id="rId47"/>
    <p:sldId id="277" r:id="rId48"/>
    <p:sldId id="278" r:id="rId49"/>
    <p:sldId id="279" r:id="rId50"/>
    <p:sldId id="280" r:id="rId51"/>
    <p:sldId id="281" r:id="rId52"/>
    <p:sldId id="282" r:id="rId53"/>
    <p:sldId id="283" r:id="rId54"/>
    <p:sldId id="342" r:id="rId55"/>
    <p:sldId id="288" r:id="rId56"/>
    <p:sldId id="287" r:id="rId57"/>
    <p:sldId id="258" r:id="rId58"/>
    <p:sldId id="285" r:id="rId59"/>
    <p:sldId id="286" r:id="rId60"/>
    <p:sldId id="326" r:id="rId61"/>
    <p:sldId id="327" r:id="rId62"/>
    <p:sldId id="328" r:id="rId63"/>
    <p:sldId id="329" r:id="rId64"/>
    <p:sldId id="330" r:id="rId65"/>
    <p:sldId id="331" r:id="rId66"/>
    <p:sldId id="332" r:id="rId67"/>
    <p:sldId id="289" r:id="rId68"/>
    <p:sldId id="290" r:id="rId69"/>
    <p:sldId id="291" r:id="rId70"/>
    <p:sldId id="292" r:id="rId71"/>
    <p:sldId id="338" r:id="rId72"/>
    <p:sldId id="339" r:id="rId73"/>
    <p:sldId id="333" r:id="rId74"/>
    <p:sldId id="334" r:id="rId75"/>
    <p:sldId id="335" r:id="rId76"/>
    <p:sldId id="336" r:id="rId77"/>
    <p:sldId id="337" r:id="rId78"/>
    <p:sldId id="340" r:id="rId79"/>
    <p:sldId id="341" r:id="rId80"/>
    <p:sldId id="312" r:id="rId81"/>
    <p:sldId id="313" r:id="rId82"/>
    <p:sldId id="314" r:id="rId83"/>
    <p:sldId id="315" r:id="rId84"/>
    <p:sldId id="316" r:id="rId8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5113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90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734540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19661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33215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300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437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0498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695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45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79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656A40F-96E0-496D-B2AD-E2B2B6705D0C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71DD3BC-5894-4118-9032-E52D54AA4F0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074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media" Target="../media/media2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4" Type="http://schemas.openxmlformats.org/officeDocument/2006/relationships/audio" Target="../media/media2.mp3"/></Relationships>
</file>

<file path=ppt/slides/_rels/slide82.xml.rels><?xml version="1.0" encoding="UTF-8" standalone="yes"?>
<Relationships xmlns="http://schemas.openxmlformats.org/package/2006/relationships"><Relationship Id="rId3" Type="http://schemas.microsoft.com/office/2007/relationships/media" Target="../media/media5.mp3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5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p3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Не дай извилинам выпрямиться!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1AB598-040E-4AFC-8240-5B6B1CCA76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5045" y="5493376"/>
            <a:ext cx="8045373" cy="742279"/>
          </a:xfrm>
        </p:spPr>
        <p:txBody>
          <a:bodyPr>
            <a:normAutofit/>
          </a:bodyPr>
          <a:lstStyle/>
          <a:p>
            <a:r>
              <a:rPr lang="ru-RU" sz="2800" dirty="0"/>
              <a:t>Метапредметный </a:t>
            </a:r>
            <a:r>
              <a:rPr lang="ru-RU" sz="2800" dirty="0" err="1"/>
              <a:t>квиз</a:t>
            </a:r>
            <a:endParaRPr lang="ru-RU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72BBE1-8D18-43C4-A53A-FF9243CB73A4}"/>
              </a:ext>
            </a:extLst>
          </p:cNvPr>
          <p:cNvSpPr txBox="1"/>
          <p:nvPr/>
        </p:nvSpPr>
        <p:spPr>
          <a:xfrm>
            <a:off x="5645425" y="6235655"/>
            <a:ext cx="6374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Автор: учитель математики МОУ «СОШ № 9» </a:t>
            </a:r>
            <a:r>
              <a:rPr lang="ru-RU" dirty="0" err="1"/>
              <a:t>Строгалева</a:t>
            </a:r>
            <a:r>
              <a:rPr lang="ru-RU" dirty="0"/>
              <a:t> В.В</a:t>
            </a:r>
          </a:p>
        </p:txBody>
      </p:sp>
    </p:spTree>
    <p:extLst>
      <p:ext uri="{BB962C8B-B14F-4D97-AF65-F5344CB8AC3E}">
        <p14:creationId xmlns:p14="http://schemas.microsoft.com/office/powerpoint/2010/main" val="38008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540637-98EF-4F43-B7DC-9BB55C5514D0}"/>
              </a:ext>
            </a:extLst>
          </p:cNvPr>
          <p:cNvSpPr txBox="1"/>
          <p:nvPr/>
        </p:nvSpPr>
        <p:spPr>
          <a:xfrm>
            <a:off x="1656523" y="440779"/>
            <a:ext cx="8176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команды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FB2C7C-1392-4C8B-A4FB-E882A6C2A89D}"/>
              </a:ext>
            </a:extLst>
          </p:cNvPr>
          <p:cNvSpPr txBox="1"/>
          <p:nvPr/>
        </p:nvSpPr>
        <p:spPr>
          <a:xfrm>
            <a:off x="675861" y="1825774"/>
            <a:ext cx="829586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</a:p>
          <a:p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F18BC387-42D9-41A1-A7EE-C4C57A8EDF05}"/>
              </a:ext>
            </a:extLst>
          </p:cNvPr>
          <p:cNvSpPr txBox="1">
            <a:spLocks/>
          </p:cNvSpPr>
          <p:nvPr/>
        </p:nvSpPr>
        <p:spPr>
          <a:xfrm>
            <a:off x="944608" y="2702937"/>
            <a:ext cx="4923334" cy="2992274"/>
          </a:xfrm>
          <a:prstGeom prst="rect">
            <a:avLst/>
          </a:prstGeom>
          <a:noFill/>
          <a:ln w="47625" cmpd="thickThin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prstDash val="solid"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500" dirty="0">
                <a:latin typeface="Century Schoolbook" panose="02040604050505020304" pitchFamily="18" charset="0"/>
              </a:rPr>
              <a:t>Ограниченное время на ответы</a:t>
            </a:r>
          </a:p>
          <a:p>
            <a:r>
              <a:rPr lang="ru-RU" sz="2500" dirty="0">
                <a:latin typeface="Century Schoolbook" panose="02040604050505020304" pitchFamily="18" charset="0"/>
              </a:rPr>
              <a:t>Никаких мобильных телефонов!</a:t>
            </a:r>
          </a:p>
          <a:p>
            <a:r>
              <a:rPr lang="ru-RU" sz="2500" dirty="0">
                <a:latin typeface="Century Schoolbook" panose="02040604050505020304" pitchFamily="18" charset="0"/>
              </a:rPr>
              <a:t>Отличное настроение!</a:t>
            </a:r>
          </a:p>
        </p:txBody>
      </p:sp>
    </p:spTree>
    <p:extLst>
      <p:ext uri="{BB962C8B-B14F-4D97-AF65-F5344CB8AC3E}">
        <p14:creationId xmlns:p14="http://schemas.microsoft.com/office/powerpoint/2010/main" val="388664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687" y="979118"/>
            <a:ext cx="8966625" cy="2572464"/>
          </a:xfrm>
        </p:spPr>
        <p:txBody>
          <a:bodyPr/>
          <a:lstStyle/>
          <a:p>
            <a:r>
              <a:rPr lang="ru-RU" sz="9600" dirty="0"/>
              <a:t>Разминка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8FD416-D0BA-43C7-8B80-8C5500715BA6}"/>
              </a:ext>
            </a:extLst>
          </p:cNvPr>
          <p:cNvSpPr txBox="1"/>
          <p:nvPr/>
        </p:nvSpPr>
        <p:spPr>
          <a:xfrm>
            <a:off x="951385" y="4065573"/>
            <a:ext cx="79540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вопросов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секунд на размышление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1</a:t>
            </a:r>
          </a:p>
        </p:txBody>
      </p:sp>
    </p:spTree>
    <p:extLst>
      <p:ext uri="{BB962C8B-B14F-4D97-AF65-F5344CB8AC3E}">
        <p14:creationId xmlns:p14="http://schemas.microsoft.com/office/powerpoint/2010/main" val="41774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752CE7-CBFB-489E-A85B-A4F596B7876A}"/>
              </a:ext>
            </a:extLst>
          </p:cNvPr>
          <p:cNvSpPr txBox="1"/>
          <p:nvPr/>
        </p:nvSpPr>
        <p:spPr>
          <a:xfrm>
            <a:off x="1468960" y="306604"/>
            <a:ext cx="102571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Умелец, подковавший блоху?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ADB4D17-A358-4EA8-9142-2799714416E3}"/>
              </a:ext>
            </a:extLst>
          </p:cNvPr>
          <p:cNvSpPr/>
          <p:nvPr/>
        </p:nvSpPr>
        <p:spPr>
          <a:xfrm>
            <a:off x="1404868" y="1165511"/>
            <a:ext cx="665874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Доктор, который не лечит людей?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DECF5-4436-45D2-8040-1442BC6CC178}"/>
              </a:ext>
            </a:extLst>
          </p:cNvPr>
          <p:cNvSpPr txBox="1"/>
          <p:nvPr/>
        </p:nvSpPr>
        <p:spPr>
          <a:xfrm>
            <a:off x="1404868" y="2780361"/>
            <a:ext cx="102571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он первый, бывает иногда, комом, зато потом вкусный, особенно со сметаной?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60B03D-3FAF-4053-81CB-1BA9B16CB021}"/>
              </a:ext>
            </a:extLst>
          </p:cNvPr>
          <p:cNvSpPr/>
          <p:nvPr/>
        </p:nvSpPr>
        <p:spPr>
          <a:xfrm>
            <a:off x="1404868" y="1892563"/>
            <a:ext cx="949570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спортивный шест превратить в число?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B66CC12-DEE0-405B-B35B-CA3EE1641273}"/>
              </a:ext>
            </a:extLst>
          </p:cNvPr>
          <p:cNvSpPr/>
          <p:nvPr/>
        </p:nvSpPr>
        <p:spPr>
          <a:xfrm>
            <a:off x="1365277" y="4002745"/>
            <a:ext cx="83601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постоянного проживания Карлсона?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44DAB7C-77F6-4C00-B05E-953541B2C231}"/>
              </a:ext>
            </a:extLst>
          </p:cNvPr>
          <p:cNvSpPr/>
          <p:nvPr/>
        </p:nvSpPr>
        <p:spPr>
          <a:xfrm>
            <a:off x="1365277" y="4792243"/>
            <a:ext cx="910037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называлась плетенная крестьянская обувь?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A3D19E9-A033-4EFA-AF09-F04F1C0B2BC4}"/>
              </a:ext>
            </a:extLst>
          </p:cNvPr>
          <p:cNvSpPr/>
          <p:nvPr/>
        </p:nvSpPr>
        <p:spPr>
          <a:xfrm>
            <a:off x="1365277" y="5494547"/>
            <a:ext cx="6869573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все дырявое, но держит воду?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BE01473-A3E3-4EC6-BCD9-0BD93A8004B2}"/>
              </a:ext>
            </a:extLst>
          </p:cNvPr>
          <p:cNvSpPr/>
          <p:nvPr/>
        </p:nvSpPr>
        <p:spPr>
          <a:xfrm>
            <a:off x="1224950" y="6127070"/>
            <a:ext cx="797859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Орудие для поглощения жидкой пищи? 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42EA6911-AC55-4245-A4DA-C46FFE537AB4}"/>
              </a:ext>
            </a:extLst>
          </p:cNvPr>
          <p:cNvSpPr/>
          <p:nvPr/>
        </p:nvSpPr>
        <p:spPr>
          <a:xfrm>
            <a:off x="723226" y="15235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DECD7AC-CCCD-4035-9916-B99BB810AA61}"/>
              </a:ext>
            </a:extLst>
          </p:cNvPr>
          <p:cNvSpPr/>
          <p:nvPr/>
        </p:nvSpPr>
        <p:spPr>
          <a:xfrm>
            <a:off x="723226" y="96277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84A7F6F-DEEA-4B74-A8B1-FC924CD84B9A}"/>
              </a:ext>
            </a:extLst>
          </p:cNvPr>
          <p:cNvSpPr/>
          <p:nvPr/>
        </p:nvSpPr>
        <p:spPr>
          <a:xfrm>
            <a:off x="766685" y="182770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BC959F12-2E6C-490C-9F42-5169BA51991F}"/>
              </a:ext>
            </a:extLst>
          </p:cNvPr>
          <p:cNvSpPr/>
          <p:nvPr/>
        </p:nvSpPr>
        <p:spPr>
          <a:xfrm>
            <a:off x="768422" y="2763981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8BF54C92-0079-4010-966A-5ED151EAE637}"/>
              </a:ext>
            </a:extLst>
          </p:cNvPr>
          <p:cNvSpPr/>
          <p:nvPr/>
        </p:nvSpPr>
        <p:spPr>
          <a:xfrm>
            <a:off x="766685" y="385189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61292279-A0E1-402A-AE1E-980B5356D2FD}"/>
              </a:ext>
            </a:extLst>
          </p:cNvPr>
          <p:cNvSpPr/>
          <p:nvPr/>
        </p:nvSpPr>
        <p:spPr>
          <a:xfrm>
            <a:off x="787318" y="4660847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3A44592F-B451-49DF-A06A-DBB9975ADEAC}"/>
              </a:ext>
            </a:extLst>
          </p:cNvPr>
          <p:cNvSpPr/>
          <p:nvPr/>
        </p:nvSpPr>
        <p:spPr>
          <a:xfrm>
            <a:off x="766685" y="536165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3F4C2814-88D7-4F48-B7CE-2E8DAFA32E26}"/>
              </a:ext>
            </a:extLst>
          </p:cNvPr>
          <p:cNvSpPr/>
          <p:nvPr/>
        </p:nvSpPr>
        <p:spPr>
          <a:xfrm>
            <a:off x="683635" y="608848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29372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1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1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1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1" dur="1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1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177127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5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752CE7-CBFB-489E-A85B-A4F596B7876A}"/>
              </a:ext>
            </a:extLst>
          </p:cNvPr>
          <p:cNvSpPr txBox="1"/>
          <p:nvPr/>
        </p:nvSpPr>
        <p:spPr>
          <a:xfrm>
            <a:off x="1468960" y="306604"/>
            <a:ext cx="102571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Умелец, подковавший блоху?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(ЛЕВША)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ADB4D17-A358-4EA8-9142-2799714416E3}"/>
              </a:ext>
            </a:extLst>
          </p:cNvPr>
          <p:cNvSpPr/>
          <p:nvPr/>
        </p:nvSpPr>
        <p:spPr>
          <a:xfrm>
            <a:off x="1404868" y="1114534"/>
            <a:ext cx="938705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Доктор, который не лечит людей?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(ВЕТЕРИНАР)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DECF5-4436-45D2-8040-1442BC6CC178}"/>
              </a:ext>
            </a:extLst>
          </p:cNvPr>
          <p:cNvSpPr txBox="1"/>
          <p:nvPr/>
        </p:nvSpPr>
        <p:spPr>
          <a:xfrm>
            <a:off x="1468960" y="2975336"/>
            <a:ext cx="102571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он первый, бывает иногда, комом, зато потом вкусный, особенно со сметаной?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(БЛИН)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60B03D-3FAF-4053-81CB-1BA9B16CB021}"/>
              </a:ext>
            </a:extLst>
          </p:cNvPr>
          <p:cNvSpPr/>
          <p:nvPr/>
        </p:nvSpPr>
        <p:spPr>
          <a:xfrm>
            <a:off x="1404868" y="1892563"/>
            <a:ext cx="94957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спортивный шест превратить в число? </a:t>
            </a:r>
          </a:p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(Шест + ь =  ШЕСТЬ)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B66CC12-DEE0-405B-B35B-CA3EE1641273}"/>
              </a:ext>
            </a:extLst>
          </p:cNvPr>
          <p:cNvSpPr/>
          <p:nvPr/>
        </p:nvSpPr>
        <p:spPr>
          <a:xfrm>
            <a:off x="1468960" y="4175991"/>
            <a:ext cx="1026127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постоянного проживания Карлсона?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(КРЫША)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44DAB7C-77F6-4C00-B05E-953541B2C231}"/>
              </a:ext>
            </a:extLst>
          </p:cNvPr>
          <p:cNvSpPr/>
          <p:nvPr/>
        </p:nvSpPr>
        <p:spPr>
          <a:xfrm>
            <a:off x="1530102" y="4924069"/>
            <a:ext cx="1084604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называлась плетенная крестьянская обувь?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(ЛАПТИ)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A3D19E9-A033-4EFA-AF09-F04F1C0B2BC4}"/>
              </a:ext>
            </a:extLst>
          </p:cNvPr>
          <p:cNvSpPr/>
          <p:nvPr/>
        </p:nvSpPr>
        <p:spPr>
          <a:xfrm>
            <a:off x="1468960" y="5616073"/>
            <a:ext cx="838761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все дырявое, но держит воду?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(ГУБКА)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BE01473-A3E3-4EC6-BCD9-0BD93A8004B2}"/>
              </a:ext>
            </a:extLst>
          </p:cNvPr>
          <p:cNvSpPr/>
          <p:nvPr/>
        </p:nvSpPr>
        <p:spPr>
          <a:xfrm>
            <a:off x="1405485" y="6191699"/>
            <a:ext cx="9670468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Орудие для поглощения жидкой пищи?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(ЛОЖКА)</a:t>
            </a:r>
          </a:p>
        </p:txBody>
      </p:sp>
    </p:spTree>
    <p:extLst>
      <p:ext uri="{BB962C8B-B14F-4D97-AF65-F5344CB8AC3E}">
        <p14:creationId xmlns:p14="http://schemas.microsoft.com/office/powerpoint/2010/main" val="248507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687" y="979118"/>
            <a:ext cx="8966625" cy="2572464"/>
          </a:xfrm>
        </p:spPr>
        <p:txBody>
          <a:bodyPr/>
          <a:lstStyle/>
          <a:p>
            <a:r>
              <a:rPr lang="ru-RU" sz="9600" dirty="0"/>
              <a:t>Школьный курс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8FD416-D0BA-43C7-8B80-8C5500715BA6}"/>
              </a:ext>
            </a:extLst>
          </p:cNvPr>
          <p:cNvSpPr txBox="1"/>
          <p:nvPr/>
        </p:nvSpPr>
        <p:spPr>
          <a:xfrm>
            <a:off x="951385" y="4065573"/>
            <a:ext cx="795407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блока, в каждом от 7 до 10 вопросов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секунд на размышление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каждый правильный ответ 1 балл</a:t>
            </a:r>
          </a:p>
        </p:txBody>
      </p:sp>
    </p:spTree>
    <p:extLst>
      <p:ext uri="{BB962C8B-B14F-4D97-AF65-F5344CB8AC3E}">
        <p14:creationId xmlns:p14="http://schemas.microsoft.com/office/powerpoint/2010/main" val="347880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EBEC49-E7F8-4368-B4B3-3C0EF6AA8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7" y="322338"/>
            <a:ext cx="10178322" cy="1492132"/>
          </a:xfrm>
        </p:spPr>
        <p:txBody>
          <a:bodyPr/>
          <a:lstStyle/>
          <a:p>
            <a:r>
              <a:rPr lang="ru-RU" dirty="0"/>
              <a:t>математика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4247A3-EEA9-4F66-A3EA-FEB3A9C53730}"/>
              </a:ext>
            </a:extLst>
          </p:cNvPr>
          <p:cNvSpPr/>
          <p:nvPr/>
        </p:nvSpPr>
        <p:spPr>
          <a:xfrm>
            <a:off x="1113182" y="1343296"/>
            <a:ext cx="1031681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Какая фигура не имеет углов?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составляют вместе 12 месяцев?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4AC5EAC-FADC-4A11-8DB2-B68E186C219A}"/>
              </a:ext>
            </a:extLst>
          </p:cNvPr>
          <p:cNvSpPr/>
          <p:nvPr/>
        </p:nvSpPr>
        <p:spPr>
          <a:xfrm>
            <a:off x="1016615" y="2552968"/>
            <a:ext cx="106484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сказать: «Большая половина зимы была морозной?»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8143A2-36AF-4A22-9373-43E6B4F6B1FC}"/>
              </a:ext>
            </a:extLst>
          </p:cNvPr>
          <p:cNvSpPr/>
          <p:nvPr/>
        </p:nvSpPr>
        <p:spPr>
          <a:xfrm>
            <a:off x="1066800" y="3762640"/>
            <a:ext cx="10058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мы смотрим на цифру 1, а говорим «пять»?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7EE3A96-BDA7-4100-88AD-673AA458E70E}"/>
              </a:ext>
            </a:extLst>
          </p:cNvPr>
          <p:cNvSpPr/>
          <p:nvPr/>
        </p:nvSpPr>
        <p:spPr>
          <a:xfrm>
            <a:off x="1066800" y="4464480"/>
            <a:ext cx="10184622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Маши живет несколько собак. После прогулки в ненастную погоду она помыла 12 лап. Сколько собак у Маши? 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B5FC3AA-95D3-4AFE-B138-48E31F291F24}"/>
              </a:ext>
            </a:extLst>
          </p:cNvPr>
          <p:cNvSpPr/>
          <p:nvPr/>
        </p:nvSpPr>
        <p:spPr>
          <a:xfrm>
            <a:off x="5199068" y="197719"/>
            <a:ext cx="6608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2 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0F4A046A-D551-4672-A4CE-7AEA8F3CC85C}"/>
              </a:ext>
            </a:extLst>
          </p:cNvPr>
          <p:cNvSpPr/>
          <p:nvPr/>
        </p:nvSpPr>
        <p:spPr>
          <a:xfrm>
            <a:off x="570035" y="108531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CB076506-9DB4-4293-BEF8-EDA7EED944B8}"/>
              </a:ext>
            </a:extLst>
          </p:cNvPr>
          <p:cNvSpPr/>
          <p:nvPr/>
        </p:nvSpPr>
        <p:spPr>
          <a:xfrm>
            <a:off x="570035" y="174945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6C46853-84B8-44E2-8D80-68AA9C12D612}"/>
              </a:ext>
            </a:extLst>
          </p:cNvPr>
          <p:cNvSpPr/>
          <p:nvPr/>
        </p:nvSpPr>
        <p:spPr>
          <a:xfrm>
            <a:off x="431540" y="258120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A4E97FD2-3F30-40BD-B545-875A3A75FCE3}"/>
              </a:ext>
            </a:extLst>
          </p:cNvPr>
          <p:cNvSpPr/>
          <p:nvPr/>
        </p:nvSpPr>
        <p:spPr>
          <a:xfrm>
            <a:off x="464017" y="376264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139A3763-7DA2-40CA-A27D-3BCB1207055D}"/>
              </a:ext>
            </a:extLst>
          </p:cNvPr>
          <p:cNvSpPr/>
          <p:nvPr/>
        </p:nvSpPr>
        <p:spPr>
          <a:xfrm>
            <a:off x="536251" y="454670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01003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2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11" grpId="0"/>
      <p:bldP spid="5" grpId="0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8AD5D21-EAF1-4E1F-80CA-43A5A090301B}"/>
              </a:ext>
            </a:extLst>
          </p:cNvPr>
          <p:cNvSpPr/>
          <p:nvPr/>
        </p:nvSpPr>
        <p:spPr>
          <a:xfrm>
            <a:off x="1066147" y="0"/>
            <a:ext cx="10549383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задачу</a:t>
            </a:r>
          </a:p>
          <a:p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Баба Яга утверждает, что Змей Горыныч не пролетит 1000 км без дозаправки. Кощей Бессмертный поспорил, что пролетит. Змей Горыныч пролетел 4 часа со скоростью 247 км/ч и, совершив вынужденную посадку, съел Ивана Царевича. Проспорила Баба Яга или не проспорила?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F8F1F9D-790D-4E80-8350-C57632CB995D}"/>
              </a:ext>
            </a:extLst>
          </p:cNvPr>
          <p:cNvSpPr/>
          <p:nvPr/>
        </p:nvSpPr>
        <p:spPr>
          <a:xfrm>
            <a:off x="837873" y="4139833"/>
            <a:ext cx="105162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Математик, который ввел теорему, выражающую связь между коэффициентами квадратного уравнения. 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B009EF1F-E4F3-40F2-B5D8-01EC0F3483BC}"/>
              </a:ext>
            </a:extLst>
          </p:cNvPr>
          <p:cNvSpPr/>
          <p:nvPr/>
        </p:nvSpPr>
        <p:spPr>
          <a:xfrm>
            <a:off x="384505" y="14593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607BF62F-6525-4C02-BF76-AE4664C9615F}"/>
              </a:ext>
            </a:extLst>
          </p:cNvPr>
          <p:cNvSpPr/>
          <p:nvPr/>
        </p:nvSpPr>
        <p:spPr>
          <a:xfrm>
            <a:off x="156231" y="4147861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04665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4A55E0E-0FA3-4DB1-A232-BE6C3B64DB6A}"/>
              </a:ext>
            </a:extLst>
          </p:cNvPr>
          <p:cNvSpPr/>
          <p:nvPr/>
        </p:nvSpPr>
        <p:spPr>
          <a:xfrm>
            <a:off x="921026" y="879961"/>
            <a:ext cx="106945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Торт разрезали на четыре одинаковые части, а потом каждую часть разрезали на две одинаковые части. На сколько человек хватит торта, если каждому положить на блюдце по одному куску?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E24C680-5554-45B0-9A2A-9D170EC3BE92}"/>
              </a:ext>
            </a:extLst>
          </p:cNvPr>
          <p:cNvSpPr/>
          <p:nvPr/>
        </p:nvSpPr>
        <p:spPr>
          <a:xfrm>
            <a:off x="921026" y="3429000"/>
            <a:ext cx="108995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Математическое утверждение, истинность которого доказывается. 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2ED47196-8BAC-42B3-BE38-032F099CAE93}"/>
              </a:ext>
            </a:extLst>
          </p:cNvPr>
          <p:cNvSpPr/>
          <p:nvPr/>
        </p:nvSpPr>
        <p:spPr>
          <a:xfrm>
            <a:off x="239384" y="951407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E12D374-A270-4107-B087-32DA9F5D0EEE}"/>
              </a:ext>
            </a:extLst>
          </p:cNvPr>
          <p:cNvSpPr/>
          <p:nvPr/>
        </p:nvSpPr>
        <p:spPr>
          <a:xfrm>
            <a:off x="239384" y="324488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02194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98662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08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EBEC49-E7F8-4368-B4B3-3C0EF6AA8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математика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4247A3-EEA9-4F66-A3EA-FEB3A9C53730}"/>
              </a:ext>
            </a:extLst>
          </p:cNvPr>
          <p:cNvSpPr/>
          <p:nvPr/>
        </p:nvSpPr>
        <p:spPr>
          <a:xfrm>
            <a:off x="1113182" y="1356962"/>
            <a:ext cx="982713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Какая фигура не имеет углов?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(КРУГ)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составляют вместе 12 месяцев?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(ГОД)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4AC5EAC-FADC-4A11-8DB2-B68E186C219A}"/>
              </a:ext>
            </a:extLst>
          </p:cNvPr>
          <p:cNvSpPr/>
          <p:nvPr/>
        </p:nvSpPr>
        <p:spPr>
          <a:xfrm>
            <a:off x="1113182" y="2677568"/>
            <a:ext cx="106484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сказать: «Большая половина зимы была морозной?»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(Нет, половины всегда одинаковые)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8143A2-36AF-4A22-9373-43E6B4F6B1FC}"/>
              </a:ext>
            </a:extLst>
          </p:cNvPr>
          <p:cNvSpPr/>
          <p:nvPr/>
        </p:nvSpPr>
        <p:spPr>
          <a:xfrm>
            <a:off x="1066800" y="3749371"/>
            <a:ext cx="100584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мы смотрим на цифру 1, а говорим «пять»?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(Когда смотрим на часы и говорим «пять минут»)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90F4809-0F6B-41C4-BE8A-691940BDF426}"/>
              </a:ext>
            </a:extLst>
          </p:cNvPr>
          <p:cNvSpPr/>
          <p:nvPr/>
        </p:nvSpPr>
        <p:spPr>
          <a:xfrm>
            <a:off x="1003689" y="4857367"/>
            <a:ext cx="10184622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Маши живет несколько собак. После прогулки в ненастную погоду она помыла 12 лап. Сколько собак у Маши?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(Три собаки)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1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8AD5D21-EAF1-4E1F-80CA-43A5A090301B}"/>
              </a:ext>
            </a:extLst>
          </p:cNvPr>
          <p:cNvSpPr/>
          <p:nvPr/>
        </p:nvSpPr>
        <p:spPr>
          <a:xfrm>
            <a:off x="1066147" y="0"/>
            <a:ext cx="10549383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задачу</a:t>
            </a:r>
          </a:p>
          <a:p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Баба Яга утверждает, что Змей Горыныч не пролетит 1000 км без дозаправки. Кощей Бессмертный поспорил, что пролетит. Змей Горыныч пролетел 4 часа со скоростью 247 км/ч и, совершив вынужденную посадку, съел Ивана Царевича. Проспорила Баба Яга или не проспорила?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(НЕТ, т.к 988 км меньше 1000 км.)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F8F1F9D-790D-4E80-8350-C57632CB995D}"/>
              </a:ext>
            </a:extLst>
          </p:cNvPr>
          <p:cNvSpPr/>
          <p:nvPr/>
        </p:nvSpPr>
        <p:spPr>
          <a:xfrm>
            <a:off x="837873" y="4139833"/>
            <a:ext cx="10516253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Математик, который ввел теорему, выражающую связь между коэффициентами квадратного уравнения.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(Виет)</a:t>
            </a:r>
          </a:p>
        </p:txBody>
      </p:sp>
    </p:spTree>
    <p:extLst>
      <p:ext uri="{BB962C8B-B14F-4D97-AF65-F5344CB8AC3E}">
        <p14:creationId xmlns:p14="http://schemas.microsoft.com/office/powerpoint/2010/main" val="226288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3D28707-0970-4939-9B81-BAB63D312847}"/>
              </a:ext>
            </a:extLst>
          </p:cNvPr>
          <p:cNvSpPr/>
          <p:nvPr/>
        </p:nvSpPr>
        <p:spPr>
          <a:xfrm>
            <a:off x="921026" y="879961"/>
            <a:ext cx="106945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Торт разрезали на четыре одинаковые части, а потом каждую часть разрезали на две одинаковые части. На сколько человек хватит торта, если каждому положить на блюдце по одному куску?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8 человек)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4643E08-C745-4EA3-B655-EE43401FF2C1}"/>
              </a:ext>
            </a:extLst>
          </p:cNvPr>
          <p:cNvSpPr/>
          <p:nvPr/>
        </p:nvSpPr>
        <p:spPr>
          <a:xfrm>
            <a:off x="921026" y="3429000"/>
            <a:ext cx="108995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Математическое утверждение, истинность которого доказывается. </a:t>
            </a:r>
            <a:r>
              <a:rPr lang="ru-RU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(ТЕОРЕМА)</a:t>
            </a:r>
          </a:p>
        </p:txBody>
      </p:sp>
    </p:spTree>
    <p:extLst>
      <p:ext uri="{BB962C8B-B14F-4D97-AF65-F5344CB8AC3E}">
        <p14:creationId xmlns:p14="http://schemas.microsoft.com/office/powerpoint/2010/main" val="292654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B70DC-6BCD-4FA0-A224-4CB59375F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физика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39AE338-6661-444A-8DD7-52001FB32F90}"/>
              </a:ext>
            </a:extLst>
          </p:cNvPr>
          <p:cNvSpPr/>
          <p:nvPr/>
        </p:nvSpPr>
        <p:spPr>
          <a:xfrm>
            <a:off x="1251678" y="1389030"/>
            <a:ext cx="907176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Наука, изучающая явления природы?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E20D654-1E30-473E-8BA8-84FACB82F7C4}"/>
              </a:ext>
            </a:extLst>
          </p:cNvPr>
          <p:cNvSpPr/>
          <p:nvPr/>
        </p:nvSpPr>
        <p:spPr>
          <a:xfrm>
            <a:off x="1039644" y="2203811"/>
            <a:ext cx="747345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 для измерения температуры?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6DAE371-0FAB-4359-A56F-9F32E75646D2}"/>
              </a:ext>
            </a:extLst>
          </p:cNvPr>
          <p:cNvSpPr/>
          <p:nvPr/>
        </p:nvSpPr>
        <p:spPr>
          <a:xfrm>
            <a:off x="1251677" y="4360974"/>
            <a:ext cx="956209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поле появляется вокруг любого предмета?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3E5F644-7BF0-46A9-A7BA-2019627394C9}"/>
              </a:ext>
            </a:extLst>
          </p:cNvPr>
          <p:cNvSpPr/>
          <p:nvPr/>
        </p:nvSpPr>
        <p:spPr>
          <a:xfrm>
            <a:off x="1198668" y="5038349"/>
            <a:ext cx="966811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заряженная частица есть в ядре атома? </a:t>
            </a:r>
          </a:p>
          <a:p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Глюон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2) Протон 3) Нейтрон 4) Электрон</a:t>
            </a:r>
            <a:endParaRPr lang="ru-RU" sz="33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ABCF4F-8411-4AC7-87F6-0465B4CE743F}"/>
              </a:ext>
            </a:extLst>
          </p:cNvPr>
          <p:cNvSpPr/>
          <p:nvPr/>
        </p:nvSpPr>
        <p:spPr>
          <a:xfrm>
            <a:off x="1039644" y="3115572"/>
            <a:ext cx="97795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фрукт помог английскому ученому открыть закон всемирного тяготения?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EA861EF-E693-4A31-A346-45485832CF2A}"/>
              </a:ext>
            </a:extLst>
          </p:cNvPr>
          <p:cNvSpPr/>
          <p:nvPr/>
        </p:nvSpPr>
        <p:spPr>
          <a:xfrm>
            <a:off x="4331703" y="158750"/>
            <a:ext cx="6608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3 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2B914A80-D7E2-4FE4-844F-73BF90E674C7}"/>
              </a:ext>
            </a:extLst>
          </p:cNvPr>
          <p:cNvSpPr/>
          <p:nvPr/>
        </p:nvSpPr>
        <p:spPr>
          <a:xfrm>
            <a:off x="517026" y="117441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3347DA84-98EE-4949-8122-855D47486E20}"/>
              </a:ext>
            </a:extLst>
          </p:cNvPr>
          <p:cNvSpPr/>
          <p:nvPr/>
        </p:nvSpPr>
        <p:spPr>
          <a:xfrm>
            <a:off x="517026" y="209252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AC1499E4-383C-4ECE-B7C4-68C93820693A}"/>
              </a:ext>
            </a:extLst>
          </p:cNvPr>
          <p:cNvSpPr/>
          <p:nvPr/>
        </p:nvSpPr>
        <p:spPr>
          <a:xfrm>
            <a:off x="486977" y="301859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0CEA568B-E7FF-4AA0-B67A-949DD69F4FD0}"/>
              </a:ext>
            </a:extLst>
          </p:cNvPr>
          <p:cNvSpPr/>
          <p:nvPr/>
        </p:nvSpPr>
        <p:spPr>
          <a:xfrm>
            <a:off x="589450" y="429611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F5B53674-EFE9-4A9A-94D8-533C76B668BE}"/>
              </a:ext>
            </a:extLst>
          </p:cNvPr>
          <p:cNvSpPr/>
          <p:nvPr/>
        </p:nvSpPr>
        <p:spPr>
          <a:xfrm>
            <a:off x="517026" y="511090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65909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  <p:bldP spid="8" grpId="0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A70291A-3572-419B-8C12-BF497B1A7914}"/>
              </a:ext>
            </a:extLst>
          </p:cNvPr>
          <p:cNvSpPr/>
          <p:nvPr/>
        </p:nvSpPr>
        <p:spPr>
          <a:xfrm>
            <a:off x="1392984" y="713313"/>
            <a:ext cx="1007014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каком приборе эти строки: Объём тел определит вам без всякого труда Стоит воду лишь налить, и проблема решена Опускаем тело в воду и посмотрим на шкалу Уровень воды поднялся и объём весь на виду. 1) Ареометр 2) Весы 3) Линейка 4) Мензурка</a:t>
            </a:r>
            <a:endParaRPr lang="ru-RU" sz="33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25F00B6-189B-4109-A600-6B348220B2EA}"/>
              </a:ext>
            </a:extLst>
          </p:cNvPr>
          <p:cNvSpPr/>
          <p:nvPr/>
        </p:nvSpPr>
        <p:spPr>
          <a:xfrm>
            <a:off x="1251677" y="3783155"/>
            <a:ext cx="1007014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ученый – один из известных физиков древности. Ему приписывают фразу: « Дайте мне точку опоры,  и я сдвину Землю». О ком идет речь?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9D88D5BD-C0EA-4B9A-86FB-94CDB4B8BDF6}"/>
              </a:ext>
            </a:extLst>
          </p:cNvPr>
          <p:cNvSpPr/>
          <p:nvPr/>
        </p:nvSpPr>
        <p:spPr>
          <a:xfrm>
            <a:off x="711342" y="79068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F4E7955-58BF-4F27-AFA5-EAA2729CF3D9}"/>
              </a:ext>
            </a:extLst>
          </p:cNvPr>
          <p:cNvSpPr/>
          <p:nvPr/>
        </p:nvSpPr>
        <p:spPr>
          <a:xfrm>
            <a:off x="529357" y="334480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22325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410509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88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B70DC-6BCD-4FA0-A224-4CB59375F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физика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39AE338-6661-444A-8DD7-52001FB32F90}"/>
              </a:ext>
            </a:extLst>
          </p:cNvPr>
          <p:cNvSpPr/>
          <p:nvPr/>
        </p:nvSpPr>
        <p:spPr>
          <a:xfrm>
            <a:off x="1251678" y="1389030"/>
            <a:ext cx="907176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Наука, изучающая явления природы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(физика).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E20D654-1E30-473E-8BA8-84FACB82F7C4}"/>
              </a:ext>
            </a:extLst>
          </p:cNvPr>
          <p:cNvSpPr/>
          <p:nvPr/>
        </p:nvSpPr>
        <p:spPr>
          <a:xfrm>
            <a:off x="1370948" y="2243388"/>
            <a:ext cx="9660273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 для измерения температуры?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(термометр)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6DAE371-0FAB-4359-A56F-9F32E75646D2}"/>
              </a:ext>
            </a:extLst>
          </p:cNvPr>
          <p:cNvSpPr/>
          <p:nvPr/>
        </p:nvSpPr>
        <p:spPr>
          <a:xfrm>
            <a:off x="1251678" y="4599029"/>
            <a:ext cx="95620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поле появляется вокруг любого предмета?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Гравитационное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3E5F644-7BF0-46A9-A7BA-2019627394C9}"/>
              </a:ext>
            </a:extLst>
          </p:cNvPr>
          <p:cNvSpPr/>
          <p:nvPr/>
        </p:nvSpPr>
        <p:spPr>
          <a:xfrm>
            <a:off x="1251677" y="5707025"/>
            <a:ext cx="966811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заряженная частица есть в ядре атома? 1) </a:t>
            </a:r>
            <a:r>
              <a:rPr lang="ru-RU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Глюон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Протон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Нейтрон 4) Электрон</a:t>
            </a:r>
            <a:endParaRPr lang="ru-RU" sz="33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ABCF4F-8411-4AC7-87F6-0465B4CE743F}"/>
              </a:ext>
            </a:extLst>
          </p:cNvPr>
          <p:cNvSpPr/>
          <p:nvPr/>
        </p:nvSpPr>
        <p:spPr>
          <a:xfrm>
            <a:off x="1251677" y="3179434"/>
            <a:ext cx="977954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фрукт помог английскому ученому открыть закон всемирного тяготения?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(Яблоко - Ньютону.)</a:t>
            </a:r>
          </a:p>
        </p:txBody>
      </p:sp>
    </p:spTree>
    <p:extLst>
      <p:ext uri="{BB962C8B-B14F-4D97-AF65-F5344CB8AC3E}">
        <p14:creationId xmlns:p14="http://schemas.microsoft.com/office/powerpoint/2010/main" val="121623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A70291A-3572-419B-8C12-BF497B1A7914}"/>
              </a:ext>
            </a:extLst>
          </p:cNvPr>
          <p:cNvSpPr/>
          <p:nvPr/>
        </p:nvSpPr>
        <p:spPr>
          <a:xfrm>
            <a:off x="1392984" y="713313"/>
            <a:ext cx="1007014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каком приборе эти строки: Объём тел определит вам без всякого труда Стоит воду лишь налить, и проблема решена Опускаем тело в воду и посмотрим на шкалу Уровень воды поднялся и объём весь на виду. 1) Ареометр 2) Весы 3) Линейка 4)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Мензурка</a:t>
            </a:r>
            <a:endParaRPr lang="ru-RU" sz="33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25F00B6-189B-4109-A600-6B348220B2EA}"/>
              </a:ext>
            </a:extLst>
          </p:cNvPr>
          <p:cNvSpPr/>
          <p:nvPr/>
        </p:nvSpPr>
        <p:spPr>
          <a:xfrm>
            <a:off x="1251677" y="3783155"/>
            <a:ext cx="100701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ученый – один из известных физиков древности. Ему приписывают фразу: « Дайте мне точку опоры,  и я сдвину Землю» О ком идет речь?</a:t>
            </a:r>
          </a:p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(Архимед.)</a:t>
            </a:r>
          </a:p>
        </p:txBody>
      </p:sp>
    </p:spTree>
    <p:extLst>
      <p:ext uri="{BB962C8B-B14F-4D97-AF65-F5344CB8AC3E}">
        <p14:creationId xmlns:p14="http://schemas.microsoft.com/office/powerpoint/2010/main" val="167985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1E1058-029E-40E8-ACEF-6278727AD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география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38FC66E-8F03-4DF4-B8C9-7B7ADD12F267}"/>
              </a:ext>
            </a:extLst>
          </p:cNvPr>
          <p:cNvSpPr/>
          <p:nvPr/>
        </p:nvSpPr>
        <p:spPr>
          <a:xfrm>
            <a:off x="1251678" y="2416007"/>
            <a:ext cx="5898538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Самое теплое в России море?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0D9B5BE-AE7A-45EB-BF4A-88A8063213B2}"/>
              </a:ext>
            </a:extLst>
          </p:cNvPr>
          <p:cNvSpPr/>
          <p:nvPr/>
        </p:nvSpPr>
        <p:spPr>
          <a:xfrm>
            <a:off x="1200666" y="1552114"/>
            <a:ext cx="469596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земного шара?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CCC6B5A-61B0-4649-AF3B-D420942B0739}"/>
              </a:ext>
            </a:extLst>
          </p:cNvPr>
          <p:cNvSpPr/>
          <p:nvPr/>
        </p:nvSpPr>
        <p:spPr>
          <a:xfrm>
            <a:off x="1345087" y="5532617"/>
            <a:ext cx="594246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«город» подают к чаю?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4C12778-033A-459F-8B05-27CEE2D068B9}"/>
              </a:ext>
            </a:extLst>
          </p:cNvPr>
          <p:cNvSpPr/>
          <p:nvPr/>
        </p:nvSpPr>
        <p:spPr>
          <a:xfrm>
            <a:off x="1150564" y="3196117"/>
            <a:ext cx="1007893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 Африке называют «негритянским хлебом»? </a:t>
            </a:r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FE214E7-CB0A-4672-9C5D-AE39ECBE4E5B}"/>
              </a:ext>
            </a:extLst>
          </p:cNvPr>
          <p:cNvSpPr/>
          <p:nvPr/>
        </p:nvSpPr>
        <p:spPr>
          <a:xfrm>
            <a:off x="1200666" y="4488778"/>
            <a:ext cx="640996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 для измерения азимута?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21ACD9F-0447-4A50-99AC-808F84080274}"/>
              </a:ext>
            </a:extLst>
          </p:cNvPr>
          <p:cNvSpPr/>
          <p:nvPr/>
        </p:nvSpPr>
        <p:spPr>
          <a:xfrm>
            <a:off x="5199068" y="197719"/>
            <a:ext cx="6608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4 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6EEB7387-D0A8-4C0E-B92D-27F0FD6F83E3}"/>
              </a:ext>
            </a:extLst>
          </p:cNvPr>
          <p:cNvSpPr/>
          <p:nvPr/>
        </p:nvSpPr>
        <p:spPr>
          <a:xfrm>
            <a:off x="554409" y="152523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C29FDF56-50F0-4399-971A-D64F60B75204}"/>
              </a:ext>
            </a:extLst>
          </p:cNvPr>
          <p:cNvSpPr/>
          <p:nvPr/>
        </p:nvSpPr>
        <p:spPr>
          <a:xfrm>
            <a:off x="607417" y="233222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BE9E34D1-D025-475A-9B3B-5F710AB17676}"/>
              </a:ext>
            </a:extLst>
          </p:cNvPr>
          <p:cNvSpPr/>
          <p:nvPr/>
        </p:nvSpPr>
        <p:spPr>
          <a:xfrm>
            <a:off x="570036" y="319573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6FF7DE93-52F9-438C-9F73-6442B4113DA2}"/>
              </a:ext>
            </a:extLst>
          </p:cNvPr>
          <p:cNvSpPr/>
          <p:nvPr/>
        </p:nvSpPr>
        <p:spPr>
          <a:xfrm>
            <a:off x="661070" y="442724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95B50457-D21E-41B5-97D9-044FEF1EF548}"/>
              </a:ext>
            </a:extLst>
          </p:cNvPr>
          <p:cNvSpPr/>
          <p:nvPr/>
        </p:nvSpPr>
        <p:spPr>
          <a:xfrm>
            <a:off x="661070" y="546776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69372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2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2" dur="2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9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1418CAE-F6FC-4318-959A-F4ECD96857AC}"/>
              </a:ext>
            </a:extLst>
          </p:cNvPr>
          <p:cNvSpPr/>
          <p:nvPr/>
        </p:nvSpPr>
        <p:spPr>
          <a:xfrm>
            <a:off x="1220965" y="1705693"/>
            <a:ext cx="672434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Линия, до которой нельзя дойти?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8E74FF1-01EE-4299-BE8C-3E1A3D7D5631}"/>
              </a:ext>
            </a:extLst>
          </p:cNvPr>
          <p:cNvSpPr/>
          <p:nvPr/>
        </p:nvSpPr>
        <p:spPr>
          <a:xfrm>
            <a:off x="1220965" y="2840482"/>
            <a:ext cx="897008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Дождь со световыми и звуковыми эффектами?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85BBA84-7710-4349-8801-3930FC61470D}"/>
              </a:ext>
            </a:extLst>
          </p:cNvPr>
          <p:cNvSpPr/>
          <p:nvPr/>
        </p:nvSpPr>
        <p:spPr>
          <a:xfrm>
            <a:off x="1220965" y="4721286"/>
            <a:ext cx="811696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низкого атмосферного давления?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1CE10D3-7AC2-4813-A379-D42D36591EE5}"/>
              </a:ext>
            </a:extLst>
          </p:cNvPr>
          <p:cNvSpPr/>
          <p:nvPr/>
        </p:nvSpPr>
        <p:spPr>
          <a:xfrm>
            <a:off x="1220965" y="3780884"/>
            <a:ext cx="545918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на Земле океанов?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93686BD-6BFB-42EE-A9DA-2F560C6A213E}"/>
              </a:ext>
            </a:extLst>
          </p:cNvPr>
          <p:cNvSpPr/>
          <p:nvPr/>
        </p:nvSpPr>
        <p:spPr>
          <a:xfrm>
            <a:off x="1220965" y="765291"/>
            <a:ext cx="454688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открыл Америку?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0FD244C-675A-483D-B231-2F55DFF0344D}"/>
              </a:ext>
            </a:extLst>
          </p:cNvPr>
          <p:cNvSpPr/>
          <p:nvPr/>
        </p:nvSpPr>
        <p:spPr>
          <a:xfrm>
            <a:off x="633539" y="70043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D82129AF-2F9D-49DF-97BB-A399D42620FD}"/>
              </a:ext>
            </a:extLst>
          </p:cNvPr>
          <p:cNvSpPr/>
          <p:nvPr/>
        </p:nvSpPr>
        <p:spPr>
          <a:xfrm>
            <a:off x="633539" y="164083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AEB109A9-D28A-4587-ADA9-DCAAFC6129D8}"/>
              </a:ext>
            </a:extLst>
          </p:cNvPr>
          <p:cNvSpPr/>
          <p:nvPr/>
        </p:nvSpPr>
        <p:spPr>
          <a:xfrm>
            <a:off x="610250" y="280805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98637250-994E-4831-B110-CF98D7FA5C4A}"/>
              </a:ext>
            </a:extLst>
          </p:cNvPr>
          <p:cNvSpPr/>
          <p:nvPr/>
        </p:nvSpPr>
        <p:spPr>
          <a:xfrm>
            <a:off x="572258" y="371461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DCCCA1D9-C443-4796-8FA8-B07E76D146B6}"/>
              </a:ext>
            </a:extLst>
          </p:cNvPr>
          <p:cNvSpPr/>
          <p:nvPr/>
        </p:nvSpPr>
        <p:spPr>
          <a:xfrm>
            <a:off x="575474" y="468744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2177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408787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1E1058-029E-40E8-ACEF-6278727AD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42628"/>
            <a:ext cx="10178322" cy="1492132"/>
          </a:xfrm>
        </p:spPr>
        <p:txBody>
          <a:bodyPr/>
          <a:lstStyle/>
          <a:p>
            <a:r>
              <a:rPr lang="ru-RU" dirty="0"/>
              <a:t>география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38FC66E-8F03-4DF4-B8C9-7B7ADD12F267}"/>
              </a:ext>
            </a:extLst>
          </p:cNvPr>
          <p:cNvSpPr/>
          <p:nvPr/>
        </p:nvSpPr>
        <p:spPr>
          <a:xfrm>
            <a:off x="1251678" y="2416007"/>
            <a:ext cx="759169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Самое теплое в России море?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(Черное)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0D9B5BE-AE7A-45EB-BF4A-88A8063213B2}"/>
              </a:ext>
            </a:extLst>
          </p:cNvPr>
          <p:cNvSpPr/>
          <p:nvPr/>
        </p:nvSpPr>
        <p:spPr>
          <a:xfrm>
            <a:off x="1200666" y="1552114"/>
            <a:ext cx="631839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земного шара?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(Глобус)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CCC6B5A-61B0-4649-AF3B-D420942B0739}"/>
              </a:ext>
            </a:extLst>
          </p:cNvPr>
          <p:cNvSpPr/>
          <p:nvPr/>
        </p:nvSpPr>
        <p:spPr>
          <a:xfrm>
            <a:off x="1345087" y="5532617"/>
            <a:ext cx="73563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«город» подают к чаю?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Прага)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4C12778-033A-459F-8B05-27CEE2D068B9}"/>
              </a:ext>
            </a:extLst>
          </p:cNvPr>
          <p:cNvSpPr/>
          <p:nvPr/>
        </p:nvSpPr>
        <p:spPr>
          <a:xfrm>
            <a:off x="1150564" y="3196117"/>
            <a:ext cx="1007893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 Африке называют «негритянским хлебом»? </a:t>
            </a:r>
            <a:r>
              <a:rPr lang="ru-RU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(бананы)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ru-RU" dirty="0"/>
            </a:b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FE214E7-CB0A-4672-9C5D-AE39ECBE4E5B}"/>
              </a:ext>
            </a:extLst>
          </p:cNvPr>
          <p:cNvSpPr/>
          <p:nvPr/>
        </p:nvSpPr>
        <p:spPr>
          <a:xfrm>
            <a:off x="1200666" y="4488778"/>
            <a:ext cx="800584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 для измерения азимута?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(компас)</a:t>
            </a:r>
          </a:p>
        </p:txBody>
      </p:sp>
    </p:spTree>
    <p:extLst>
      <p:ext uri="{BB962C8B-B14F-4D97-AF65-F5344CB8AC3E}">
        <p14:creationId xmlns:p14="http://schemas.microsoft.com/office/powerpoint/2010/main" val="318964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1418CAE-F6FC-4318-959A-F4ECD96857AC}"/>
              </a:ext>
            </a:extLst>
          </p:cNvPr>
          <p:cNvSpPr/>
          <p:nvPr/>
        </p:nvSpPr>
        <p:spPr>
          <a:xfrm>
            <a:off x="1220965" y="1705693"/>
            <a:ext cx="85563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Линия, до которой нельзя дойти?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(горизонт)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8E74FF1-01EE-4299-BE8C-3E1A3D7D5631}"/>
              </a:ext>
            </a:extLst>
          </p:cNvPr>
          <p:cNvSpPr/>
          <p:nvPr/>
        </p:nvSpPr>
        <p:spPr>
          <a:xfrm>
            <a:off x="1220965" y="2840482"/>
            <a:ext cx="10154703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Дождь со световыми и звуковыми эффектами?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(гроза)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85BBA84-7710-4349-8801-3930FC61470D}"/>
              </a:ext>
            </a:extLst>
          </p:cNvPr>
          <p:cNvSpPr/>
          <p:nvPr/>
        </p:nvSpPr>
        <p:spPr>
          <a:xfrm>
            <a:off x="1220965" y="4721286"/>
            <a:ext cx="965745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низкого атмосферного давления?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(циклон)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1CE10D3-7AC2-4813-A379-D42D36591EE5}"/>
              </a:ext>
            </a:extLst>
          </p:cNvPr>
          <p:cNvSpPr/>
          <p:nvPr/>
        </p:nvSpPr>
        <p:spPr>
          <a:xfrm>
            <a:off x="1220965" y="3780884"/>
            <a:ext cx="785317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на Земле океанов?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(4/5+южный)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93686BD-6BFB-42EE-A9DA-2F560C6A213E}"/>
              </a:ext>
            </a:extLst>
          </p:cNvPr>
          <p:cNvSpPr/>
          <p:nvPr/>
        </p:nvSpPr>
        <p:spPr>
          <a:xfrm>
            <a:off x="1220965" y="765291"/>
            <a:ext cx="6148093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открыл Америку?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(Колумб)</a:t>
            </a:r>
          </a:p>
        </p:txBody>
      </p:sp>
    </p:spTree>
    <p:extLst>
      <p:ext uri="{BB962C8B-B14F-4D97-AF65-F5344CB8AC3E}">
        <p14:creationId xmlns:p14="http://schemas.microsoft.com/office/powerpoint/2010/main" val="318183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719140-02C8-479B-B64A-821BFE3D0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Русский язык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32BCA77-769D-421D-809D-4692D5025AB3}"/>
              </a:ext>
            </a:extLst>
          </p:cNvPr>
          <p:cNvSpPr/>
          <p:nvPr/>
        </p:nvSpPr>
        <p:spPr>
          <a:xfrm>
            <a:off x="1074526" y="1505185"/>
            <a:ext cx="801976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часть слова можно найти в земле?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8FC456E-46DA-4EEB-81CB-BBD4EB26F207}"/>
              </a:ext>
            </a:extLst>
          </p:cNvPr>
          <p:cNvSpPr/>
          <p:nvPr/>
        </p:nvSpPr>
        <p:spPr>
          <a:xfrm>
            <a:off x="1074525" y="5052733"/>
            <a:ext cx="890609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слове буква А повторяется сорок раз?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90CFC57-0358-45FA-9BD0-E1042498C7BB}"/>
              </a:ext>
            </a:extLst>
          </p:cNvPr>
          <p:cNvSpPr/>
          <p:nvPr/>
        </p:nvSpPr>
        <p:spPr>
          <a:xfrm>
            <a:off x="1030508" y="2569270"/>
            <a:ext cx="763632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 цапли впереди, а у зайца позади?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7AD97C6-A697-420F-B158-A32F75A8F7E7}"/>
              </a:ext>
            </a:extLst>
          </p:cNvPr>
          <p:cNvSpPr/>
          <p:nvPr/>
        </p:nvSpPr>
        <p:spPr>
          <a:xfrm>
            <a:off x="980884" y="3688566"/>
            <a:ext cx="1071990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названии какого дня недели есть удвоенная согласная?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07B66B7-69F3-493C-AB15-EB6EBD4F43E9}"/>
              </a:ext>
            </a:extLst>
          </p:cNvPr>
          <p:cNvSpPr/>
          <p:nvPr/>
        </p:nvSpPr>
        <p:spPr>
          <a:xfrm>
            <a:off x="5914685" y="90329"/>
            <a:ext cx="6608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5 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4C5B587-1BB5-4F38-A684-6F1619A24FE4}"/>
              </a:ext>
            </a:extLst>
          </p:cNvPr>
          <p:cNvSpPr/>
          <p:nvPr/>
        </p:nvSpPr>
        <p:spPr>
          <a:xfrm>
            <a:off x="481460" y="144033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53A43A53-E58C-4010-A061-33F8AD91E75E}"/>
              </a:ext>
            </a:extLst>
          </p:cNvPr>
          <p:cNvSpPr/>
          <p:nvPr/>
        </p:nvSpPr>
        <p:spPr>
          <a:xfrm>
            <a:off x="481460" y="256313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B92EE89D-6A00-493B-8FA4-C95B193F5780}"/>
              </a:ext>
            </a:extLst>
          </p:cNvPr>
          <p:cNvSpPr/>
          <p:nvPr/>
        </p:nvSpPr>
        <p:spPr>
          <a:xfrm>
            <a:off x="392883" y="361527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87ED3195-E931-4FC8-976F-D696E41272DC}"/>
              </a:ext>
            </a:extLst>
          </p:cNvPr>
          <p:cNvSpPr/>
          <p:nvPr/>
        </p:nvSpPr>
        <p:spPr>
          <a:xfrm>
            <a:off x="481460" y="498348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08069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  <p:bldP spid="7" grpId="0"/>
      <p:bldP spid="8" grpId="0" animBg="1"/>
      <p:bldP spid="10" grpId="0" animBg="1"/>
      <p:bldP spid="11" grpId="0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80A6030-52E8-4F5E-BA1E-E0DC71ED157F}"/>
              </a:ext>
            </a:extLst>
          </p:cNvPr>
          <p:cNvSpPr/>
          <p:nvPr/>
        </p:nvSpPr>
        <p:spPr>
          <a:xfrm>
            <a:off x="895880" y="2621086"/>
            <a:ext cx="1081377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Герой русских былин и сказаний, который после тридцати трех лет тяжелейшей болезни совершил немало ратных подвигов?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8B4A01B-4F14-4C3B-B412-7318C283DF9A}"/>
              </a:ext>
            </a:extLst>
          </p:cNvPr>
          <p:cNvSpPr/>
          <p:nvPr/>
        </p:nvSpPr>
        <p:spPr>
          <a:xfrm>
            <a:off x="1041653" y="373321"/>
            <a:ext cx="102544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инструментом, являющимся частью речи, </a:t>
            </a:r>
            <a:r>
              <a:rPr lang="ru-RU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призывал «жечь сердца людей»?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77E700A-3304-4E41-9178-632F6CCF365F}"/>
              </a:ext>
            </a:extLst>
          </p:cNvPr>
          <p:cNvSpPr/>
          <p:nvPr/>
        </p:nvSpPr>
        <p:spPr>
          <a:xfrm>
            <a:off x="1041653" y="4398202"/>
            <a:ext cx="1066800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, serif"/>
              </a:rPr>
              <a:t>Назовите популярную русскую народную сказку с тремя покушениями на убийство и одним убийством? </a:t>
            </a:r>
            <a:endParaRPr lang="ru-RU" sz="3300" dirty="0">
              <a:solidFill>
                <a:srgbClr val="FF0000"/>
              </a:solidFill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AD01B80-7ECD-4185-A59D-AA05ABCC4134}"/>
              </a:ext>
            </a:extLst>
          </p:cNvPr>
          <p:cNvSpPr/>
          <p:nvPr/>
        </p:nvSpPr>
        <p:spPr>
          <a:xfrm>
            <a:off x="555059" y="33356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31907A7-7A1E-4C51-8753-A3C0BE5ADA06}"/>
              </a:ext>
            </a:extLst>
          </p:cNvPr>
          <p:cNvSpPr/>
          <p:nvPr/>
        </p:nvSpPr>
        <p:spPr>
          <a:xfrm>
            <a:off x="360011" y="262108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7806C31-FBF0-4E4E-B15F-496103586653}"/>
              </a:ext>
            </a:extLst>
          </p:cNvPr>
          <p:cNvSpPr/>
          <p:nvPr/>
        </p:nvSpPr>
        <p:spPr>
          <a:xfrm>
            <a:off x="482346" y="437947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67664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5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3CFBE42-94D6-4129-96D9-18E4C17644D6}"/>
              </a:ext>
            </a:extLst>
          </p:cNvPr>
          <p:cNvSpPr/>
          <p:nvPr/>
        </p:nvSpPr>
        <p:spPr>
          <a:xfrm>
            <a:off x="1147671" y="336140"/>
            <a:ext cx="1066001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произведение, из которого «вылетело» крылатое выражение :«Есть еще порох в пороховницах»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F994EB1-EFCB-4A22-A705-FF1A37EC9008}"/>
              </a:ext>
            </a:extLst>
          </p:cNvPr>
          <p:cNvSpPr/>
          <p:nvPr/>
        </p:nvSpPr>
        <p:spPr>
          <a:xfrm>
            <a:off x="1147671" y="4637170"/>
            <a:ext cx="1022269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правильно сказать: 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рыб нет зуб, у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рыбов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нет зубов, у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рыбей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нет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зубей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?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0C2F419-1511-4CA8-84AE-A20B8C4BCE75}"/>
              </a:ext>
            </a:extLst>
          </p:cNvPr>
          <p:cNvSpPr/>
          <p:nvPr/>
        </p:nvSpPr>
        <p:spPr>
          <a:xfrm>
            <a:off x="1147671" y="2994486"/>
            <a:ext cx="1091401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примеряла мартышка для ликвидации неграмотности? 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0E3EE605-6AF1-4C6B-A4EE-B18F700CCCF2}"/>
              </a:ext>
            </a:extLst>
          </p:cNvPr>
          <p:cNvSpPr/>
          <p:nvPr/>
        </p:nvSpPr>
        <p:spPr>
          <a:xfrm>
            <a:off x="660044" y="44781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0AAE3BA-A8F3-46FF-BFBA-40C7EC42962F}"/>
              </a:ext>
            </a:extLst>
          </p:cNvPr>
          <p:cNvSpPr/>
          <p:nvPr/>
        </p:nvSpPr>
        <p:spPr>
          <a:xfrm>
            <a:off x="660044" y="297234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0D2BCDF4-A756-4B4E-8242-AB89F04F4273}"/>
              </a:ext>
            </a:extLst>
          </p:cNvPr>
          <p:cNvSpPr/>
          <p:nvPr/>
        </p:nvSpPr>
        <p:spPr>
          <a:xfrm>
            <a:off x="660044" y="463717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95558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196288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0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719140-02C8-479B-B64A-821BFE3D0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Русский язык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32BCA77-769D-421D-809D-4692D5025AB3}"/>
              </a:ext>
            </a:extLst>
          </p:cNvPr>
          <p:cNvSpPr/>
          <p:nvPr/>
        </p:nvSpPr>
        <p:spPr>
          <a:xfrm>
            <a:off x="1074526" y="1505185"/>
            <a:ext cx="9697848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часть слова можно найти в земле?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(Корень)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8FC456E-46DA-4EEB-81CB-BBD4EB26F207}"/>
              </a:ext>
            </a:extLst>
          </p:cNvPr>
          <p:cNvSpPr/>
          <p:nvPr/>
        </p:nvSpPr>
        <p:spPr>
          <a:xfrm>
            <a:off x="1074525" y="5052733"/>
            <a:ext cx="1059726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слове буква А повторяется сорок раз?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(Сорока)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90CFC57-0358-45FA-9BD0-E1042498C7BB}"/>
              </a:ext>
            </a:extLst>
          </p:cNvPr>
          <p:cNvSpPr/>
          <p:nvPr/>
        </p:nvSpPr>
        <p:spPr>
          <a:xfrm>
            <a:off x="1030508" y="2569270"/>
            <a:ext cx="978588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 цапли впереди, а у зайца позади?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(Буква «Ц»)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7AD97C6-A697-420F-B158-A32F75A8F7E7}"/>
              </a:ext>
            </a:extLst>
          </p:cNvPr>
          <p:cNvSpPr/>
          <p:nvPr/>
        </p:nvSpPr>
        <p:spPr>
          <a:xfrm>
            <a:off x="980884" y="3688566"/>
            <a:ext cx="1071990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названии какого дня недели есть удвоенная согласная?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суббота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806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80A6030-52E8-4F5E-BA1E-E0DC71ED157F}"/>
              </a:ext>
            </a:extLst>
          </p:cNvPr>
          <p:cNvSpPr/>
          <p:nvPr/>
        </p:nvSpPr>
        <p:spPr>
          <a:xfrm>
            <a:off x="895880" y="2621086"/>
            <a:ext cx="1081377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Герой русских былин и сказаний, который после тридцати трех лет тяжелейшей болезни совершил немало ратных подвигов? 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(Илья Муромец)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8B4A01B-4F14-4C3B-B412-7318C283DF9A}"/>
              </a:ext>
            </a:extLst>
          </p:cNvPr>
          <p:cNvSpPr/>
          <p:nvPr/>
        </p:nvSpPr>
        <p:spPr>
          <a:xfrm>
            <a:off x="1041653" y="373321"/>
            <a:ext cx="10254467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инструментом, являющимся частью речи, </a:t>
            </a:r>
            <a:r>
              <a:rPr lang="ru-RU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призывал «жечь сердца людей»?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(глаголом)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77E700A-3304-4E41-9178-632F6CCF365F}"/>
              </a:ext>
            </a:extLst>
          </p:cNvPr>
          <p:cNvSpPr/>
          <p:nvPr/>
        </p:nvSpPr>
        <p:spPr>
          <a:xfrm>
            <a:off x="1041653" y="4398202"/>
            <a:ext cx="10668001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, serif"/>
              </a:rPr>
              <a:t>Назовите популярную русскую народную сказку с тремя покушениями на убийство и одним убийством? </a:t>
            </a:r>
            <a:r>
              <a:rPr lang="ru-RU" sz="3300" b="1" dirty="0">
                <a:solidFill>
                  <a:srgbClr val="FF0000"/>
                </a:solidFill>
                <a:latin typeface="Times New Roman, serif"/>
              </a:rPr>
              <a:t>(«Колобок»)</a:t>
            </a:r>
            <a:endParaRPr lang="ru-RU" sz="3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02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3CFBE42-94D6-4129-96D9-18E4C17644D6}"/>
              </a:ext>
            </a:extLst>
          </p:cNvPr>
          <p:cNvSpPr/>
          <p:nvPr/>
        </p:nvSpPr>
        <p:spPr>
          <a:xfrm>
            <a:off x="1147671" y="336140"/>
            <a:ext cx="1066001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произведение, из которого «вылетело» крылатое выражение :«Есть еще порох в пороховницах»</a:t>
            </a:r>
          </a:p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(Н. В. Гоголь «Тарас Бульба».)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F994EB1-EFCB-4A22-A705-FF1A37EC9008}"/>
              </a:ext>
            </a:extLst>
          </p:cNvPr>
          <p:cNvSpPr/>
          <p:nvPr/>
        </p:nvSpPr>
        <p:spPr>
          <a:xfrm>
            <a:off x="1147671" y="4637170"/>
            <a:ext cx="1022269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правильно сказать: 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рыб нет зуб, у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рыбов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нет зубов, у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рыбей</a:t>
            </a:r>
            <a:r>
              <a:rPr lang="ru-RU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нет </a:t>
            </a:r>
            <a:r>
              <a:rPr lang="ru-RU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зубей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рыб есть зубы</a:t>
            </a:r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0C2F419-1511-4CA8-84AE-A20B8C4BCE75}"/>
              </a:ext>
            </a:extLst>
          </p:cNvPr>
          <p:cNvSpPr/>
          <p:nvPr/>
        </p:nvSpPr>
        <p:spPr>
          <a:xfrm>
            <a:off x="1147671" y="2994486"/>
            <a:ext cx="1091401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примеряла мартышка для ликвидации неграмотности? </a:t>
            </a:r>
            <a:r>
              <a:rPr lang="ru-R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(очки)</a:t>
            </a:r>
            <a:endParaRPr lang="ru-RU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2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9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Найди связь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795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Правила раунда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09959" y="1128451"/>
            <a:ext cx="8351211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500" dirty="0">
                <a:latin typeface="Century Schoolbook" panose="02040604050505020304" pitchFamily="18" charset="0"/>
              </a:rPr>
              <a:t>6 вопросов</a:t>
            </a:r>
          </a:p>
          <a:p>
            <a:pPr marL="342900" indent="-342900">
              <a:buAutoNum type="arabicPeriod"/>
            </a:pPr>
            <a:r>
              <a:rPr lang="ru-RU" sz="2500" dirty="0">
                <a:latin typeface="Century Schoolbook" panose="02040604050505020304" pitchFamily="18" charset="0"/>
              </a:rPr>
              <a:t>45 секунд на размышление</a:t>
            </a:r>
          </a:p>
          <a:p>
            <a:pPr marL="342900" indent="-342900">
              <a:buAutoNum type="arabicPeriod"/>
            </a:pPr>
            <a:r>
              <a:rPr lang="ru-RU" sz="2500" dirty="0">
                <a:latin typeface="Century Schoolbook" panose="02040604050505020304" pitchFamily="18" charset="0"/>
              </a:rPr>
              <a:t>Найдите связь между картинками</a:t>
            </a:r>
          </a:p>
          <a:p>
            <a:pPr marL="342900" indent="-342900">
              <a:buAutoNum type="arabicPeriod"/>
            </a:pPr>
            <a:r>
              <a:rPr lang="ru-RU" sz="2500" dirty="0">
                <a:latin typeface="Century Schoolbook" panose="02040604050505020304" pitchFamily="18" charset="0"/>
              </a:rPr>
              <a:t>Правильный ответ записать в бланк ответов № 6</a:t>
            </a:r>
          </a:p>
          <a:p>
            <a:pPr marL="342900" indent="-342900">
              <a:buAutoNum type="arabicPeriod"/>
            </a:pPr>
            <a:r>
              <a:rPr lang="ru-RU" sz="2500" dirty="0">
                <a:latin typeface="Century Schoolbook" panose="02040604050505020304" pitchFamily="18" charset="0"/>
              </a:rPr>
              <a:t>За каждый правильный ответ 1 балл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98" y="3084021"/>
            <a:ext cx="2757191" cy="384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4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Правила раунда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2379086" y="1606412"/>
            <a:ext cx="6956148" cy="2278812"/>
            <a:chOff x="855086" y="1606412"/>
            <a:chExt cx="6956148" cy="2278812"/>
          </a:xfrm>
        </p:grpSpPr>
        <p:pic>
          <p:nvPicPr>
            <p:cNvPr id="1028" name="Picture 4" descr="Картинки по запросу коса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5086" y="1606412"/>
              <a:ext cx="2278812" cy="2278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Картинки по запросу коса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5666" y="1606412"/>
              <a:ext cx="4045568" cy="2275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873" y="4049193"/>
            <a:ext cx="2065762" cy="288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1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  <p:pic>
        <p:nvPicPr>
          <p:cNvPr id="2050" name="Picture 2" descr="Картинки по запросу мики мау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466" y="1426953"/>
            <a:ext cx="20955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холодное сердце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534" y="1430873"/>
            <a:ext cx="3062259" cy="172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donald duc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204" y="3241082"/>
            <a:ext cx="2272741" cy="227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ороль ле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334" y="3365891"/>
            <a:ext cx="3434600" cy="202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39389" y="3524597"/>
            <a:ext cx="2487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</p:spTree>
    <p:extLst>
      <p:ext uri="{BB962C8B-B14F-4D97-AF65-F5344CB8AC3E}">
        <p14:creationId xmlns:p14="http://schemas.microsoft.com/office/powerpoint/2010/main" val="265836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2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3082" name="Picture 10" descr="Картинки по запросу плу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28" y="868779"/>
            <a:ext cx="2533708" cy="329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Картинки по запросу марс шокола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70" y="1426953"/>
            <a:ext cx="3810404" cy="211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Картинки по запросу венера милосска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274" y="3642186"/>
            <a:ext cx="1574800" cy="271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Овал 19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74287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3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4098" name="Picture 2" descr="Картинки по запросу брюс л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830" y="1426954"/>
            <a:ext cx="2624571" cy="240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пан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1426954"/>
            <a:ext cx="2909358" cy="201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кунг фу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901" y="3832810"/>
            <a:ext cx="3171032" cy="211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08460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4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5122" name="Picture 2" descr="Картинки по запросу оливь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390" y="1479202"/>
            <a:ext cx="3337983" cy="222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Мандарин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1" y="1479203"/>
            <a:ext cx="3842807" cy="219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артинки по запросу красная икр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373" y="3952876"/>
            <a:ext cx="3471335" cy="226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125362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5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6146" name="Picture 2" descr="Картинки по запросу драже желто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392" y="1531047"/>
            <a:ext cx="3203575" cy="180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62212" y="1527191"/>
            <a:ext cx="3300690" cy="18058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500" dirty="0"/>
              <a:t>GREW</a:t>
            </a:r>
            <a:endParaRPr lang="ru-RU" sz="5500" dirty="0"/>
          </a:p>
        </p:txBody>
      </p:sp>
      <p:pic>
        <p:nvPicPr>
          <p:cNvPr id="6148" name="Picture 4" descr="Картинки по запросу банан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" b="4679"/>
          <a:stretch/>
        </p:blipFill>
        <p:spPr bwMode="auto">
          <a:xfrm>
            <a:off x="6246780" y="3592369"/>
            <a:ext cx="2443674" cy="23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00213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6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1698568" y="108066"/>
            <a:ext cx="681642" cy="66501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7170" name="Picture 2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5"/>
          <a:stretch/>
        </p:blipFill>
        <p:spPr bwMode="auto">
          <a:xfrm>
            <a:off x="2216999" y="1331258"/>
            <a:ext cx="2006067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5"/>
          <a:stretch/>
        </p:blipFill>
        <p:spPr bwMode="auto">
          <a:xfrm>
            <a:off x="4449034" y="1331258"/>
            <a:ext cx="250150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13"/>
          <a:stretch/>
        </p:blipFill>
        <p:spPr bwMode="auto">
          <a:xfrm>
            <a:off x="4449034" y="3653105"/>
            <a:ext cx="3068442" cy="225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5291"/>
          <a:stretch/>
        </p:blipFill>
        <p:spPr bwMode="auto">
          <a:xfrm>
            <a:off x="7603086" y="1886979"/>
            <a:ext cx="2231166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1698568" y="10806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69048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000">
        <p:circle/>
      </p:transition>
    </mc:Choice>
    <mc:Fallback xmlns="">
      <p:transition spd="slow" advTm="4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200525" y="762000"/>
            <a:ext cx="3829050" cy="38100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/>
              <a:t>ВСЁ!</a:t>
            </a:r>
          </a:p>
        </p:txBody>
      </p:sp>
      <p:sp>
        <p:nvSpPr>
          <p:cNvPr id="5" name="Овал 4"/>
          <p:cNvSpPr/>
          <p:nvPr/>
        </p:nvSpPr>
        <p:spPr>
          <a:xfrm>
            <a:off x="4200525" y="762000"/>
            <a:ext cx="3829050" cy="381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500" dirty="0"/>
              <a:t>Обратный отсчет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545" y="4505499"/>
            <a:ext cx="3560859" cy="241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1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208" y="2644669"/>
            <a:ext cx="2654935" cy="265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19054" y="1994876"/>
            <a:ext cx="6217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Правильные ответы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093" y="4121998"/>
            <a:ext cx="4002802" cy="271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0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1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мики мау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466" y="1426953"/>
            <a:ext cx="20955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холодное сердце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534" y="1430873"/>
            <a:ext cx="3062259" cy="172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donald duc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204" y="3241082"/>
            <a:ext cx="2272741" cy="227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ороль ле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334" y="3365891"/>
            <a:ext cx="3434600" cy="202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39389" y="3524597"/>
            <a:ext cx="2487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2080951" y="5601509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Дисней</a:t>
            </a:r>
          </a:p>
        </p:txBody>
      </p:sp>
    </p:spTree>
    <p:extLst>
      <p:ext uri="{BB962C8B-B14F-4D97-AF65-F5344CB8AC3E}">
        <p14:creationId xmlns:p14="http://schemas.microsoft.com/office/powerpoint/2010/main" val="76782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2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3082" name="Picture 10" descr="Картинки по запросу плу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28" y="868779"/>
            <a:ext cx="2533708" cy="329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Картинки по запросу марс шокола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70" y="1426953"/>
            <a:ext cx="3810404" cy="211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Картинки по запросу венера милосска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274" y="3642186"/>
            <a:ext cx="1574800" cy="271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2080951" y="5601509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Планеты</a:t>
            </a:r>
          </a:p>
        </p:txBody>
      </p:sp>
    </p:spTree>
    <p:extLst>
      <p:ext uri="{BB962C8B-B14F-4D97-AF65-F5344CB8AC3E}">
        <p14:creationId xmlns:p14="http://schemas.microsoft.com/office/powerpoint/2010/main" val="16218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3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4098" name="Picture 2" descr="Картинки по запросу брюс л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830" y="1426954"/>
            <a:ext cx="2624571" cy="240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пан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1426954"/>
            <a:ext cx="2909358" cy="201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кунг фу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901" y="3832810"/>
            <a:ext cx="3171032" cy="211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2080951" y="5601509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Кунг-фу</a:t>
            </a:r>
          </a:p>
        </p:txBody>
      </p:sp>
    </p:spTree>
    <p:extLst>
      <p:ext uri="{BB962C8B-B14F-4D97-AF65-F5344CB8AC3E}">
        <p14:creationId xmlns:p14="http://schemas.microsoft.com/office/powerpoint/2010/main" val="334160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4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5122" name="Picture 2" descr="Картинки по запросу оливь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390" y="1479202"/>
            <a:ext cx="3337983" cy="222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Мандарин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1" y="1479203"/>
            <a:ext cx="3842807" cy="219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артинки по запросу красная икр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373" y="3952876"/>
            <a:ext cx="3471335" cy="226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2080951" y="5601509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Новогодний стол</a:t>
            </a:r>
          </a:p>
        </p:txBody>
      </p:sp>
    </p:spTree>
    <p:extLst>
      <p:ext uri="{BB962C8B-B14F-4D97-AF65-F5344CB8AC3E}">
        <p14:creationId xmlns:p14="http://schemas.microsoft.com/office/powerpoint/2010/main" val="34705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5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6146" name="Picture 2" descr="Картинки по запросу драже желто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392" y="1531047"/>
            <a:ext cx="3203575" cy="180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62212" y="1527191"/>
            <a:ext cx="3300690" cy="18058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500" dirty="0"/>
              <a:t>GREW</a:t>
            </a:r>
            <a:endParaRPr lang="ru-RU" sz="5500" dirty="0"/>
          </a:p>
        </p:txBody>
      </p:sp>
      <p:pic>
        <p:nvPicPr>
          <p:cNvPr id="6148" name="Picture 4" descr="Картинки по запросу банан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" b="4679"/>
          <a:stretch/>
        </p:blipFill>
        <p:spPr bwMode="auto">
          <a:xfrm>
            <a:off x="6246780" y="3592369"/>
            <a:ext cx="2443674" cy="23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2080951" y="5601509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Гадкий я/Миньоны</a:t>
            </a:r>
          </a:p>
        </p:txBody>
      </p:sp>
      <p:pic>
        <p:nvPicPr>
          <p:cNvPr id="9218" name="Picture 2" descr="Картинки по запросу миньоны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951" y="1331259"/>
            <a:ext cx="3758440" cy="249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Картинки по запросу Грю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832" y="1331259"/>
            <a:ext cx="3675815" cy="471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19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/>
            </a:scene3d>
            <a:sp3d extrusionH="57150" prstMaterial="metal">
              <a:bevelT w="82550" h="38100" prst="coolSlant"/>
              <a:bevelB w="38100" h="38100"/>
            </a:sp3d>
          </a:bodyPr>
          <a:lstStyle/>
          <a:p>
            <a:pPr algn="ctr"/>
            <a:r>
              <a:rPr lang="ru-RU" sz="50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Вопрос 6</a:t>
            </a:r>
          </a:p>
        </p:txBody>
      </p:sp>
      <p:pic>
        <p:nvPicPr>
          <p:cNvPr id="103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69" y="203760"/>
            <a:ext cx="1763372" cy="17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9495" y="4406979"/>
            <a:ext cx="298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Найдите связь</a:t>
            </a:r>
          </a:p>
        </p:txBody>
      </p:sp>
      <p:pic>
        <p:nvPicPr>
          <p:cNvPr id="7170" name="Picture 2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5"/>
          <a:stretch/>
        </p:blipFill>
        <p:spPr bwMode="auto">
          <a:xfrm>
            <a:off x="2216999" y="1331258"/>
            <a:ext cx="2006067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5"/>
          <a:stretch/>
        </p:blipFill>
        <p:spPr bwMode="auto">
          <a:xfrm>
            <a:off x="4449034" y="1331258"/>
            <a:ext cx="250150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13"/>
          <a:stretch/>
        </p:blipFill>
        <p:spPr bwMode="auto">
          <a:xfrm>
            <a:off x="4449034" y="3653105"/>
            <a:ext cx="3068442" cy="225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ртинки по запросу знаки зодиака бабушки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5291"/>
          <a:stretch/>
        </p:blipFill>
        <p:spPr bwMode="auto">
          <a:xfrm>
            <a:off x="7603086" y="1886979"/>
            <a:ext cx="2231166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4524894" y="5536457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Близнецы</a:t>
            </a: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7411036" y="3735670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Рыбы</a:t>
            </a:r>
          </a:p>
        </p:txBody>
      </p:sp>
      <p:sp>
        <p:nvSpPr>
          <p:cNvPr id="14" name="Горизонтальный свиток 13"/>
          <p:cNvSpPr/>
          <p:nvPr/>
        </p:nvSpPr>
        <p:spPr>
          <a:xfrm>
            <a:off x="4314304" y="937811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Весы</a:t>
            </a:r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1617973" y="3342223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Стрелец</a:t>
            </a:r>
          </a:p>
        </p:txBody>
      </p:sp>
      <p:sp>
        <p:nvSpPr>
          <p:cNvPr id="16" name="Горизонтальный свиток 15"/>
          <p:cNvSpPr/>
          <p:nvPr/>
        </p:nvSpPr>
        <p:spPr>
          <a:xfrm>
            <a:off x="1524000" y="4829194"/>
            <a:ext cx="2992582" cy="786895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Знаки зодиака</a:t>
            </a:r>
          </a:p>
        </p:txBody>
      </p:sp>
    </p:spTree>
    <p:extLst>
      <p:ext uri="{BB962C8B-B14F-4D97-AF65-F5344CB8AC3E}">
        <p14:creationId xmlns:p14="http://schemas.microsoft.com/office/powerpoint/2010/main" val="334664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5000">
        <p:circle/>
      </p:transition>
    </mc:Choice>
    <mc:Fallback xmlns="">
      <p:transition spd="slow" advTm="6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9600" dirty="0"/>
              <a:t>Где логика?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2A5C3E-4C00-46D1-87DC-EB913BDBFE0D}"/>
              </a:ext>
            </a:extLst>
          </p:cNvPr>
          <p:cNvSpPr txBox="1"/>
          <p:nvPr/>
        </p:nvSpPr>
        <p:spPr>
          <a:xfrm>
            <a:off x="832114" y="4264356"/>
            <a:ext cx="939856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вопросов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 секунд на размышление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№7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A48F12-36F0-4509-B0E4-E8E0F8E838CD}"/>
              </a:ext>
            </a:extLst>
          </p:cNvPr>
          <p:cNvSpPr txBox="1"/>
          <p:nvPr/>
        </p:nvSpPr>
        <p:spPr>
          <a:xfrm>
            <a:off x="9727096" y="795130"/>
            <a:ext cx="20487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балла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81910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94B99-592F-46C3-9A15-830BD05B7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Где логика?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36D6A46-7D62-446A-8174-F54D1191412F}"/>
              </a:ext>
            </a:extLst>
          </p:cNvPr>
          <p:cNvSpPr/>
          <p:nvPr/>
        </p:nvSpPr>
        <p:spPr>
          <a:xfrm>
            <a:off x="1251678" y="1431380"/>
            <a:ext cx="1007893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изображениях, представленных далее, мы скрыли подписи, каждая из которых представляет собой известную всем фразу – пословицу, поговорку, название произведения и прочее. Ваша задача – угадать, что именно мы скрыли от вас, и записать ответ на бланк. </a:t>
            </a:r>
          </a:p>
        </p:txBody>
      </p:sp>
    </p:spTree>
    <p:extLst>
      <p:ext uri="{BB962C8B-B14F-4D97-AF65-F5344CB8AC3E}">
        <p14:creationId xmlns:p14="http://schemas.microsoft.com/office/powerpoint/2010/main" val="273869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30CA8EC4-31DD-4C7D-9A6F-BE7999A29393}"/>
              </a:ext>
            </a:extLst>
          </p:cNvPr>
          <p:cNvGrpSpPr/>
          <p:nvPr/>
        </p:nvGrpSpPr>
        <p:grpSpPr>
          <a:xfrm>
            <a:off x="711200" y="781877"/>
            <a:ext cx="11174797" cy="3004106"/>
            <a:chOff x="711200" y="781877"/>
            <a:chExt cx="11174797" cy="3004106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B1BABDCE-05D6-47AD-9CFD-17B37179C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200" y="781877"/>
              <a:ext cx="3440587" cy="229014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C3A2D649-F5F4-46EB-B2E0-A4512BA93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1787" y="1240391"/>
              <a:ext cx="3917515" cy="254559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4BBB2B46-0097-468A-A706-0EF1CD9123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9302" y="895834"/>
              <a:ext cx="3816695" cy="2890149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6CB081F-B38F-45A6-BA10-CCEB2EB0C6FA}"/>
              </a:ext>
            </a:extLst>
          </p:cNvPr>
          <p:cNvSpPr txBox="1"/>
          <p:nvPr/>
        </p:nvSpPr>
        <p:spPr>
          <a:xfrm>
            <a:off x="4810539" y="121700"/>
            <a:ext cx="265043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поговорка</a:t>
            </a:r>
            <a:endParaRPr lang="ru-RU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D3CB66-4A52-4A58-AEF0-A139ACE57F9A}"/>
              </a:ext>
            </a:extLst>
          </p:cNvPr>
          <p:cNvSpPr txBox="1"/>
          <p:nvPr/>
        </p:nvSpPr>
        <p:spPr>
          <a:xfrm>
            <a:off x="1417983" y="4452730"/>
            <a:ext cx="964758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денег не заработаешь!</a:t>
            </a:r>
          </a:p>
        </p:txBody>
      </p:sp>
    </p:spTree>
    <p:extLst>
      <p:ext uri="{BB962C8B-B14F-4D97-AF65-F5344CB8AC3E}">
        <p14:creationId xmlns:p14="http://schemas.microsoft.com/office/powerpoint/2010/main" val="221962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886363-204B-4E23-9745-F9B2EDCAA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739" y="309769"/>
            <a:ext cx="6096000" cy="3429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2EAE988-61DE-4290-AE03-B8B0B7AB6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643" y="3208683"/>
            <a:ext cx="6096000" cy="3429000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809DF0F7-DF7A-4E8F-BAC7-9BF07B9020B3}"/>
              </a:ext>
            </a:extLst>
          </p:cNvPr>
          <p:cNvSpPr/>
          <p:nvPr/>
        </p:nvSpPr>
        <p:spPr>
          <a:xfrm>
            <a:off x="711200" y="24406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EC8B9774-8B90-4DDB-929F-55CE5740C4EE}"/>
              </a:ext>
            </a:extLst>
          </p:cNvPr>
          <p:cNvSpPr/>
          <p:nvPr/>
        </p:nvSpPr>
        <p:spPr>
          <a:xfrm>
            <a:off x="4573364" y="3738769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50387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4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4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5090CE-4A13-4932-9F65-450DF5BCE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09" y="3119230"/>
            <a:ext cx="6096000" cy="3429000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5196C22C-248B-49B4-9911-C8A9698A4D2C}"/>
              </a:ext>
            </a:extLst>
          </p:cNvPr>
          <p:cNvSpPr/>
          <p:nvPr/>
        </p:nvSpPr>
        <p:spPr>
          <a:xfrm>
            <a:off x="7112000" y="42959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8879943-EFA4-4560-B253-625C7651B9A8}"/>
              </a:ext>
            </a:extLst>
          </p:cNvPr>
          <p:cNvSpPr/>
          <p:nvPr/>
        </p:nvSpPr>
        <p:spPr>
          <a:xfrm>
            <a:off x="4398358" y="373877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2CD1C9-2827-4A97-9C82-9B7F72ACE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91" y="190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96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4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4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78B41BD5-B44A-4C2F-BAC3-7D1A4FE8A67C}"/>
              </a:ext>
            </a:extLst>
          </p:cNvPr>
          <p:cNvGrpSpPr/>
          <p:nvPr/>
        </p:nvGrpSpPr>
        <p:grpSpPr>
          <a:xfrm>
            <a:off x="1016691" y="715203"/>
            <a:ext cx="10426824" cy="2955499"/>
            <a:chOff x="1016691" y="715203"/>
            <a:chExt cx="10426824" cy="2955499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CDDC1514-A71F-45A1-95FF-05FF821A1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6691" y="715203"/>
              <a:ext cx="2654161" cy="1318734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FE05F40A-6BFD-42B1-9976-2077135B4C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818"/>
            <a:stretch/>
          </p:blipFill>
          <p:spPr>
            <a:xfrm>
              <a:off x="3913642" y="859668"/>
              <a:ext cx="4435818" cy="1061897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26CBE753-F52E-45B6-B47B-6E1355E0B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92250" y="715203"/>
              <a:ext cx="2851265" cy="1724891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FFCEB6D-2398-4492-8309-038BA5A1E8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9083" y="2153629"/>
              <a:ext cx="2269375" cy="1517073"/>
            </a:xfrm>
            <a:prstGeom prst="rect">
              <a:avLst/>
            </a:prstGeom>
          </p:spPr>
        </p:pic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4D666C9-A41D-4007-9F8C-E4F027B3FDC2}"/>
              </a:ext>
            </a:extLst>
          </p:cNvPr>
          <p:cNvGrpSpPr/>
          <p:nvPr/>
        </p:nvGrpSpPr>
        <p:grpSpPr>
          <a:xfrm>
            <a:off x="1466057" y="4075918"/>
            <a:ext cx="6883403" cy="1496291"/>
            <a:chOff x="1029943" y="4377132"/>
            <a:chExt cx="6883403" cy="1496291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82B0EFF2-75B5-4AAA-A0B4-42F7B6073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943" y="4377132"/>
              <a:ext cx="1995055" cy="1496291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65A1C206-9817-431E-BC27-DB4BEB1A6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3172" y="4377132"/>
              <a:ext cx="2194560" cy="1496291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671010DC-33AE-46D2-99C5-D484B024C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5906" y="4385445"/>
              <a:ext cx="2377440" cy="1487978"/>
            </a:xfrm>
            <a:prstGeom prst="rect">
              <a:avLst/>
            </a:prstGeom>
          </p:spPr>
        </p:pic>
      </p:grpSp>
      <p:sp>
        <p:nvSpPr>
          <p:cNvPr id="10" name="Овал 9">
            <a:extLst>
              <a:ext uri="{FF2B5EF4-FFF2-40B4-BE49-F238E27FC236}">
                <a16:creationId xmlns:a16="http://schemas.microsoft.com/office/drawing/2014/main" id="{23490185-32D1-4C34-B640-099AE886FF5E}"/>
              </a:ext>
            </a:extLst>
          </p:cNvPr>
          <p:cNvSpPr/>
          <p:nvPr/>
        </p:nvSpPr>
        <p:spPr>
          <a:xfrm>
            <a:off x="430480" y="31955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2A14EA53-EDC1-4590-BDE7-F4659EC36F29}"/>
              </a:ext>
            </a:extLst>
          </p:cNvPr>
          <p:cNvSpPr/>
          <p:nvPr/>
        </p:nvSpPr>
        <p:spPr>
          <a:xfrm>
            <a:off x="430480" y="3712113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51706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4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4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A375D9-1DC8-457C-8032-1A4F44B1B977}"/>
              </a:ext>
            </a:extLst>
          </p:cNvPr>
          <p:cNvSpPr txBox="1"/>
          <p:nvPr/>
        </p:nvSpPr>
        <p:spPr>
          <a:xfrm>
            <a:off x="1113182" y="2228671"/>
            <a:ext cx="996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Англичане говорят : «Птица в руках стоит двух в кустах». А как говорим мы?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BBA386A-CCF5-4AA6-BBC3-9907E64E38FD}"/>
              </a:ext>
            </a:extLst>
          </p:cNvPr>
          <p:cNvSpPr/>
          <p:nvPr/>
        </p:nvSpPr>
        <p:spPr>
          <a:xfrm>
            <a:off x="5024159" y="1216751"/>
            <a:ext cx="2699072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(пословица)</a:t>
            </a:r>
            <a:endParaRPr lang="ru-RU" sz="3800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0CFBF815-BB26-4FCD-95A3-1ED552F307AF}"/>
              </a:ext>
            </a:extLst>
          </p:cNvPr>
          <p:cNvSpPr/>
          <p:nvPr/>
        </p:nvSpPr>
        <p:spPr>
          <a:xfrm>
            <a:off x="1113182" y="122884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105406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4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406933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3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886363-204B-4E23-9745-F9B2EDCAA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739" y="309769"/>
            <a:ext cx="6096000" cy="3429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2EAE988-61DE-4290-AE03-B8B0B7AB6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643" y="3208683"/>
            <a:ext cx="6096000" cy="342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A898BD-2786-438E-B1D2-8AAB54BB016A}"/>
              </a:ext>
            </a:extLst>
          </p:cNvPr>
          <p:cNvSpPr txBox="1"/>
          <p:nvPr/>
        </p:nvSpPr>
        <p:spPr>
          <a:xfrm>
            <a:off x="7832035" y="556591"/>
            <a:ext cx="38033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Деловая колбаса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B05522-8375-4E0E-9894-4273E63E9917}"/>
              </a:ext>
            </a:extLst>
          </p:cNvPr>
          <p:cNvSpPr txBox="1"/>
          <p:nvPr/>
        </p:nvSpPr>
        <p:spPr>
          <a:xfrm>
            <a:off x="1133061" y="4588062"/>
            <a:ext cx="38033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 вагон бежит, качается…</a:t>
            </a:r>
          </a:p>
        </p:txBody>
      </p:sp>
    </p:spTree>
    <p:extLst>
      <p:ext uri="{BB962C8B-B14F-4D97-AF65-F5344CB8AC3E}">
        <p14:creationId xmlns:p14="http://schemas.microsoft.com/office/powerpoint/2010/main" val="387876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5090CE-4A13-4932-9F65-450DF5BCE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09" y="3119230"/>
            <a:ext cx="6096000" cy="342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8561902-1E68-4706-98B3-551C94800952}"/>
              </a:ext>
            </a:extLst>
          </p:cNvPr>
          <p:cNvSpPr txBox="1"/>
          <p:nvPr/>
        </p:nvSpPr>
        <p:spPr>
          <a:xfrm>
            <a:off x="7129670" y="781878"/>
            <a:ext cx="45587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Козел отпущения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3D83F4-6E62-464F-AB92-C2FD3A865EC8}"/>
              </a:ext>
            </a:extLst>
          </p:cNvPr>
          <p:cNvSpPr txBox="1"/>
          <p:nvPr/>
        </p:nvSpPr>
        <p:spPr>
          <a:xfrm>
            <a:off x="960783" y="4533648"/>
            <a:ext cx="45587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Лед тронулся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DCEB53-FC14-4A9F-8CA2-6A5B2BAB4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91" y="236054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90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E4715F9E-0EBB-463B-8563-AC3F271537A2}"/>
              </a:ext>
            </a:extLst>
          </p:cNvPr>
          <p:cNvGrpSpPr/>
          <p:nvPr/>
        </p:nvGrpSpPr>
        <p:grpSpPr>
          <a:xfrm>
            <a:off x="1016691" y="715203"/>
            <a:ext cx="10426824" cy="2955499"/>
            <a:chOff x="1016691" y="715203"/>
            <a:chExt cx="10426824" cy="2955499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CDDC1514-A71F-45A1-95FF-05FF821A1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6691" y="715203"/>
              <a:ext cx="2654161" cy="1318734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FE05F40A-6BFD-42B1-9976-2077135B4C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818"/>
            <a:stretch/>
          </p:blipFill>
          <p:spPr>
            <a:xfrm>
              <a:off x="3913642" y="859668"/>
              <a:ext cx="4435818" cy="1061897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26CBE753-F52E-45B6-B47B-6E1355E0B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92250" y="715203"/>
              <a:ext cx="2851265" cy="1724891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FFCEB6D-2398-4492-8309-038BA5A1E8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9083" y="2153629"/>
              <a:ext cx="2269375" cy="1517073"/>
            </a:xfrm>
            <a:prstGeom prst="rect">
              <a:avLst/>
            </a:prstGeom>
          </p:spPr>
        </p:pic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BE8E5753-47C8-410E-B080-F6C6D46131A3}"/>
              </a:ext>
            </a:extLst>
          </p:cNvPr>
          <p:cNvGrpSpPr/>
          <p:nvPr/>
        </p:nvGrpSpPr>
        <p:grpSpPr>
          <a:xfrm>
            <a:off x="1029943" y="4377132"/>
            <a:ext cx="6883403" cy="1496291"/>
            <a:chOff x="1029943" y="4377132"/>
            <a:chExt cx="6883403" cy="1496291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82B0EFF2-75B5-4AAA-A0B4-42F7B6073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943" y="4377132"/>
              <a:ext cx="1995055" cy="1496291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65A1C206-9817-431E-BC27-DB4BEB1A6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3172" y="4377132"/>
              <a:ext cx="2194560" cy="1496291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671010DC-33AE-46D2-99C5-D484B024C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5906" y="4385445"/>
              <a:ext cx="2377440" cy="148797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716E690-C8C3-4ADE-89AA-0DC08D8F1C82}"/>
              </a:ext>
            </a:extLst>
          </p:cNvPr>
          <p:cNvSpPr txBox="1"/>
          <p:nvPr/>
        </p:nvSpPr>
        <p:spPr>
          <a:xfrm>
            <a:off x="3912108" y="2327913"/>
            <a:ext cx="574872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Гроша ломаного не стоит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81C9CC-F5F1-47AC-9533-B9823AAFB877}"/>
              </a:ext>
            </a:extLst>
          </p:cNvPr>
          <p:cNvSpPr txBox="1"/>
          <p:nvPr/>
        </p:nvSpPr>
        <p:spPr>
          <a:xfrm>
            <a:off x="7063999" y="3752722"/>
            <a:ext cx="45587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 платежом красен</a:t>
            </a:r>
          </a:p>
        </p:txBody>
      </p:sp>
    </p:spTree>
    <p:extLst>
      <p:ext uri="{BB962C8B-B14F-4D97-AF65-F5344CB8AC3E}">
        <p14:creationId xmlns:p14="http://schemas.microsoft.com/office/powerpoint/2010/main" val="134783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A375D9-1DC8-457C-8032-1A4F44B1B977}"/>
              </a:ext>
            </a:extLst>
          </p:cNvPr>
          <p:cNvSpPr txBox="1"/>
          <p:nvPr/>
        </p:nvSpPr>
        <p:spPr>
          <a:xfrm>
            <a:off x="1113182" y="2228671"/>
            <a:ext cx="996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Англичане говорят : «Птица в руках стоит двух в кустах». А как говорим мы?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BBA386A-CCF5-4AA6-BBC3-9907E64E38FD}"/>
              </a:ext>
            </a:extLst>
          </p:cNvPr>
          <p:cNvSpPr/>
          <p:nvPr/>
        </p:nvSpPr>
        <p:spPr>
          <a:xfrm>
            <a:off x="5024159" y="1216751"/>
            <a:ext cx="2699072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(пословица)</a:t>
            </a:r>
            <a:endParaRPr lang="ru-RU" sz="3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25FFC4-88EE-423B-AACC-1F32AC61A4BF}"/>
              </a:ext>
            </a:extLst>
          </p:cNvPr>
          <p:cNvSpPr txBox="1"/>
          <p:nvPr/>
        </p:nvSpPr>
        <p:spPr>
          <a:xfrm>
            <a:off x="2259496" y="3950552"/>
            <a:ext cx="818321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Лучше синица в руках, чем журавль в небе</a:t>
            </a:r>
          </a:p>
        </p:txBody>
      </p:sp>
    </p:spTree>
    <p:extLst>
      <p:ext uri="{BB962C8B-B14F-4D97-AF65-F5344CB8AC3E}">
        <p14:creationId xmlns:p14="http://schemas.microsoft.com/office/powerpoint/2010/main" val="76856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E2F1-D3EA-4B21-97B7-D6F909CFB7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4784" y="228852"/>
            <a:ext cx="10318418" cy="4394988"/>
          </a:xfrm>
        </p:spPr>
        <p:txBody>
          <a:bodyPr/>
          <a:lstStyle/>
          <a:p>
            <a:r>
              <a:rPr lang="ru-RU" dirty="0"/>
              <a:t>Отгадай фильм по кадру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DC7D7-0B6E-4FCA-9991-9CFE5667A5BE}"/>
              </a:ext>
            </a:extLst>
          </p:cNvPr>
          <p:cNvSpPr txBox="1"/>
          <p:nvPr/>
        </p:nvSpPr>
        <p:spPr>
          <a:xfrm>
            <a:off x="832114" y="4264356"/>
            <a:ext cx="983588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вопросов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секунд на размышление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7F8618-F646-45FE-B5B5-F87C9D7CB0A2}"/>
              </a:ext>
            </a:extLst>
          </p:cNvPr>
          <p:cNvSpPr txBox="1"/>
          <p:nvPr/>
        </p:nvSpPr>
        <p:spPr>
          <a:xfrm>
            <a:off x="9727096" y="795130"/>
            <a:ext cx="20487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балла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71265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744835-98CE-42B8-90C7-2DEEA5B94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83" y="168965"/>
            <a:ext cx="4937143" cy="3429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EC9FD74-1E4D-484A-9E2E-BB84E5268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826" y="3220278"/>
            <a:ext cx="5102679" cy="3429000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D54764E8-DEE3-41DD-8114-60C29918AFC9}"/>
              </a:ext>
            </a:extLst>
          </p:cNvPr>
          <p:cNvSpPr/>
          <p:nvPr/>
        </p:nvSpPr>
        <p:spPr>
          <a:xfrm>
            <a:off x="834887" y="168966"/>
            <a:ext cx="787796" cy="79844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B36ED484-26F4-40BD-9CCC-CBAA8F352117}"/>
              </a:ext>
            </a:extLst>
          </p:cNvPr>
          <p:cNvSpPr/>
          <p:nvPr/>
        </p:nvSpPr>
        <p:spPr>
          <a:xfrm>
            <a:off x="5632175" y="3882887"/>
            <a:ext cx="821634" cy="82329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84146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ED9E46-9F70-4251-8B72-94F5AB669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57" y="172277"/>
            <a:ext cx="5574748" cy="41810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E58C10-F0DB-46D9-B25C-A4B7C14B5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365" y="3033092"/>
            <a:ext cx="6493566" cy="3652631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0A6ED5BD-720B-4776-813F-1E3AC1D9E5D1}"/>
              </a:ext>
            </a:extLst>
          </p:cNvPr>
          <p:cNvSpPr/>
          <p:nvPr/>
        </p:nvSpPr>
        <p:spPr>
          <a:xfrm>
            <a:off x="6239833" y="172277"/>
            <a:ext cx="863332" cy="82272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F818A66-4F16-4BB8-9270-B1F929FA3C1F}"/>
              </a:ext>
            </a:extLst>
          </p:cNvPr>
          <p:cNvSpPr/>
          <p:nvPr/>
        </p:nvSpPr>
        <p:spPr>
          <a:xfrm>
            <a:off x="4592723" y="435333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64624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500680-34F3-4A22-A852-50D5E3D35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82" y="278295"/>
            <a:ext cx="5871848" cy="32111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C325FA-44A4-4E72-AF06-3CE4B5BCDE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76" y="2650663"/>
            <a:ext cx="5871848" cy="3915789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24A592E2-4114-4929-AD39-3FDCB3849BE9}"/>
              </a:ext>
            </a:extLst>
          </p:cNvPr>
          <p:cNvSpPr/>
          <p:nvPr/>
        </p:nvSpPr>
        <p:spPr>
          <a:xfrm>
            <a:off x="6375430" y="31805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ACA2B8F-0E6F-489E-981D-4C0BBFE2D4AE}"/>
              </a:ext>
            </a:extLst>
          </p:cNvPr>
          <p:cNvSpPr/>
          <p:nvPr/>
        </p:nvSpPr>
        <p:spPr>
          <a:xfrm>
            <a:off x="4963734" y="365650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62928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BAF646-E9B5-4933-BBF8-B2E60DC6B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84" y="309755"/>
            <a:ext cx="5184116" cy="37979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1D5BF3-D58B-43BA-B1B3-68555EE40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087" y="3140765"/>
            <a:ext cx="5307532" cy="3426307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13B075E9-0B81-42C3-AA8D-8A66C067617A}"/>
              </a:ext>
            </a:extLst>
          </p:cNvPr>
          <p:cNvSpPr/>
          <p:nvPr/>
        </p:nvSpPr>
        <p:spPr>
          <a:xfrm>
            <a:off x="6096000" y="309755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DB513FD-3DB4-497E-AD95-5617BC88BB8A}"/>
              </a:ext>
            </a:extLst>
          </p:cNvPr>
          <p:cNvSpPr/>
          <p:nvPr/>
        </p:nvSpPr>
        <p:spPr>
          <a:xfrm>
            <a:off x="5219415" y="4182802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53602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5534EC-737B-4D8C-B2E6-55A668EDD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39" y="132522"/>
            <a:ext cx="5360504" cy="40203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1C0538-BFCE-4670-B67E-CD16CF9991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365" y="3105437"/>
            <a:ext cx="5232054" cy="3527276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6AD2B438-EC21-4982-B94B-22F0FBAD5757}"/>
              </a:ext>
            </a:extLst>
          </p:cNvPr>
          <p:cNvSpPr/>
          <p:nvPr/>
        </p:nvSpPr>
        <p:spPr>
          <a:xfrm>
            <a:off x="6361043" y="18553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749BB37-99A2-4D69-A5E2-7F6F45F0F101}"/>
              </a:ext>
            </a:extLst>
          </p:cNvPr>
          <p:cNvSpPr/>
          <p:nvPr/>
        </p:nvSpPr>
        <p:spPr>
          <a:xfrm>
            <a:off x="5679401" y="4152900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63472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335101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1118FE-653A-404D-9722-831B5E69615A}"/>
              </a:ext>
            </a:extLst>
          </p:cNvPr>
          <p:cNvSpPr txBox="1">
            <a:spLocks/>
          </p:cNvSpPr>
          <p:nvPr/>
        </p:nvSpPr>
        <p:spPr>
          <a:xfrm>
            <a:off x="1437208" y="126889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Правильные ответы…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4CA529-3659-4884-9677-402C60A27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08" y="2193234"/>
            <a:ext cx="5777948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6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744835-98CE-42B8-90C7-2DEEA5B94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83" y="208722"/>
            <a:ext cx="4937143" cy="3429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EC9FD74-1E4D-484A-9E2E-BB84E5268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826" y="3220278"/>
            <a:ext cx="5102679" cy="342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9AEA96-1132-4052-818C-C7F5C41747EB}"/>
              </a:ext>
            </a:extLst>
          </p:cNvPr>
          <p:cNvSpPr txBox="1"/>
          <p:nvPr/>
        </p:nvSpPr>
        <p:spPr>
          <a:xfrm>
            <a:off x="6970643" y="437322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и Маргарита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AD2FC7-8ABF-4A64-8DEA-8176B2FAD13A}"/>
              </a:ext>
            </a:extLst>
          </p:cNvPr>
          <p:cNvSpPr txBox="1"/>
          <p:nvPr/>
        </p:nvSpPr>
        <p:spPr>
          <a:xfrm>
            <a:off x="1504122" y="4934778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 и мир</a:t>
            </a:r>
          </a:p>
        </p:txBody>
      </p:sp>
    </p:spTree>
    <p:extLst>
      <p:ext uri="{BB962C8B-B14F-4D97-AF65-F5344CB8AC3E}">
        <p14:creationId xmlns:p14="http://schemas.microsoft.com/office/powerpoint/2010/main" val="285247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ED9E46-9F70-4251-8B72-94F5AB669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57" y="172277"/>
            <a:ext cx="5574748" cy="41810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E58C10-F0DB-46D9-B25C-A4B7C14B5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365" y="3033092"/>
            <a:ext cx="6493566" cy="36526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9B4118-DCD5-429E-83DB-0FAD84CC1638}"/>
              </a:ext>
            </a:extLst>
          </p:cNvPr>
          <p:cNvSpPr txBox="1"/>
          <p:nvPr/>
        </p:nvSpPr>
        <p:spPr>
          <a:xfrm>
            <a:off x="6970643" y="437322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Зеленая миля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11A57C-382C-432B-A890-6B52CA0A1E4B}"/>
              </a:ext>
            </a:extLst>
          </p:cNvPr>
          <p:cNvSpPr txBox="1"/>
          <p:nvPr/>
        </p:nvSpPr>
        <p:spPr>
          <a:xfrm>
            <a:off x="901147" y="5015948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Выживший </a:t>
            </a:r>
          </a:p>
        </p:txBody>
      </p:sp>
    </p:spTree>
    <p:extLst>
      <p:ext uri="{BB962C8B-B14F-4D97-AF65-F5344CB8AC3E}">
        <p14:creationId xmlns:p14="http://schemas.microsoft.com/office/powerpoint/2010/main" val="192455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500680-34F3-4A22-A852-50D5E3D35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82" y="318052"/>
            <a:ext cx="5871848" cy="32111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C325FA-44A4-4E72-AF06-3CE4B5BCDE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76" y="2650663"/>
            <a:ext cx="5871848" cy="39157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613A02-6DB8-48E2-B170-FCA3F6542272}"/>
              </a:ext>
            </a:extLst>
          </p:cNvPr>
          <p:cNvSpPr txBox="1"/>
          <p:nvPr/>
        </p:nvSpPr>
        <p:spPr>
          <a:xfrm>
            <a:off x="6970643" y="437322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дома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B5721B-F97F-44A6-948B-59BD0F069861}"/>
              </a:ext>
            </a:extLst>
          </p:cNvPr>
          <p:cNvSpPr txBox="1"/>
          <p:nvPr/>
        </p:nvSpPr>
        <p:spPr>
          <a:xfrm>
            <a:off x="887870" y="4447671"/>
            <a:ext cx="43732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Сумерки </a:t>
            </a:r>
          </a:p>
        </p:txBody>
      </p:sp>
    </p:spTree>
    <p:extLst>
      <p:ext uri="{BB962C8B-B14F-4D97-AF65-F5344CB8AC3E}">
        <p14:creationId xmlns:p14="http://schemas.microsoft.com/office/powerpoint/2010/main" val="426900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BAF646-E9B5-4933-BBF8-B2E60DC6B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84" y="309755"/>
            <a:ext cx="5184116" cy="37979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1D5BF3-D58B-43BA-B1B3-68555EE40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087" y="3121938"/>
            <a:ext cx="5307532" cy="34263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BCE922-BABF-4174-9ED8-0F26C0CB552F}"/>
              </a:ext>
            </a:extLst>
          </p:cNvPr>
          <p:cNvSpPr txBox="1"/>
          <p:nvPr/>
        </p:nvSpPr>
        <p:spPr>
          <a:xfrm>
            <a:off x="6453809" y="649357"/>
            <a:ext cx="4929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Вечера на хуторе близ Диканьки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928069-4712-4075-B101-912F0E7EFA25}"/>
              </a:ext>
            </a:extLst>
          </p:cNvPr>
          <p:cNvSpPr txBox="1"/>
          <p:nvPr/>
        </p:nvSpPr>
        <p:spPr>
          <a:xfrm>
            <a:off x="1146277" y="4658140"/>
            <a:ext cx="492981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Служебный роман</a:t>
            </a:r>
          </a:p>
        </p:txBody>
      </p:sp>
    </p:spTree>
    <p:extLst>
      <p:ext uri="{BB962C8B-B14F-4D97-AF65-F5344CB8AC3E}">
        <p14:creationId xmlns:p14="http://schemas.microsoft.com/office/powerpoint/2010/main" val="170451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5534EC-737B-4D8C-B2E6-55A668EDD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39" y="132522"/>
            <a:ext cx="5360504" cy="402037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1C0538-BFCE-4670-B67E-CD16CF9991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365" y="3105437"/>
            <a:ext cx="5232054" cy="35272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A28620-4F08-4CB1-B078-5401EE92A199}"/>
              </a:ext>
            </a:extLst>
          </p:cNvPr>
          <p:cNvSpPr txBox="1"/>
          <p:nvPr/>
        </p:nvSpPr>
        <p:spPr>
          <a:xfrm>
            <a:off x="6453809" y="649357"/>
            <a:ext cx="4929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Огонь, вода и медные трубы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607805-C310-4641-9AF7-9D46D6090E45}"/>
              </a:ext>
            </a:extLst>
          </p:cNvPr>
          <p:cNvSpPr txBox="1"/>
          <p:nvPr/>
        </p:nvSpPr>
        <p:spPr>
          <a:xfrm>
            <a:off x="1478894" y="5148470"/>
            <a:ext cx="492981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Последний богатырь</a:t>
            </a:r>
          </a:p>
        </p:txBody>
      </p:sp>
    </p:spTree>
    <p:extLst>
      <p:ext uri="{BB962C8B-B14F-4D97-AF65-F5344CB8AC3E}">
        <p14:creationId xmlns:p14="http://schemas.microsoft.com/office/powerpoint/2010/main" val="104702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AD47C7-C26A-4B0B-9F01-A38DB4551F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2202" y="2065889"/>
            <a:ext cx="9144000" cy="1363111"/>
          </a:xfrm>
        </p:spPr>
        <p:txBody>
          <a:bodyPr/>
          <a:lstStyle/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раунд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6E0A18-26CE-4B6C-BAF6-50B31D5E0697}"/>
              </a:ext>
            </a:extLst>
          </p:cNvPr>
          <p:cNvSpPr txBox="1"/>
          <p:nvPr/>
        </p:nvSpPr>
        <p:spPr>
          <a:xfrm>
            <a:off x="1481471" y="3853538"/>
            <a:ext cx="96105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вопросов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Прослушать мелодию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секунд на размышление</a:t>
            </a:r>
          </a:p>
          <a:p>
            <a:pPr marL="342900" indent="-342900">
              <a:buAutoNum type="arabicPeriod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записать в бланк ответов № 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863DA0-5E24-43A9-962C-814090C10BFB}"/>
              </a:ext>
            </a:extLst>
          </p:cNvPr>
          <p:cNvSpPr txBox="1"/>
          <p:nvPr/>
        </p:nvSpPr>
        <p:spPr>
          <a:xfrm>
            <a:off x="10143225" y="222404"/>
            <a:ext cx="20487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балл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206657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0B159-6A6B-4993-91CE-7048D2198F53}"/>
              </a:ext>
            </a:extLst>
          </p:cNvPr>
          <p:cNvSpPr txBox="1"/>
          <p:nvPr/>
        </p:nvSpPr>
        <p:spPr>
          <a:xfrm>
            <a:off x="755374" y="569843"/>
            <a:ext cx="9037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исполнитель этой песни?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639AE0-1153-49C0-B3F2-3AF210FAF1E0}"/>
              </a:ext>
            </a:extLst>
          </p:cNvPr>
          <p:cNvSpPr txBox="1"/>
          <p:nvPr/>
        </p:nvSpPr>
        <p:spPr>
          <a:xfrm>
            <a:off x="755374" y="2466813"/>
            <a:ext cx="9037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мультфильма эта песня?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A7C301-327B-4E64-BFFD-65A34841BAE2}"/>
              </a:ext>
            </a:extLst>
          </p:cNvPr>
          <p:cNvSpPr txBox="1"/>
          <p:nvPr/>
        </p:nvSpPr>
        <p:spPr>
          <a:xfrm>
            <a:off x="755374" y="4091105"/>
            <a:ext cx="9037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фильма эта песня?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407C63B3-B11E-408C-BA82-A72C9FC7C99D}"/>
              </a:ext>
            </a:extLst>
          </p:cNvPr>
          <p:cNvSpPr/>
          <p:nvPr/>
        </p:nvSpPr>
        <p:spPr>
          <a:xfrm>
            <a:off x="174568" y="10806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45D5F4CD-0353-456F-AB85-3F9ED9C1A393}"/>
              </a:ext>
            </a:extLst>
          </p:cNvPr>
          <p:cNvSpPr/>
          <p:nvPr/>
        </p:nvSpPr>
        <p:spPr>
          <a:xfrm>
            <a:off x="174568" y="1797211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F217413-F7EB-4066-9345-6C52DA8D53C0}"/>
              </a:ext>
            </a:extLst>
          </p:cNvPr>
          <p:cNvSpPr/>
          <p:nvPr/>
        </p:nvSpPr>
        <p:spPr>
          <a:xfrm>
            <a:off x="174568" y="3153848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pic>
        <p:nvPicPr>
          <p:cNvPr id="8" name="Из К_Ф Иван Васильевич меняет профессию Леонид Куравлёв - Счастье вдруг, в тишине, постучалось в двери (www.hotplayer.ru)">
            <a:hlinkClick r:id="" action="ppaction://media"/>
            <a:extLst>
              <a:ext uri="{FF2B5EF4-FFF2-40B4-BE49-F238E27FC236}">
                <a16:creationId xmlns:a16="http://schemas.microsoft.com/office/drawing/2014/main" id="{76286F98-6C1B-4F41-AA7A-2E4ADC2A5E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087757" y="4963507"/>
            <a:ext cx="609600" cy="609600"/>
          </a:xfrm>
          <a:prstGeom prst="rect">
            <a:avLst/>
          </a:prstGeom>
        </p:spPr>
      </p:pic>
      <p:pic>
        <p:nvPicPr>
          <p:cNvPr id="9" name="(Рингтон) Little Big - Skibidi_(HugeMusic.ru)">
            <a:hlinkClick r:id="" action="ppaction://media"/>
            <a:extLst>
              <a:ext uri="{FF2B5EF4-FFF2-40B4-BE49-F238E27FC236}">
                <a16:creationId xmlns:a16="http://schemas.microsoft.com/office/drawing/2014/main" id="{7FAF650B-B376-4B3B-8781-137E1E559BC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557" y="1284893"/>
            <a:ext cx="609600" cy="609600"/>
          </a:xfrm>
          <a:prstGeom prst="rect">
            <a:avLst/>
          </a:prstGeom>
        </p:spPr>
      </p:pic>
      <p:pic>
        <p:nvPicPr>
          <p:cNvPr id="10" name="Клара Румянова - Песенка мамонтенка (minus)">
            <a:hlinkClick r:id="" action="ppaction://media"/>
            <a:extLst>
              <a:ext uri="{FF2B5EF4-FFF2-40B4-BE49-F238E27FC236}">
                <a16:creationId xmlns:a16="http://schemas.microsoft.com/office/drawing/2014/main" id="{8EDF3E0B-915B-4FE3-8399-63D8FEBF9F6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002157" y="31815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3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04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2295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313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0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 animBg="1"/>
      <p:bldP spid="6" grpId="0" animBg="1"/>
      <p:bldP spid="7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7D0E62-7B00-4466-A4A4-D056D628E4D8}"/>
              </a:ext>
            </a:extLst>
          </p:cNvPr>
          <p:cNvSpPr txBox="1"/>
          <p:nvPr/>
        </p:nvSpPr>
        <p:spPr>
          <a:xfrm>
            <a:off x="755374" y="569843"/>
            <a:ext cx="9037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мультфильма эта песня?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1B4290-E541-4BA2-9DB7-B452C16CFE2C}"/>
              </a:ext>
            </a:extLst>
          </p:cNvPr>
          <p:cNvSpPr txBox="1"/>
          <p:nvPr/>
        </p:nvSpPr>
        <p:spPr>
          <a:xfrm>
            <a:off x="755374" y="2458277"/>
            <a:ext cx="90379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Какому мультфильму принадлежит эта песня?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85030C82-8672-4871-8C94-9E907F8B13C5}"/>
              </a:ext>
            </a:extLst>
          </p:cNvPr>
          <p:cNvSpPr/>
          <p:nvPr/>
        </p:nvSpPr>
        <p:spPr>
          <a:xfrm>
            <a:off x="174568" y="1835026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30D3FE-7F09-404B-A3F4-22E2F8F50E03}"/>
              </a:ext>
            </a:extLst>
          </p:cNvPr>
          <p:cNvSpPr/>
          <p:nvPr/>
        </p:nvSpPr>
        <p:spPr>
          <a:xfrm>
            <a:off x="174568" y="108064"/>
            <a:ext cx="681642" cy="66501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pic>
        <p:nvPicPr>
          <p:cNvPr id="6" name="Gachi Remix - Смешарики - Заставка (www.hotplayer.ru)">
            <a:hlinkClick r:id="" action="ppaction://media"/>
            <a:extLst>
              <a:ext uri="{FF2B5EF4-FFF2-40B4-BE49-F238E27FC236}">
                <a16:creationId xmlns:a16="http://schemas.microsoft.com/office/drawing/2014/main" id="{502AE762-CFCB-4CA4-B7B2-A5F5BB7094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01465" y="1225426"/>
            <a:ext cx="609600" cy="609600"/>
          </a:xfrm>
          <a:prstGeom prst="rect">
            <a:avLst/>
          </a:prstGeom>
        </p:spPr>
      </p:pic>
      <p:pic>
        <p:nvPicPr>
          <p:cNvPr id="7" name="Фиксики (Фиксипелки) - Кто такие Фиксики (minus)">
            <a:hlinkClick r:id="" action="ppaction://media"/>
            <a:extLst>
              <a:ext uri="{FF2B5EF4-FFF2-40B4-BE49-F238E27FC236}">
                <a16:creationId xmlns:a16="http://schemas.microsoft.com/office/drawing/2014/main" id="{D1BC98AA-8CF3-4DFC-A22A-86C47094895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17223" y="34947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7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0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991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3FBA9B-7C21-4C9C-8E48-228495435547}"/>
              </a:ext>
            </a:extLst>
          </p:cNvPr>
          <p:cNvSpPr txBox="1"/>
          <p:nvPr/>
        </p:nvSpPr>
        <p:spPr>
          <a:xfrm>
            <a:off x="1934817" y="1537252"/>
            <a:ext cx="909099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итогов….</a:t>
            </a:r>
          </a:p>
        </p:txBody>
      </p:sp>
    </p:spTree>
    <p:extLst>
      <p:ext uri="{BB962C8B-B14F-4D97-AF65-F5344CB8AC3E}">
        <p14:creationId xmlns:p14="http://schemas.microsoft.com/office/powerpoint/2010/main" val="123261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AD47C7-C26A-4B0B-9F01-A38DB4551F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471" y="503582"/>
            <a:ext cx="9144000" cy="1363111"/>
          </a:xfrm>
        </p:spPr>
        <p:txBody>
          <a:bodyPr/>
          <a:lstStyle/>
          <a:p>
            <a:r>
              <a:rPr lang="ru-RU" dirty="0"/>
              <a:t>Финал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76C5D0B-A2F1-40B3-81C1-23B1E65129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1471" y="2075683"/>
            <a:ext cx="9144000" cy="784432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2A1199-91C6-42E3-BA7D-B0CB0DBCE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3" y="2604052"/>
            <a:ext cx="5671930" cy="42539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D682F1-D7F6-49AE-9C00-8F3049A31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1" y="2743200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2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502</TotalTime>
  <Words>1835</Words>
  <Application>Microsoft Office PowerPoint</Application>
  <PresentationFormat>Широкоэкранный</PresentationFormat>
  <Paragraphs>305</Paragraphs>
  <Slides>84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92" baseType="lpstr">
      <vt:lpstr>Arial</vt:lpstr>
      <vt:lpstr>Century Schoolbook</vt:lpstr>
      <vt:lpstr>Corbel</vt:lpstr>
      <vt:lpstr>Gill Sans MT</vt:lpstr>
      <vt:lpstr>Impact</vt:lpstr>
      <vt:lpstr>Times New Roman</vt:lpstr>
      <vt:lpstr>Times New Roman, serif</vt:lpstr>
      <vt:lpstr>Эмблема</vt:lpstr>
      <vt:lpstr>Не дай извилинам выпрямиться!</vt:lpstr>
      <vt:lpstr>Презентация PowerPoint</vt:lpstr>
      <vt:lpstr>Разминка</vt:lpstr>
      <vt:lpstr>Презентация PowerPoint</vt:lpstr>
      <vt:lpstr>Презентация PowerPoint</vt:lpstr>
      <vt:lpstr>Презентация PowerPoint</vt:lpstr>
      <vt:lpstr>Презентация PowerPoint</vt:lpstr>
      <vt:lpstr>Школьный курс</vt:lpstr>
      <vt:lpstr>математика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математика</vt:lpstr>
      <vt:lpstr>Презентация PowerPoint</vt:lpstr>
      <vt:lpstr>Презентация PowerPoint</vt:lpstr>
      <vt:lpstr>физика</vt:lpstr>
      <vt:lpstr>Презентация PowerPoint</vt:lpstr>
      <vt:lpstr>Презентация PowerPoint</vt:lpstr>
      <vt:lpstr>Презентация PowerPoint</vt:lpstr>
      <vt:lpstr>физика</vt:lpstr>
      <vt:lpstr>Презентация PowerPoint</vt:lpstr>
      <vt:lpstr>география</vt:lpstr>
      <vt:lpstr>Презентация PowerPoint</vt:lpstr>
      <vt:lpstr>Презентация PowerPoint</vt:lpstr>
      <vt:lpstr>Презентация PowerPoint</vt:lpstr>
      <vt:lpstr>география</vt:lpstr>
      <vt:lpstr>Презентация PowerPoint</vt:lpstr>
      <vt:lpstr>Русский язык</vt:lpstr>
      <vt:lpstr>Презентация PowerPoint</vt:lpstr>
      <vt:lpstr>Презентация PowerPoint</vt:lpstr>
      <vt:lpstr>Презентация PowerPoint</vt:lpstr>
      <vt:lpstr>Презентация PowerPoint</vt:lpstr>
      <vt:lpstr>Русский язык</vt:lpstr>
      <vt:lpstr>Презентация PowerPoint</vt:lpstr>
      <vt:lpstr>Презентация PowerPoint</vt:lpstr>
      <vt:lpstr>Найди связь</vt:lpstr>
      <vt:lpstr>Правила раунда</vt:lpstr>
      <vt:lpstr>Правила раунда</vt:lpstr>
      <vt:lpstr>Вопрос 1</vt:lpstr>
      <vt:lpstr>Вопрос 2</vt:lpstr>
      <vt:lpstr>Вопрос 3</vt:lpstr>
      <vt:lpstr>Вопрос 4</vt:lpstr>
      <vt:lpstr>Вопрос 5</vt:lpstr>
      <vt:lpstr>Вопрос 6</vt:lpstr>
      <vt:lpstr>Презентация PowerPoint</vt:lpstr>
      <vt:lpstr>Презентация PowerPoint</vt:lpstr>
      <vt:lpstr>Вопрос 1</vt:lpstr>
      <vt:lpstr>Вопрос 2</vt:lpstr>
      <vt:lpstr>Вопрос 3</vt:lpstr>
      <vt:lpstr>Вопрос 4</vt:lpstr>
      <vt:lpstr>Вопрос 5</vt:lpstr>
      <vt:lpstr>Вопрос 6</vt:lpstr>
      <vt:lpstr>Где логика?</vt:lpstr>
      <vt:lpstr>Где логика?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Отгадай фильм по кадру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Музыкальный раунд</vt:lpstr>
      <vt:lpstr>Презентация PowerPoint</vt:lpstr>
      <vt:lpstr>Презентация PowerPoint</vt:lpstr>
      <vt:lpstr>Презентация PowerPoint</vt:lpstr>
      <vt:lpstr>Финал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44</cp:revision>
  <dcterms:created xsi:type="dcterms:W3CDTF">2021-12-17T17:28:14Z</dcterms:created>
  <dcterms:modified xsi:type="dcterms:W3CDTF">2021-12-20T18:27:41Z</dcterms:modified>
</cp:coreProperties>
</file>