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7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F8CC-4301-BC1A-4012C9C2653D}"/>
              </c:ext>
            </c:extLst>
          </c:dPt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2-F8CC-4301-BC1A-4012C9C2653D}"/>
              </c:ext>
            </c:extLst>
          </c:dPt>
          <c:cat>
            <c:strRef>
              <c:f>Лист1!$D$3:$E$3</c:f>
              <c:strCache>
                <c:ptCount val="2"/>
                <c:pt idx="0">
                  <c:v>пониженная мотивация</c:v>
                </c:pt>
                <c:pt idx="1">
                  <c:v>повышенная мотивация</c:v>
                </c:pt>
              </c:strCache>
            </c:strRef>
          </c:cat>
          <c:val>
            <c:numRef>
              <c:f>Лист1!$D$4:$E$4</c:f>
              <c:numCache>
                <c:formatCode>General</c:formatCode>
                <c:ptCount val="2"/>
                <c:pt idx="0">
                  <c:v>17</c:v>
                </c:pt>
                <c:pt idx="1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CC-4301-BC1A-4012C9C265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73923840"/>
        <c:axId val="166473088"/>
        <c:axId val="0"/>
      </c:bar3DChart>
      <c:catAx>
        <c:axId val="173923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6473088"/>
        <c:crosses val="autoZero"/>
        <c:auto val="1"/>
        <c:lblAlgn val="ctr"/>
        <c:lblOffset val="100"/>
        <c:noMultiLvlLbl val="0"/>
      </c:catAx>
      <c:valAx>
        <c:axId val="166473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3923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275FE-0EEA-4498-AFC3-F292685BE370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D7DC9A-BB6A-4D03-9C97-C5AC984F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150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7DC9A-BB6A-4D03-9C97-C5AC984F9AA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545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201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585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64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05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555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37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4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713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630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887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341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86300-829D-427F-A3E3-C9EB2459B5DD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922EF-6276-4328-93D7-F7D65C042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78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glishclub.net/" TargetMode="External"/><Relationship Id="rId7" Type="http://schemas.openxmlformats.org/officeDocument/2006/relationships/hyperlink" Target="https://vk.com/away.php?to=http://www.freddiesville.com/&amp;cc_key=" TargetMode="External"/><Relationship Id="rId2" Type="http://schemas.openxmlformats.org/officeDocument/2006/relationships/hyperlink" Target="http://www.marks-english-school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amily.by/engine/go.php?url=aHR0cDovL2tpZHMubmF0aW9uYWxnZW9ncmFwaGljLmNvbS8%3D" TargetMode="External"/><Relationship Id="rId5" Type="http://schemas.openxmlformats.org/officeDocument/2006/relationships/hyperlink" Target="https://vk.com/away.php?to=http://www.englishexercises.org&amp;cc_key=" TargetMode="External"/><Relationship Id="rId4" Type="http://schemas.openxmlformats.org/officeDocument/2006/relationships/hyperlink" Target="http://www.manythings.org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512167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Тема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700808"/>
            <a:ext cx="8208912" cy="3145904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«Использование игровых технологий на начальном этапе обучения английского языка»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56176" y="6021288"/>
            <a:ext cx="2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Разработала: Лунькова Ю.Н.,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учитель английского языка</a:t>
            </a:r>
          </a:p>
        </p:txBody>
      </p:sp>
    </p:spTree>
    <p:extLst>
      <p:ext uri="{BB962C8B-B14F-4D97-AF65-F5344CB8AC3E}">
        <p14:creationId xmlns:p14="http://schemas.microsoft.com/office/powerpoint/2010/main" val="514687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92696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данной работы обусловлена тем, что игры для детей в 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младшем школьном возрасте очень важны особенно при обучении их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английскому языку.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Игры оказывают большое влияние: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умственное развитие  детей; совершенствуют их  мышлению, вниманию,  творческому воображению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включение  игры в обучающийся процесс делает обучение занимательным, создает у детей рабочее настроение  облегчает преодоление трудностей в условии учебного материала, усиливает интерес ребенка к предмету.</a:t>
            </a:r>
          </a:p>
          <a:p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Моя задача состоит  в том, чтобы </a:t>
            </a:r>
            <a:r>
              <a:rPr lang="ru-RU" sz="2000" i="1">
                <a:latin typeface="Times New Roman" pitchFamily="18" charset="0"/>
                <a:cs typeface="Times New Roman" pitchFamily="18" charset="0"/>
              </a:rPr>
              <a:t>сделать предмет интересным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и заинтересовать  детей. А в какой форме лучше подать материал детям?  Я выбрала игровую.</a:t>
            </a:r>
          </a:p>
          <a:p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938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A3C121A1-D7CA-457B-8147-8BB71434C62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4582408"/>
              </p:ext>
            </p:extLst>
          </p:nvPr>
        </p:nvGraphicFramePr>
        <p:xfrm>
          <a:off x="683568" y="622429"/>
          <a:ext cx="7920880" cy="4606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914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340768"/>
            <a:ext cx="83529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ЦЕЛЬ: 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внедрение игровой технологии в учебный процесс для продуктивного изучения обучающихся английскому языку</a:t>
            </a:r>
          </a:p>
        </p:txBody>
      </p:sp>
    </p:spTree>
    <p:extLst>
      <p:ext uri="{BB962C8B-B14F-4D97-AF65-F5344CB8AC3E}">
        <p14:creationId xmlns:p14="http://schemas.microsoft.com/office/powerpoint/2010/main" val="2111630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196752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         Задачи: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988840"/>
            <a:ext cx="84364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изучить методическую литературу и материалы сети Интернет об использовании игр на уроках английского языка в начальных классах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посетить уроки коллег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Провести самоанализ и самооценку собственных уроков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Определить наиболее эффективный метод(попробовать применить игру)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апробировать данный материал</a:t>
            </a:r>
          </a:p>
        </p:txBody>
      </p:sp>
    </p:spTree>
    <p:extLst>
      <p:ext uri="{BB962C8B-B14F-4D97-AF65-F5344CB8AC3E}">
        <p14:creationId xmlns:p14="http://schemas.microsoft.com/office/powerpoint/2010/main" val="3854329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8D1C7C-6E10-4C76-9A82-F86F2F9B5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ЭТАПЫ РАБОТЫ</a:t>
            </a:r>
          </a:p>
        </p:txBody>
      </p:sp>
    </p:spTree>
    <p:extLst>
      <p:ext uri="{BB962C8B-B14F-4D97-AF65-F5344CB8AC3E}">
        <p14:creationId xmlns:p14="http://schemas.microsoft.com/office/powerpoint/2010/main" val="4131694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ТО\IMG202403131023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649"/>
            <a:ext cx="2592288" cy="304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Users\User\Desktop\ФОТО\IMG2024031309363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463" y="76804"/>
            <a:ext cx="2066925" cy="300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ФОТО\IMG2024031309102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76804"/>
            <a:ext cx="2376264" cy="300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ФОТО\IMG2024031309394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7" y="3284984"/>
            <a:ext cx="2125415" cy="274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esktop\ФОТО\IMG2024031309421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84983"/>
            <a:ext cx="2476500" cy="2746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1683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дипломы\загруженное (1).jf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88640"/>
            <a:ext cx="2376264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Desktop\дипломы\загруженное (2).jf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2448272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дипломы\загруженное.jf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01008"/>
            <a:ext cx="2088232" cy="2861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5061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49870"/>
            <a:ext cx="6120680" cy="5727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345" indent="-347345" algn="ctr" fontAlgn="base">
              <a:spcBef>
                <a:spcPts val="575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Arial Unicode MS"/>
                <a:ea typeface="Times New Roman"/>
              </a:rPr>
              <a:t>Список использованной литературы</a:t>
            </a:r>
            <a:endParaRPr lang="ru-RU" sz="1600" dirty="0">
              <a:latin typeface="Times New Roman"/>
              <a:ea typeface="Times New Roman"/>
            </a:endParaRPr>
          </a:p>
          <a:p>
            <a:pPr lvl="0" fontAlgn="base">
              <a:spcBef>
                <a:spcPts val="575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dirty="0">
                <a:solidFill>
                  <a:srgbClr val="000000"/>
                </a:solidFill>
              </a:rPr>
              <a:t>1. Игры на грамматику английского языка</a:t>
            </a:r>
            <a:r>
              <a:rPr lang="ru-RU" dirty="0">
                <a:solidFill>
                  <a:srgbClr val="0070C0"/>
                </a:solidFill>
                <a:latin typeface="Arial Unicode MS"/>
              </a:rPr>
              <a:t> http://www.pe-english.ru/grammar-games.html</a:t>
            </a:r>
            <a:endParaRPr lang="ru-RU" sz="1600" dirty="0">
              <a:latin typeface="Times New Roman"/>
            </a:endParaRPr>
          </a:p>
          <a:p>
            <a:pPr lvl="0" fontAlgn="base">
              <a:spcBef>
                <a:spcPts val="575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dirty="0">
                <a:solidFill>
                  <a:srgbClr val="000000"/>
                </a:solidFill>
              </a:rPr>
              <a:t>2. Грамматические игры, игры   для пополнения словарного запаса и др.</a:t>
            </a:r>
            <a:endParaRPr lang="ru-RU" sz="1600" dirty="0">
              <a:latin typeface="Times New Roman"/>
            </a:endParaRPr>
          </a:p>
          <a:p>
            <a:pPr fontAlgn="base">
              <a:spcBef>
                <a:spcPts val="575"/>
              </a:spcBef>
              <a:spcAft>
                <a:spcPts val="0"/>
              </a:spcAft>
            </a:pPr>
            <a:r>
              <a:rPr lang="ru-RU" dirty="0">
                <a:ea typeface="Calibri"/>
                <a:cs typeface="Times New Roman"/>
              </a:rPr>
              <a:t>  </a:t>
            </a:r>
            <a:r>
              <a:rPr lang="ru-RU" u="sng" dirty="0">
                <a:solidFill>
                  <a:srgbClr val="0070C0"/>
                </a:solidFill>
                <a:hlinkClick r:id="rId2"/>
              </a:rPr>
              <a:t>www.marks-english-school.com</a:t>
            </a:r>
            <a:r>
              <a:rPr lang="ru-RU" dirty="0">
                <a:solidFill>
                  <a:srgbClr val="0070C0"/>
                </a:solidFill>
              </a:rPr>
              <a:t>    </a:t>
            </a:r>
            <a:r>
              <a:rPr lang="ru-RU" dirty="0">
                <a:solidFill>
                  <a:srgbClr val="000000"/>
                </a:solidFill>
              </a:rPr>
              <a:t> </a:t>
            </a:r>
            <a:endParaRPr lang="ru-RU" sz="1600" dirty="0">
              <a:latin typeface="Times New Roman"/>
              <a:ea typeface="Times New Roman"/>
            </a:endParaRPr>
          </a:p>
          <a:p>
            <a:pPr lvl="0" fontAlgn="base">
              <a:spcBef>
                <a:spcPts val="575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1400" dirty="0">
                <a:solidFill>
                  <a:srgbClr val="000000"/>
                </a:solidFill>
              </a:rPr>
              <a:t>3. </a:t>
            </a:r>
            <a:r>
              <a:rPr lang="ru-RU" dirty="0">
                <a:solidFill>
                  <a:srgbClr val="000000"/>
                </a:solidFill>
              </a:rPr>
              <a:t>Сайт на английском языке: игры, тесты, викторины, двуязычные игры и т.д.</a:t>
            </a:r>
            <a:r>
              <a:rPr lang="ru-RU" dirty="0">
                <a:latin typeface="Times New Roman"/>
              </a:rPr>
              <a:t> </a:t>
            </a:r>
            <a:r>
              <a:rPr lang="ru-RU" u="sng" dirty="0">
                <a:solidFill>
                  <a:srgbClr val="0070C0"/>
                </a:solidFill>
                <a:hlinkClick r:id="rId3"/>
              </a:rPr>
              <a:t>www.englishclub.net</a:t>
            </a:r>
            <a:r>
              <a:rPr lang="ru-RU" dirty="0">
                <a:solidFill>
                  <a:srgbClr val="0070C0"/>
                </a:solidFill>
              </a:rPr>
              <a:t>        </a:t>
            </a:r>
            <a:r>
              <a:rPr lang="ru-RU" dirty="0">
                <a:solidFill>
                  <a:srgbClr val="000000"/>
                </a:solidFill>
              </a:rPr>
              <a:t>                  </a:t>
            </a:r>
            <a:endParaRPr lang="ru-RU" sz="1600" dirty="0">
              <a:latin typeface="Times New Roman"/>
            </a:endParaRPr>
          </a:p>
          <a:p>
            <a:pPr lvl="0" fontAlgn="base">
              <a:spcBef>
                <a:spcPts val="575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4. </a:t>
            </a:r>
            <a:r>
              <a:rPr lang="ru-RU" dirty="0">
                <a:solidFill>
                  <a:srgbClr val="000000"/>
                </a:solidFill>
              </a:rPr>
              <a:t>На сайте находятся различные интересные игры по изучению английского языка, а также английские кроссворды.</a:t>
            </a:r>
            <a:endParaRPr lang="ru-RU" sz="1600" dirty="0">
              <a:latin typeface="Times New Roman"/>
            </a:endParaRPr>
          </a:p>
          <a:p>
            <a:pPr lvl="0" fontAlgn="base">
              <a:spcBef>
                <a:spcPts val="575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dirty="0">
                <a:solidFill>
                  <a:srgbClr val="0070C0"/>
                </a:solidFill>
                <a:latin typeface="Arial"/>
                <a:ea typeface="Times New Roman"/>
              </a:rPr>
              <a:t>http://www.homeenglish.ru/Games.htm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5 . </a:t>
            </a:r>
            <a:r>
              <a:rPr lang="ru-RU" u="sng" dirty="0">
                <a:solidFill>
                  <a:srgbClr val="0070C0"/>
                </a:solidFill>
                <a:hlinkClick r:id="rId4"/>
              </a:rPr>
              <a:t>www.manythings.org</a:t>
            </a:r>
            <a:r>
              <a:rPr lang="ru-RU" dirty="0">
                <a:solidFill>
                  <a:srgbClr val="0070C0"/>
                </a:solidFill>
              </a:rPr>
              <a:t>       </a:t>
            </a:r>
            <a:r>
              <a:rPr lang="ru-RU" dirty="0">
                <a:solidFill>
                  <a:srgbClr val="000000"/>
                </a:solidFill>
              </a:rPr>
              <a:t> 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ea typeface="Calibri"/>
                <a:cs typeface="Times New Roman"/>
              </a:rPr>
              <a:t>6.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   </a:t>
            </a:r>
            <a:r>
              <a:rPr lang="en-US" dirty="0">
                <a:solidFill>
                  <a:srgbClr val="0070C0"/>
                </a:solidFill>
                <a:latin typeface="Arial"/>
                <a:ea typeface="Times New Roman"/>
                <a:cs typeface="Times New Roman"/>
                <a:hlinkClick r:id="rId5"/>
              </a:rPr>
              <a:t>http://www.englishexercises.org</a:t>
            </a:r>
            <a:br>
              <a:rPr lang="en-US" dirty="0">
                <a:solidFill>
                  <a:srgbClr val="181818"/>
                </a:solidFill>
                <a:latin typeface="Arial"/>
                <a:ea typeface="Times New Roman"/>
                <a:cs typeface="Times New Roman"/>
              </a:rPr>
            </a:br>
            <a:r>
              <a:rPr lang="en-US" dirty="0">
                <a:solidFill>
                  <a:srgbClr val="000000"/>
                </a:solidFill>
                <a:ea typeface="Calibri"/>
                <a:cs typeface="Times New Roman"/>
              </a:rPr>
              <a:t>7</a:t>
            </a:r>
            <a:r>
              <a:rPr lang="en-US" dirty="0">
                <a:solidFill>
                  <a:srgbClr val="0070C0"/>
                </a:solidFill>
                <a:ea typeface="Calibri"/>
                <a:cs typeface="Times New Roman"/>
              </a:rPr>
              <a:t>. </a:t>
            </a:r>
            <a:r>
              <a:rPr lang="en-US" dirty="0">
                <a:solidFill>
                  <a:srgbClr val="0070C0"/>
                </a:solidFill>
                <a:latin typeface="Arial"/>
                <a:ea typeface="Times New Roman"/>
                <a:cs typeface="Times New Roman"/>
                <a:hlinkClick r:id="rId6"/>
              </a:rPr>
              <a:t>kids.nationalgeographic.com</a:t>
            </a:r>
            <a:r>
              <a:rPr lang="en-US" dirty="0">
                <a:solidFill>
                  <a:srgbClr val="0070C0"/>
                </a:solidFill>
                <a:ea typeface="Calibri"/>
                <a:cs typeface="Times New Roman"/>
              </a:rPr>
              <a:t>                                                                                           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8. </a:t>
            </a:r>
            <a:r>
              <a:rPr lang="en-US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hlinkClick r:id="rId7"/>
              </a:rPr>
              <a:t>http://www.freddiesville.com/</a:t>
            </a:r>
            <a:endParaRPr lang="ru-RU" sz="1400" dirty="0"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39666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cc3ba87f93e3fc48c7e26b88886414d91c5cebeb-5222119-images-thumbs&amp;n=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416824" cy="5256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avatars.mds.yandex.net/i?id=cc3ba87f93e3fc48c7e26b88886414d91c5cebeb-5222119-images-thumbs&amp;n=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76" y="773088"/>
            <a:ext cx="7416824" cy="5256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avatars.mds.yandex.net/i?id=cc3ba87f93e3fc48c7e26b88886414d91c5cebeb-5222119-images-thumbs&amp;n=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32" y="548680"/>
            <a:ext cx="7600867" cy="54809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2184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288</Words>
  <Application>Microsoft Office PowerPoint</Application>
  <PresentationFormat>Экран (4:3)</PresentationFormat>
  <Paragraphs>36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Arial Unicode MS</vt:lpstr>
      <vt:lpstr>Calibri</vt:lpstr>
      <vt:lpstr>Times New Roman</vt:lpstr>
      <vt:lpstr>Тема Office</vt:lpstr>
      <vt:lpstr>Тема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РАБОТЫ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</dc:title>
  <dc:creator>User</dc:creator>
  <cp:lastModifiedBy>2</cp:lastModifiedBy>
  <cp:revision>40</cp:revision>
  <dcterms:created xsi:type="dcterms:W3CDTF">2022-03-09T13:13:37Z</dcterms:created>
  <dcterms:modified xsi:type="dcterms:W3CDTF">2024-03-21T05:45:42Z</dcterms:modified>
</cp:coreProperties>
</file>