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4" r:id="rId4"/>
    <p:sldId id="281" r:id="rId5"/>
    <p:sldId id="282" r:id="rId6"/>
    <p:sldId id="287" r:id="rId7"/>
    <p:sldId id="288" r:id="rId8"/>
    <p:sldId id="289" r:id="rId9"/>
    <p:sldId id="292" r:id="rId10"/>
    <p:sldId id="306" r:id="rId11"/>
    <p:sldId id="298" r:id="rId12"/>
    <p:sldId id="304" r:id="rId13"/>
    <p:sldId id="297" r:id="rId14"/>
    <p:sldId id="299" r:id="rId15"/>
    <p:sldId id="300" r:id="rId16"/>
    <p:sldId id="305" r:id="rId17"/>
    <p:sldId id="294" r:id="rId18"/>
    <p:sldId id="302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>
      <p:cViewPr>
        <p:scale>
          <a:sx n="80" d="100"/>
          <a:sy n="80" d="100"/>
        </p:scale>
        <p:origin x="-9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42B2D2-202C-4715-BCFB-452B72B7871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B71CD4F7-57BB-4F61-ADE5-2B88B9A7669F}">
      <dgm:prSet phldrT="[Текст]"/>
      <dgm:spPr>
        <a:solidFill>
          <a:srgbClr val="92D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Поисково- аналитический</a:t>
          </a:r>
          <a:endParaRPr lang="ru-RU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308B1C-7A31-4400-A3B6-A33DFFD69AC0}" type="parTrans" cxnId="{2EF2617D-A3ED-46BF-8DEC-61DB14F298CE}">
      <dgm:prSet/>
      <dgm:spPr/>
      <dgm:t>
        <a:bodyPr/>
        <a:lstStyle/>
        <a:p>
          <a:endParaRPr lang="ru-RU"/>
        </a:p>
      </dgm:t>
    </dgm:pt>
    <dgm:pt modelId="{C12C96FC-FB7A-4AE1-B5BD-FB259622EAEA}" type="sibTrans" cxnId="{2EF2617D-A3ED-46BF-8DEC-61DB14F298CE}">
      <dgm:prSet/>
      <dgm:spPr>
        <a:solidFill>
          <a:srgbClr val="002060"/>
        </a:solidFill>
      </dgm:spPr>
      <dgm:t>
        <a:bodyPr/>
        <a:lstStyle/>
        <a:p>
          <a:endParaRPr lang="ru-RU"/>
        </a:p>
      </dgm:t>
    </dgm:pt>
    <dgm:pt modelId="{970B66A2-DE2A-4F59-9E1D-24B168761568}">
      <dgm:prSet phldrT="[Текст]"/>
      <dgm:spPr>
        <a:solidFill>
          <a:schemeClr val="accent6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Основной</a:t>
          </a:r>
          <a:endParaRPr lang="ru-RU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9594B2-F237-4145-BCD3-8DB5D29E46F6}" type="parTrans" cxnId="{9C6F9F82-0C9F-43A8-BEA0-9B8C5B6852B0}">
      <dgm:prSet/>
      <dgm:spPr/>
      <dgm:t>
        <a:bodyPr/>
        <a:lstStyle/>
        <a:p>
          <a:endParaRPr lang="ru-RU"/>
        </a:p>
      </dgm:t>
    </dgm:pt>
    <dgm:pt modelId="{57E0C817-DEC0-4461-B2FC-BBCF1B5C31A0}" type="sibTrans" cxnId="{9C6F9F82-0C9F-43A8-BEA0-9B8C5B6852B0}">
      <dgm:prSet/>
      <dgm:spPr>
        <a:solidFill>
          <a:srgbClr val="002060"/>
        </a:solidFill>
      </dgm:spPr>
      <dgm:t>
        <a:bodyPr/>
        <a:lstStyle/>
        <a:p>
          <a:endParaRPr lang="ru-RU" dirty="0"/>
        </a:p>
      </dgm:t>
    </dgm:pt>
    <dgm:pt modelId="{0F395E95-F1B9-42B6-980F-398C4F01AEB9}">
      <dgm:prSet phldrT="[Текст]"/>
      <dgm:spPr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Аналитико-рефлексивный</a:t>
          </a:r>
          <a:endParaRPr lang="ru-RU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EAADBB-CEE6-4CF7-AE3D-7EB4D8F7A24D}" type="parTrans" cxnId="{12303702-2D54-4E4C-8EC6-E5F1F5BC7EAB}">
      <dgm:prSet/>
      <dgm:spPr/>
      <dgm:t>
        <a:bodyPr/>
        <a:lstStyle/>
        <a:p>
          <a:endParaRPr lang="ru-RU"/>
        </a:p>
      </dgm:t>
    </dgm:pt>
    <dgm:pt modelId="{BA6B32B1-FA6E-4F73-BD77-175C6D5C455C}" type="sibTrans" cxnId="{12303702-2D54-4E4C-8EC6-E5F1F5BC7EAB}">
      <dgm:prSet/>
      <dgm:spPr/>
      <dgm:t>
        <a:bodyPr/>
        <a:lstStyle/>
        <a:p>
          <a:endParaRPr lang="ru-RU"/>
        </a:p>
      </dgm:t>
    </dgm:pt>
    <dgm:pt modelId="{4C12699E-E8F3-4E1C-A8E2-C7B1774924C5}" type="pres">
      <dgm:prSet presAssocID="{8A42B2D2-202C-4715-BCFB-452B72B7871A}" presName="Name0" presStyleCnt="0">
        <dgm:presLayoutVars>
          <dgm:dir/>
          <dgm:resizeHandles val="exact"/>
        </dgm:presLayoutVars>
      </dgm:prSet>
      <dgm:spPr/>
    </dgm:pt>
    <dgm:pt modelId="{E4569285-6DB3-4319-B435-DCA8C51A2606}" type="pres">
      <dgm:prSet presAssocID="{B71CD4F7-57BB-4F61-ADE5-2B88B9A7669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5C9BE-B6D2-4510-B17C-85C6A8D5FC1D}" type="pres">
      <dgm:prSet presAssocID="{C12C96FC-FB7A-4AE1-B5BD-FB259622EAEA}" presName="sibTrans" presStyleLbl="sibTrans2D1" presStyleIdx="0" presStyleCnt="2"/>
      <dgm:spPr/>
      <dgm:t>
        <a:bodyPr/>
        <a:lstStyle/>
        <a:p>
          <a:endParaRPr lang="ru-RU"/>
        </a:p>
      </dgm:t>
    </dgm:pt>
    <dgm:pt modelId="{30EED467-CBE7-478A-8A39-53D14E99D31F}" type="pres">
      <dgm:prSet presAssocID="{C12C96FC-FB7A-4AE1-B5BD-FB259622EAEA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064C84B7-A19F-4781-B74F-D01F8F1FDB40}" type="pres">
      <dgm:prSet presAssocID="{970B66A2-DE2A-4F59-9E1D-24B16876156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516346-7E20-4076-9EA5-F509AB8C2C69}" type="pres">
      <dgm:prSet presAssocID="{57E0C817-DEC0-4461-B2FC-BBCF1B5C31A0}" presName="sibTrans" presStyleLbl="sibTrans2D1" presStyleIdx="1" presStyleCnt="2"/>
      <dgm:spPr/>
      <dgm:t>
        <a:bodyPr/>
        <a:lstStyle/>
        <a:p>
          <a:endParaRPr lang="ru-RU"/>
        </a:p>
      </dgm:t>
    </dgm:pt>
    <dgm:pt modelId="{781EF4E7-D733-4D06-A809-943AB3282F41}" type="pres">
      <dgm:prSet presAssocID="{57E0C817-DEC0-4461-B2FC-BBCF1B5C31A0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3A956332-569E-49AB-9FE9-EEB7090AE3AB}" type="pres">
      <dgm:prSet presAssocID="{0F395E95-F1B9-42B6-980F-398C4F01AEB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050A2E-4A8F-430B-9147-AF44DEA034A2}" type="presOf" srcId="{57E0C817-DEC0-4461-B2FC-BBCF1B5C31A0}" destId="{54516346-7E20-4076-9EA5-F509AB8C2C69}" srcOrd="0" destOrd="0" presId="urn:microsoft.com/office/officeart/2005/8/layout/process1"/>
    <dgm:cxn modelId="{BA9A1DCB-AD18-4CA1-80A4-2FD8C99CA9E4}" type="presOf" srcId="{57E0C817-DEC0-4461-B2FC-BBCF1B5C31A0}" destId="{781EF4E7-D733-4D06-A809-943AB3282F41}" srcOrd="1" destOrd="0" presId="urn:microsoft.com/office/officeart/2005/8/layout/process1"/>
    <dgm:cxn modelId="{4C3EFD8C-4A39-45C8-8669-EFE3F33BC9E5}" type="presOf" srcId="{970B66A2-DE2A-4F59-9E1D-24B168761568}" destId="{064C84B7-A19F-4781-B74F-D01F8F1FDB40}" srcOrd="0" destOrd="0" presId="urn:microsoft.com/office/officeart/2005/8/layout/process1"/>
    <dgm:cxn modelId="{A7605C17-2306-4EAE-B0A9-56CE390B00CB}" type="presOf" srcId="{C12C96FC-FB7A-4AE1-B5BD-FB259622EAEA}" destId="{99F5C9BE-B6D2-4510-B17C-85C6A8D5FC1D}" srcOrd="0" destOrd="0" presId="urn:microsoft.com/office/officeart/2005/8/layout/process1"/>
    <dgm:cxn modelId="{60387D44-7910-4220-92AB-7561699C7B41}" type="presOf" srcId="{C12C96FC-FB7A-4AE1-B5BD-FB259622EAEA}" destId="{30EED467-CBE7-478A-8A39-53D14E99D31F}" srcOrd="1" destOrd="0" presId="urn:microsoft.com/office/officeart/2005/8/layout/process1"/>
    <dgm:cxn modelId="{2EF2617D-A3ED-46BF-8DEC-61DB14F298CE}" srcId="{8A42B2D2-202C-4715-BCFB-452B72B7871A}" destId="{B71CD4F7-57BB-4F61-ADE5-2B88B9A7669F}" srcOrd="0" destOrd="0" parTransId="{C5308B1C-7A31-4400-A3B6-A33DFFD69AC0}" sibTransId="{C12C96FC-FB7A-4AE1-B5BD-FB259622EAEA}"/>
    <dgm:cxn modelId="{26F64149-8C5A-47EE-B91A-8C1889139B64}" type="presOf" srcId="{8A42B2D2-202C-4715-BCFB-452B72B7871A}" destId="{4C12699E-E8F3-4E1C-A8E2-C7B1774924C5}" srcOrd="0" destOrd="0" presId="urn:microsoft.com/office/officeart/2005/8/layout/process1"/>
    <dgm:cxn modelId="{AD521632-783C-4F2A-8226-279AFCA6581E}" type="presOf" srcId="{0F395E95-F1B9-42B6-980F-398C4F01AEB9}" destId="{3A956332-569E-49AB-9FE9-EEB7090AE3AB}" srcOrd="0" destOrd="0" presId="urn:microsoft.com/office/officeart/2005/8/layout/process1"/>
    <dgm:cxn modelId="{12303702-2D54-4E4C-8EC6-E5F1F5BC7EAB}" srcId="{8A42B2D2-202C-4715-BCFB-452B72B7871A}" destId="{0F395E95-F1B9-42B6-980F-398C4F01AEB9}" srcOrd="2" destOrd="0" parTransId="{98EAADBB-CEE6-4CF7-AE3D-7EB4D8F7A24D}" sibTransId="{BA6B32B1-FA6E-4F73-BD77-175C6D5C455C}"/>
    <dgm:cxn modelId="{AC3F76E2-F20E-4C70-A286-76D6BD67CDDE}" type="presOf" srcId="{B71CD4F7-57BB-4F61-ADE5-2B88B9A7669F}" destId="{E4569285-6DB3-4319-B435-DCA8C51A2606}" srcOrd="0" destOrd="0" presId="urn:microsoft.com/office/officeart/2005/8/layout/process1"/>
    <dgm:cxn modelId="{9C6F9F82-0C9F-43A8-BEA0-9B8C5B6852B0}" srcId="{8A42B2D2-202C-4715-BCFB-452B72B7871A}" destId="{970B66A2-DE2A-4F59-9E1D-24B168761568}" srcOrd="1" destOrd="0" parTransId="{FF9594B2-F237-4145-BCD3-8DB5D29E46F6}" sibTransId="{57E0C817-DEC0-4461-B2FC-BBCF1B5C31A0}"/>
    <dgm:cxn modelId="{FCFB9A5C-D5CA-4525-BE0C-CE808719D974}" type="presParOf" srcId="{4C12699E-E8F3-4E1C-A8E2-C7B1774924C5}" destId="{E4569285-6DB3-4319-B435-DCA8C51A2606}" srcOrd="0" destOrd="0" presId="urn:microsoft.com/office/officeart/2005/8/layout/process1"/>
    <dgm:cxn modelId="{E908FB7D-E2D9-4B7C-B6A7-A6D7E281F52D}" type="presParOf" srcId="{4C12699E-E8F3-4E1C-A8E2-C7B1774924C5}" destId="{99F5C9BE-B6D2-4510-B17C-85C6A8D5FC1D}" srcOrd="1" destOrd="0" presId="urn:microsoft.com/office/officeart/2005/8/layout/process1"/>
    <dgm:cxn modelId="{7EEAB277-D5FB-42BE-AE68-D1FAA53AD93B}" type="presParOf" srcId="{99F5C9BE-B6D2-4510-B17C-85C6A8D5FC1D}" destId="{30EED467-CBE7-478A-8A39-53D14E99D31F}" srcOrd="0" destOrd="0" presId="urn:microsoft.com/office/officeart/2005/8/layout/process1"/>
    <dgm:cxn modelId="{DC7387E4-E81E-4905-88F0-5ACF2C1E3B48}" type="presParOf" srcId="{4C12699E-E8F3-4E1C-A8E2-C7B1774924C5}" destId="{064C84B7-A19F-4781-B74F-D01F8F1FDB40}" srcOrd="2" destOrd="0" presId="urn:microsoft.com/office/officeart/2005/8/layout/process1"/>
    <dgm:cxn modelId="{48F199CF-26C3-4B18-9AF2-B48E18A2F6A4}" type="presParOf" srcId="{4C12699E-E8F3-4E1C-A8E2-C7B1774924C5}" destId="{54516346-7E20-4076-9EA5-F509AB8C2C69}" srcOrd="3" destOrd="0" presId="urn:microsoft.com/office/officeart/2005/8/layout/process1"/>
    <dgm:cxn modelId="{A9027A3F-C6AC-4183-9247-25E10E93323E}" type="presParOf" srcId="{54516346-7E20-4076-9EA5-F509AB8C2C69}" destId="{781EF4E7-D733-4D06-A809-943AB3282F41}" srcOrd="0" destOrd="0" presId="urn:microsoft.com/office/officeart/2005/8/layout/process1"/>
    <dgm:cxn modelId="{2941FA2E-6754-44D9-B097-2C3BCB4479CE}" type="presParOf" srcId="{4C12699E-E8F3-4E1C-A8E2-C7B1774924C5}" destId="{3A956332-569E-49AB-9FE9-EEB7090AE3AB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569285-6DB3-4319-B435-DCA8C51A2606}">
      <dsp:nvSpPr>
        <dsp:cNvPr id="0" name=""/>
        <dsp:cNvSpPr/>
      </dsp:nvSpPr>
      <dsp:spPr>
        <a:xfrm>
          <a:off x="7341" y="797653"/>
          <a:ext cx="2194275" cy="1316565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Поисково- аналитический</a:t>
          </a:r>
          <a:endParaRPr lang="ru-RU" sz="21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902" y="836214"/>
        <a:ext cx="2117153" cy="1239443"/>
      </dsp:txXfrm>
    </dsp:sp>
    <dsp:sp modelId="{99F5C9BE-B6D2-4510-B17C-85C6A8D5FC1D}">
      <dsp:nvSpPr>
        <dsp:cNvPr id="0" name=""/>
        <dsp:cNvSpPr/>
      </dsp:nvSpPr>
      <dsp:spPr>
        <a:xfrm>
          <a:off x="2421043" y="1183845"/>
          <a:ext cx="465186" cy="544180"/>
        </a:xfrm>
        <a:prstGeom prst="rightArrow">
          <a:avLst>
            <a:gd name="adj1" fmla="val 60000"/>
            <a:gd name="adj2" fmla="val 50000"/>
          </a:avLst>
        </a:prstGeom>
        <a:solidFill>
          <a:srgbClr val="00206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2421043" y="1292681"/>
        <a:ext cx="325630" cy="326508"/>
      </dsp:txXfrm>
    </dsp:sp>
    <dsp:sp modelId="{064C84B7-A19F-4781-B74F-D01F8F1FDB40}">
      <dsp:nvSpPr>
        <dsp:cNvPr id="0" name=""/>
        <dsp:cNvSpPr/>
      </dsp:nvSpPr>
      <dsp:spPr>
        <a:xfrm>
          <a:off x="3079326" y="797653"/>
          <a:ext cx="2194275" cy="1316565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Основной</a:t>
          </a:r>
          <a:endParaRPr lang="ru-RU" sz="21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17887" y="836214"/>
        <a:ext cx="2117153" cy="1239443"/>
      </dsp:txXfrm>
    </dsp:sp>
    <dsp:sp modelId="{54516346-7E20-4076-9EA5-F509AB8C2C69}">
      <dsp:nvSpPr>
        <dsp:cNvPr id="0" name=""/>
        <dsp:cNvSpPr/>
      </dsp:nvSpPr>
      <dsp:spPr>
        <a:xfrm>
          <a:off x="5493029" y="1183845"/>
          <a:ext cx="465186" cy="544180"/>
        </a:xfrm>
        <a:prstGeom prst="rightArrow">
          <a:avLst>
            <a:gd name="adj1" fmla="val 60000"/>
            <a:gd name="adj2" fmla="val 50000"/>
          </a:avLst>
        </a:prstGeom>
        <a:solidFill>
          <a:srgbClr val="00206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493029" y="1292681"/>
        <a:ext cx="325630" cy="326508"/>
      </dsp:txXfrm>
    </dsp:sp>
    <dsp:sp modelId="{3A956332-569E-49AB-9FE9-EEB7090AE3AB}">
      <dsp:nvSpPr>
        <dsp:cNvPr id="0" name=""/>
        <dsp:cNvSpPr/>
      </dsp:nvSpPr>
      <dsp:spPr>
        <a:xfrm>
          <a:off x="6151311" y="797653"/>
          <a:ext cx="2194275" cy="1316565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Аналитико-рефлексивный</a:t>
          </a:r>
          <a:endParaRPr lang="ru-RU" sz="21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89872" y="836214"/>
        <a:ext cx="2117153" cy="12394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algn="ctr">
              <a:defRPr b="0">
                <a:solidFill>
                  <a:schemeClr val="tx1"/>
                </a:solidFill>
              </a:defRPr>
            </a:lvl1pPr>
          </a:lstStyle>
          <a:p>
            <a:endParaRPr lang="en-US" alt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70BA2AD-B0A4-4932-ADA0-07F6F74FC470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368300" y="395288"/>
            <a:ext cx="1384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ru-RU" sz="2800" b="1" i="1">
                <a:solidFill>
                  <a:schemeClr val="accent2"/>
                </a:solidFill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810000" y="5029200"/>
            <a:ext cx="4724400" cy="3810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  <a:endParaRPr lang="en-US" altLang="ru-RU" noProof="0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2057400"/>
            <a:ext cx="6096000" cy="682625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40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  <a:endParaRPr lang="en-US" altLang="ru-RU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515EF-2981-4277-B483-9E6062F1466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38265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44BEC-A081-4A65-90AA-0599AED2AF7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6023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4076700" cy="464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076700" cy="464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DC457-129C-47AA-B74D-8133C2DA424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05409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960EF-3DD4-4406-938A-163DEA6A210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46672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188683-6E7D-4AB7-8689-B1F63D300825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60091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CC2933-139E-4DEA-B4CB-601C3537E99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013731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3AA6D-45AC-4624-B38A-899D5BBF4DE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0641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07070-E30A-4F22-802B-60A95CAE38F0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37400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60A19-309B-4DF6-B026-464957DDEBE4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38364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655638"/>
            <a:ext cx="2095500" cy="5592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655638"/>
            <a:ext cx="6134100" cy="5592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34741-7130-48B8-8F5A-69B790C0DF55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484593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655638"/>
            <a:ext cx="4953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81000" y="1600200"/>
            <a:ext cx="8305800" cy="4648200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04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0" y="6400800"/>
            <a:ext cx="28956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971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fld id="{9E45C20D-0E48-46DF-8E38-FCEF736D883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5842137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655638"/>
            <a:ext cx="49530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81000" y="1600200"/>
            <a:ext cx="8305800" cy="46482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04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0" y="6400800"/>
            <a:ext cx="28956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971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fld id="{44F22694-B9E6-477B-80CA-A7788E8E38C6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361952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600200"/>
            <a:ext cx="83058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304800" y="6400800"/>
            <a:ext cx="2133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096000" y="6400800"/>
            <a:ext cx="2895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2971800" y="6400800"/>
            <a:ext cx="2133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46918B-0CA7-46FB-B090-E147F02CFB8E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04800" y="655638"/>
            <a:ext cx="49530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detskiy-sad/raznoe/2014/02/24/kartoteka-opytov-i-eksperimentov" TargetMode="External"/><Relationship Id="rId2" Type="http://schemas.openxmlformats.org/officeDocument/2006/relationships/hyperlink" Target="https://www.maam.ru/detskijsad/-izverzhenie-vulkana-opyt-v-podgotovitelnoi-grupe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cGSHtXIYvq0" TargetMode="External"/><Relationship Id="rId5" Type="http://schemas.openxmlformats.org/officeDocument/2006/relationships/hyperlink" Target="https://infourok.ru/kartoteka-opitov-i-eksperimentov-v-podgotovitelnoy-gruppe-1339646.html" TargetMode="External"/><Relationship Id="rId4" Type="http://schemas.openxmlformats.org/officeDocument/2006/relationships/hyperlink" Target="https://tc-sfera.ru/posts/opyt-raboty-po-eksperimentirovaniyu-s-detmi-doshkolnogo-vozrastadlya-starshey-i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0C3F6EA-4370-4449-81E5-A102A248960C}"/>
              </a:ext>
            </a:extLst>
          </p:cNvPr>
          <p:cNvSpPr/>
          <p:nvPr/>
        </p:nvSpPr>
        <p:spPr>
          <a:xfrm>
            <a:off x="323528" y="188640"/>
            <a:ext cx="8229600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sz="2400" b="1" kern="0" dirty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дошкольное образовательное </a:t>
            </a:r>
            <a:r>
              <a:rPr lang="ru-RU" sz="2400" b="1" kern="0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</a:t>
            </a:r>
            <a:r>
              <a:rPr lang="ru-RU" sz="2400" b="1" kern="0" dirty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18 г. Выкса</a:t>
            </a:r>
            <a:endParaRPr lang="ru-RU" sz="24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BB97C42-F4EB-44AA-B8D9-019D8E7888BC}"/>
              </a:ext>
            </a:extLst>
          </p:cNvPr>
          <p:cNvSpPr/>
          <p:nvPr/>
        </p:nvSpPr>
        <p:spPr>
          <a:xfrm>
            <a:off x="5868144" y="5820815"/>
            <a:ext cx="3275856" cy="861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  <a:r>
              <a:rPr lang="ru-RU" sz="1600" b="1" kern="0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kern="0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высшей категории </a:t>
            </a:r>
            <a:endParaRPr lang="ru-RU" sz="1600" b="1" kern="0" dirty="0" smtClean="0">
              <a:solidFill>
                <a:srgbClr val="4F81BD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kern="0" dirty="0" err="1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Модина</a:t>
            </a:r>
            <a:r>
              <a:rPr lang="ru-RU" sz="1600" b="1" kern="0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Валерьевна, </a:t>
            </a:r>
            <a:endParaRPr lang="ru-RU" sz="1600" b="1" kern="0" dirty="0">
              <a:solidFill>
                <a:srgbClr val="4F81BD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FBB97C42-F4EB-44AA-B8D9-019D8E7888BC}"/>
              </a:ext>
            </a:extLst>
          </p:cNvPr>
          <p:cNvSpPr/>
          <p:nvPr/>
        </p:nvSpPr>
        <p:spPr>
          <a:xfrm>
            <a:off x="2555776" y="6477580"/>
            <a:ext cx="2448272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kern="0" dirty="0" err="1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kern="0" dirty="0" err="1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.о.г</a:t>
            </a:r>
            <a:r>
              <a:rPr lang="ru-RU" b="1" kern="0" dirty="0" smtClean="0">
                <a:solidFill>
                  <a:srgbClr val="4F81B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Выкса, 2026г</a:t>
            </a:r>
            <a:endParaRPr lang="ru-RU" sz="1600" b="1" kern="0" dirty="0">
              <a:solidFill>
                <a:srgbClr val="4F81BD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0C3F6EA-4370-4449-81E5-A102A248960C}"/>
              </a:ext>
            </a:extLst>
          </p:cNvPr>
          <p:cNvSpPr/>
          <p:nvPr/>
        </p:nvSpPr>
        <p:spPr>
          <a:xfrm>
            <a:off x="0" y="2060848"/>
            <a:ext cx="6780947" cy="12003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kern="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kern="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ПОЗНАВАТЕЛЬНО-ИССЛЕДОВАТЕЛЬСКОГО ПРОЕКТА «ТАЙНЫ ВУЛКАНА»</a:t>
            </a:r>
          </a:p>
        </p:txBody>
      </p:sp>
      <p:pic>
        <p:nvPicPr>
          <p:cNvPr id="2059" name="Picture 11" descr="вул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514651"/>
            <a:ext cx="2664296" cy="2709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5F556FF7-8FCB-4E0E-B756-72540AC8C2C7}"/>
              </a:ext>
            </a:extLst>
          </p:cNvPr>
          <p:cNvSpPr/>
          <p:nvPr/>
        </p:nvSpPr>
        <p:spPr>
          <a:xfrm>
            <a:off x="125865" y="1124744"/>
            <a:ext cx="8244348" cy="15081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рассматривании энциклопедии детей заинтересовали картинки с изображением вулканов, особенно извергающихся. Дети стали расспрашивать, что это такое, почему так происходит, опасно ли это. В процессе беседы, выяснилось, что детей заинтересовало это природное явление, и мною было принято решение провести исследовательскую деятельность.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60F2D78-8A7D-4922-9B1B-5F875A6DF8B4}"/>
              </a:ext>
            </a:extLst>
          </p:cNvPr>
          <p:cNvSpPr/>
          <p:nvPr/>
        </p:nvSpPr>
        <p:spPr>
          <a:xfrm>
            <a:off x="104562" y="363986"/>
            <a:ext cx="4392488" cy="461665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</a:p>
        </p:txBody>
      </p:sp>
      <p:pic>
        <p:nvPicPr>
          <p:cNvPr id="7" name="Picture 2" descr="https://img-fotki.yandex.ru/get/9229/200418627.12c/0_1608c1_e819851e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24" y="3645024"/>
            <a:ext cx="9160024" cy="334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75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3641" y="235496"/>
            <a:ext cx="806489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</a:t>
            </a:r>
            <a:r>
              <a:rPr lang="ru-RU" sz="24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познавательно-исследовательский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1340768"/>
            <a:ext cx="8064896" cy="914400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краткосрочный 1 неделя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8326" y="2445824"/>
            <a:ext cx="8064896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воспитатель, дети подготовительной группы, родители.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1720" y="4797152"/>
            <a:ext cx="8064896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вулканы.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8326" y="3653698"/>
            <a:ext cx="8064896" cy="9144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создавать искусственный вулкан.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3730" name="Picture 2" descr="вул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846692"/>
            <a:ext cx="1800200" cy="182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283641" y="5864228"/>
            <a:ext cx="8064896" cy="9144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использования: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знаний о вулканах в предметно-исследовательской деятельности.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78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60F2D78-8A7D-4922-9B1B-5F875A6DF8B4}"/>
              </a:ext>
            </a:extLst>
          </p:cNvPr>
          <p:cNvSpPr/>
          <p:nvPr/>
        </p:nvSpPr>
        <p:spPr>
          <a:xfrm>
            <a:off x="104562" y="363986"/>
            <a:ext cx="4392488" cy="461665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5F556FF7-8FCB-4E0E-B756-72540AC8C2C7}"/>
              </a:ext>
            </a:extLst>
          </p:cNvPr>
          <p:cNvSpPr/>
          <p:nvPr/>
        </p:nvSpPr>
        <p:spPr>
          <a:xfrm>
            <a:off x="104562" y="1196752"/>
            <a:ext cx="8244348" cy="1231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природе все взаимосвязано, жизнь человека на Земле во многом зависит от окружающей среды. Знания о вулканах помогают ребёнку осмыслить, что в мире и в России есть такие природные объекты как – вулканы, которые влияют на климат земли, на живые организмы, на изменения рельефа земли.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img-fotki.yandex.ru/get/9229/200418627.12c/0_1608c1_e819851e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24" y="3645024"/>
            <a:ext cx="9160024" cy="334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72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5F556FF7-8FCB-4E0E-B756-72540AC8C2C7}"/>
              </a:ext>
            </a:extLst>
          </p:cNvPr>
          <p:cNvSpPr/>
          <p:nvPr/>
        </p:nvSpPr>
        <p:spPr>
          <a:xfrm>
            <a:off x="571594" y="2973642"/>
            <a:ext cx="8244348" cy="23391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Содействовать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научной картины мира, первоначального представления о вулканах, а также их пользе и опасностях вулканических извержений. </a:t>
            </a:r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понять, почему вулканы – это грозное явление природы. </a:t>
            </a:r>
          </a:p>
          <a:p>
            <a:pPr marL="34290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творческую исследовательскую активность детей. </a:t>
            </a:r>
          </a:p>
          <a:p>
            <a:pPr marL="34290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интерес к познавательно – исследовательской деятельности, самостоятельность и умение работать в коллективе. </a:t>
            </a:r>
          </a:p>
          <a:p>
            <a:pPr marL="34290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в речи детей слова: очаг, магма, жерло, кратер, лава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594" y="935766"/>
            <a:ext cx="7848872" cy="9144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интереса у детей старшего дошкольного возраста 6-7 лет к познавательно-исследовательской деятельности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2526" y="2315788"/>
            <a:ext cx="1515362" cy="68425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АДАЧИ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2526" y="489616"/>
            <a:ext cx="1515362" cy="58715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1002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95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01789188"/>
              </p:ext>
            </p:extLst>
          </p:nvPr>
        </p:nvGraphicFramePr>
        <p:xfrm>
          <a:off x="251520" y="1340768"/>
          <a:ext cx="8352928" cy="2911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353547" y="332656"/>
            <a:ext cx="7788832" cy="7200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1138" name="Picture 2" descr="https://img-fotki.yandex.ru/get/9229/200418627.12c/0_1608c1_e819851e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24" y="3645024"/>
            <a:ext cx="9160024" cy="334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04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C60F2D78-8A7D-4922-9B1B-5F875A6DF8B4}"/>
              </a:ext>
            </a:extLst>
          </p:cNvPr>
          <p:cNvSpPr/>
          <p:nvPr/>
        </p:nvSpPr>
        <p:spPr>
          <a:xfrm>
            <a:off x="104562" y="363986"/>
            <a:ext cx="4392488" cy="461665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marL="514350" indent="-514350" defTabSz="457200" fontAlgn="auto">
              <a:spcBef>
                <a:spcPts val="0"/>
              </a:spcBef>
              <a:spcAft>
                <a:spcPts val="0"/>
              </a:spcAft>
              <a:buAutoNum type="romanUcPeriod"/>
            </a:pP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Поисково-аналитический </a:t>
            </a:r>
          </a:p>
        </p:txBody>
      </p:sp>
      <p:pic>
        <p:nvPicPr>
          <p:cNvPr id="74754" name="Picture 2" descr="Скиба Тамара Викторовна - Обо всём на свете. Большая детская энциклопедия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0175">
            <a:off x="336194" y="3652386"/>
            <a:ext cx="1790006" cy="229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6" name="Picture 4" descr="https://www.combook.ru/pictures/4/3/0_118779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9531">
            <a:off x="6863586" y="3612920"/>
            <a:ext cx="1809267" cy="23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8" name="Picture 6" descr="Картинки по запросу НАГЛЯДНОЕ ПОСОБИЕ  ВУЛКАНОВ В ДОУ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2" t="58293" r="20874" b="1630"/>
          <a:stretch/>
        </p:blipFill>
        <p:spPr bwMode="auto">
          <a:xfrm>
            <a:off x="2587270" y="2917340"/>
            <a:ext cx="3731325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Скругленный прямоугольник 3"/>
          <p:cNvSpPr/>
          <p:nvPr/>
        </p:nvSpPr>
        <p:spPr>
          <a:xfrm>
            <a:off x="2710746" y="5229200"/>
            <a:ext cx="3568906" cy="660027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 с вулканами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1041" y="729290"/>
            <a:ext cx="6559191" cy="2062103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</a:t>
            </a: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проекта;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Подбор литературных 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произведений;</a:t>
            </a:r>
            <a:endParaRPr lang="ru-RU" altLang="ru-RU" sz="1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</a:t>
            </a: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презентации 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«Вулкан»;</a:t>
            </a:r>
            <a:endParaRPr lang="ru-RU" altLang="ru-RU" sz="1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Подбор 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иллюстрированного </a:t>
            </a: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материала по теме;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Подбор материалов, игрушек и атрибутов для игровой деятельности;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Составление </a:t>
            </a: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плана основного этапа</a:t>
            </a:r>
            <a:r>
              <a:rPr lang="ru-RU" alt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altLang="ru-RU" sz="1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21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B889BEAB-8B03-4527-A5D0-B4BDDA6DEA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001070"/>
              </p:ext>
            </p:extLst>
          </p:nvPr>
        </p:nvGraphicFramePr>
        <p:xfrm>
          <a:off x="323528" y="476672"/>
          <a:ext cx="8257735" cy="6460375"/>
        </p:xfrm>
        <a:graphic>
          <a:graphicData uri="http://schemas.openxmlformats.org/drawingml/2006/table">
            <a:tbl>
              <a:tblPr firstRow="1" firstCol="1" bandRow="1">
                <a:tableStyleId>{35758FB7-9AC5-4552-8A53-C91805E547FA}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xmlns="" val="4181202772"/>
                    </a:ext>
                  </a:extLst>
                </a:gridCol>
                <a:gridCol w="4762626">
                  <a:extLst>
                    <a:ext uri="{9D8B030D-6E8A-4147-A177-3AD203B41FA5}">
                      <a16:colId xmlns:a16="http://schemas.microsoft.com/office/drawing/2014/main" xmlns="" val="911299638"/>
                    </a:ext>
                  </a:extLst>
                </a:gridCol>
                <a:gridCol w="1910933">
                  <a:extLst>
                    <a:ext uri="{9D8B030D-6E8A-4147-A177-3AD203B41FA5}">
                      <a16:colId xmlns:a16="http://schemas.microsoft.com/office/drawing/2014/main" xmlns="" val="4137004830"/>
                    </a:ext>
                  </a:extLst>
                </a:gridCol>
              </a:tblGrid>
              <a:tr h="2758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День недели</a:t>
                      </a:r>
                      <a:endParaRPr lang="ru-RU" sz="1800" b="1" i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lang="ru-RU" sz="1800" b="1" i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Исполнитель</a:t>
                      </a:r>
                      <a:endParaRPr lang="ru-RU" sz="1800" b="1" i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xmlns="" val="1169109543"/>
                  </a:ext>
                </a:extLst>
              </a:tr>
              <a:tr h="23164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Понедельник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Беседа с детьми о вулканах. Просмотр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презентации об «извержении вулкана».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Разгадывание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загадок. Дополнение развивающей предметно-пространственной среды по познавательно-исследовательской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деятельности по теме проекта: с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оздание  научной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лаборатории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«Профессора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Всезнамуса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».</a:t>
                      </a:r>
                      <a:endParaRPr lang="ru-RU" sz="18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Модина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  В.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xmlns="" val="401646889"/>
                  </a:ext>
                </a:extLst>
              </a:tr>
              <a:tr h="8275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Вторник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Прослушивание детской информации о вулканах.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Просмотр иллюстраций и фотографий на тему «Вулканы».  Заучивание стихотворений о вулканах.</a:t>
                      </a:r>
                      <a:endParaRPr lang="ru-RU" sz="18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Модина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 В.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50104592"/>
                  </a:ext>
                </a:extLst>
              </a:tr>
              <a:tr h="8275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Чтение научной литературы. Рассматривание схемы: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троение вулкана. Изготовление макета – «Вулкан».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Модина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 В.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xmlns="" val="1656264175"/>
                  </a:ext>
                </a:extLst>
              </a:tr>
              <a:tr h="8275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Четверг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Проведение опыта по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поисково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исследовательской деятельности «Извержение вулкана».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родители,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Модина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 В.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83607514"/>
                  </a:ext>
                </a:extLst>
              </a:tr>
              <a:tr h="8414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Пятница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Подведение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итогов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Выставка детских рисунков и поделок.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Дети, воспитатель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Модина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Т. В.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xmlns="" val="29559323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489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3434" y="630677"/>
            <a:ext cx="2773188" cy="2700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https://www.maam.ru/upload/blogs/detsad-401628-14902910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78980"/>
            <a:ext cx="2664296" cy="27656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IMG_20181107_152819.jpg"/>
          <p:cNvPicPr>
            <a:picLocks noChangeAspect="1"/>
          </p:cNvPicPr>
          <p:nvPr/>
        </p:nvPicPr>
        <p:blipFill rotWithShape="1">
          <a:blip r:embed="rId4" cstate="print"/>
          <a:srcRect l="60170" t="23851" r="5680" b="26279"/>
          <a:stretch/>
        </p:blipFill>
        <p:spPr>
          <a:xfrm>
            <a:off x="135093" y="1276153"/>
            <a:ext cx="2676161" cy="27419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71992" y="4149080"/>
            <a:ext cx="2602362" cy="576064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 презентации об «Извержении вулкана»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01329" y="3658048"/>
            <a:ext cx="3384376" cy="576064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«Схемы вулкана»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t="4132" r="4809" b="9105"/>
          <a:stretch/>
        </p:blipFill>
        <p:spPr>
          <a:xfrm>
            <a:off x="3995936" y="4355019"/>
            <a:ext cx="2763114" cy="18020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3901329" y="6277957"/>
            <a:ext cx="2952328" cy="432048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энциклопедии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C60F2D78-8A7D-4922-9B1B-5F875A6DF8B4}"/>
              </a:ext>
            </a:extLst>
          </p:cNvPr>
          <p:cNvSpPr/>
          <p:nvPr/>
        </p:nvSpPr>
        <p:spPr>
          <a:xfrm>
            <a:off x="67546" y="476672"/>
            <a:ext cx="2811254" cy="461665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 </a:t>
            </a:r>
          </a:p>
        </p:txBody>
      </p:sp>
      <p:pic>
        <p:nvPicPr>
          <p:cNvPr id="15" name="Picture 4" descr="https://img-fotki.yandex.ru/get/27579/200418627.12c/0_1608bf_a96fb108_ori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85184"/>
            <a:ext cx="1874762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68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33"/>
          <a:stretch/>
        </p:blipFill>
        <p:spPr bwMode="auto">
          <a:xfrm>
            <a:off x="179512" y="1628800"/>
            <a:ext cx="3531628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26" name="Picture 6" descr="Похожее изображени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64"/>
          <a:stretch/>
        </p:blipFill>
        <p:spPr bwMode="auto">
          <a:xfrm>
            <a:off x="3923928" y="3645024"/>
            <a:ext cx="4099361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Скругленный прямоугольник 6"/>
          <p:cNvSpPr/>
          <p:nvPr/>
        </p:nvSpPr>
        <p:spPr>
          <a:xfrm>
            <a:off x="20283" y="416004"/>
            <a:ext cx="4896544" cy="667207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научной лаборатории «Профессора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Всезнамуса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img-fotki.yandex.ru/get/43443/200418627.12c/0_1608be_ef632af9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12" y="4725144"/>
            <a:ext cx="195561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09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BFEDE9D-90E3-4F1E-AA60-5894633624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64" b="24892"/>
          <a:stretch/>
        </p:blipFill>
        <p:spPr>
          <a:xfrm>
            <a:off x="1763688" y="1271329"/>
            <a:ext cx="2520280" cy="20695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56E4D67-B78E-4B54-9D28-C979B361D0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"/>
          <a:stretch/>
        </p:blipFill>
        <p:spPr>
          <a:xfrm>
            <a:off x="5364088" y="1271329"/>
            <a:ext cx="2279028" cy="20920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78C409A-7C7F-478F-A5EC-0DCCF55581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6" y="3645024"/>
            <a:ext cx="2376264" cy="2200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C9BD011-485E-4976-9A02-C54F7CA7B7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3" t="34505" r="6416" b="14409"/>
          <a:stretch/>
        </p:blipFill>
        <p:spPr>
          <a:xfrm>
            <a:off x="4268755" y="3645025"/>
            <a:ext cx="2232248" cy="2200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0283" y="416004"/>
            <a:ext cx="4896544" cy="667207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макета «Вулкан»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6804" name="Picture 4" descr="https://img-fotki.yandex.ru/get/27579/200418627.12c/0_1608bf_a96fb108_ori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992" y="3459904"/>
            <a:ext cx="1413464" cy="253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98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8780" y="404664"/>
            <a:ext cx="7783579" cy="667207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1520" y="1786118"/>
            <a:ext cx="3024336" cy="136815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стенды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32040" y="1772815"/>
            <a:ext cx="3528392" cy="136815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на тему: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семьи в развитии познавательной активности дошкольников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355976" y="4221088"/>
            <a:ext cx="3240360" cy="16753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«Чего нельзя и что нужно делать для поддержания интереса детей к познавательному экспериментированию»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/>
          <p:cNvCxnSpPr>
            <a:endCxn id="9" idx="0"/>
          </p:cNvCxnSpPr>
          <p:nvPr/>
        </p:nvCxnSpPr>
        <p:spPr>
          <a:xfrm flipH="1">
            <a:off x="1763688" y="1071871"/>
            <a:ext cx="2156881" cy="71424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920569" y="1100575"/>
            <a:ext cx="1387833" cy="31205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920569" y="1100575"/>
            <a:ext cx="2775667" cy="7009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Скругленный прямоугольник 12"/>
          <p:cNvSpPr/>
          <p:nvPr/>
        </p:nvSpPr>
        <p:spPr>
          <a:xfrm>
            <a:off x="611560" y="4221088"/>
            <a:ext cx="3240360" cy="16753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помощи в создании  </a:t>
            </a:r>
            <a:r>
              <a:rPr lang="ru-RU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научной лаборатории «Профессора </a:t>
            </a:r>
            <a:r>
              <a:rPr lang="ru-RU" b="1" dirty="0" err="1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Всезнамуса</a:t>
            </a:r>
            <a:r>
              <a:rPr lang="ru-RU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>
              <a:solidFill>
                <a:schemeClr val="accent5">
                  <a:lumMod val="2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2987825" y="1100575"/>
            <a:ext cx="932744" cy="29764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236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180523" y="-9871"/>
            <a:ext cx="4119669" cy="414536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«Извержение Вулкана»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3D0F4AD-E8C5-4AA7-8FDB-C472BAD8EE7B}"/>
              </a:ext>
            </a:extLst>
          </p:cNvPr>
          <p:cNvSpPr/>
          <p:nvPr/>
        </p:nvSpPr>
        <p:spPr>
          <a:xfrm>
            <a:off x="20283" y="1196752"/>
            <a:ext cx="5976664" cy="37856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проведения опыта нам </a:t>
            </a:r>
            <a:r>
              <a:rPr lang="ru-RU" sz="16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понадобится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пищевая сода (2 чайные ложки,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лимонная кислота (2 столовых ложки,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немного красной краски,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стеклянная колба,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конус из картона со срезанной вершиной (высота около 7 см,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немного воды (50 мл,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пластилин,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поддоны,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пластмассовые ложки,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мерные стаканчики,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тазик.</a:t>
            </a:r>
          </a:p>
          <a:p>
            <a:pPr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Подготовка: 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изготовить макет вулкана (на конус из картона налепить пластилин, надеть на бутылочку, закрепив горлышко с конусом пластилином, на поддон установить макет </a:t>
            </a: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вулкана).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IMG_20181116_103608.jpg"/>
          <p:cNvPicPr>
            <a:picLocks noChangeAspect="1"/>
          </p:cNvPicPr>
          <p:nvPr/>
        </p:nvPicPr>
        <p:blipFill rotWithShape="1">
          <a:blip r:embed="rId2" cstate="print"/>
          <a:srcRect l="16025" t="29630" b="14074"/>
          <a:stretch/>
        </p:blipFill>
        <p:spPr>
          <a:xfrm>
            <a:off x="1288029" y="5090415"/>
            <a:ext cx="3441171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4" descr="https://img-fotki.yandex.ru/get/27579/200418627.12c/0_1608bf_a96fb108_or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438" y="1484784"/>
            <a:ext cx="2887023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20689" y="516201"/>
            <a:ext cx="3011152" cy="41453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опыту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22612" y="6547656"/>
            <a:ext cx="3572003" cy="243408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для проведения опыта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49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63381573-05AB-4661-BD4D-2172C1480D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4723" t="19757" r="20074" b="16579"/>
          <a:stretch/>
        </p:blipFill>
        <p:spPr>
          <a:xfrm>
            <a:off x="179512" y="1183499"/>
            <a:ext cx="2617118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05EB63C-A37B-4830-AA90-D6FACB2140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9963" t="26473" r="9557"/>
          <a:stretch/>
        </p:blipFill>
        <p:spPr>
          <a:xfrm>
            <a:off x="4427983" y="1183499"/>
            <a:ext cx="2656311" cy="25335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208E330-4D02-484B-9311-BF71ECD289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29863" t="13572" r="9407" b="17223"/>
          <a:stretch/>
        </p:blipFill>
        <p:spPr>
          <a:xfrm>
            <a:off x="2123728" y="3933056"/>
            <a:ext cx="2520280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6C44243-22D4-40BE-87FD-37F7863E63F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21042" t="13802" r="12415" b="19089"/>
          <a:stretch/>
        </p:blipFill>
        <p:spPr>
          <a:xfrm>
            <a:off x="6084168" y="4005064"/>
            <a:ext cx="2376264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0689" y="516201"/>
            <a:ext cx="2675941" cy="41453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опыта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60F2D78-8A7D-4922-9B1B-5F875A6DF8B4}"/>
              </a:ext>
            </a:extLst>
          </p:cNvPr>
          <p:cNvSpPr/>
          <p:nvPr/>
        </p:nvSpPr>
        <p:spPr>
          <a:xfrm>
            <a:off x="104562" y="363986"/>
            <a:ext cx="5043502" cy="461665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Аналитико-рефлексивный </a:t>
            </a: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104562" y="980728"/>
            <a:ext cx="6697662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Оформление выставки </a:t>
            </a: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совместных работ родителей и детей «Вулканы»;</a:t>
            </a:r>
          </a:p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Выводы;</a:t>
            </a:r>
            <a:endParaRPr lang="ru-RU" alt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ru-RU" alt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3D0F4AD-E8C5-4AA7-8FDB-C472BAD8EE7B}"/>
              </a:ext>
            </a:extLst>
          </p:cNvPr>
          <p:cNvSpPr/>
          <p:nvPr/>
        </p:nvSpPr>
        <p:spPr>
          <a:xfrm>
            <a:off x="104562" y="2741258"/>
            <a:ext cx="7848872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lvl="0"/>
            <a:r>
              <a:rPr lang="ru-RU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ВЫВОД: </a:t>
            </a:r>
          </a:p>
          <a:p>
            <a:pPr lvl="0"/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ходе исследовательской деятельности гипотеза подтвердилась: можно создать искусственный вулкан путём опытно-экспериментальной деятельности.</a:t>
            </a:r>
          </a:p>
        </p:txBody>
      </p:sp>
      <p:pic>
        <p:nvPicPr>
          <p:cNvPr id="9" name="Рисунок 8" descr="IMG_20181129_2323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581128"/>
            <a:ext cx="2088232" cy="1566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8066" name="Picture 2" descr="Картинки по запрос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025" y="4581129"/>
            <a:ext cx="1563801" cy="1566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8068" name="Picture 4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8" y="4581129"/>
            <a:ext cx="2090922" cy="1566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8070" name="Picture 6" descr="Похожее изображение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6" b="3687"/>
          <a:stretch/>
        </p:blipFill>
        <p:spPr bwMode="auto">
          <a:xfrm>
            <a:off x="6903472" y="4607768"/>
            <a:ext cx="1772984" cy="1545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" name="Скругленный прямоугольник 10"/>
          <p:cNvSpPr/>
          <p:nvPr/>
        </p:nvSpPr>
        <p:spPr>
          <a:xfrm>
            <a:off x="1963968" y="6256116"/>
            <a:ext cx="5041440" cy="432048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работы родителей и детей «Вулканы»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00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04A20E6-CCA3-43F0-BCAC-AE84C94C06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328"/>
          <a:stretch/>
        </p:blipFill>
        <p:spPr>
          <a:xfrm>
            <a:off x="122108" y="264713"/>
            <a:ext cx="2736304" cy="388423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032D6FE-3259-4338-85C1-9B715A2C33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05" b="8639"/>
          <a:stretch/>
        </p:blipFill>
        <p:spPr>
          <a:xfrm rot="16200000">
            <a:off x="2956054" y="2178360"/>
            <a:ext cx="3028257" cy="279323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5905D06-540C-445C-A706-6A3D1BC235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5"/>
          <a:stretch/>
        </p:blipFill>
        <p:spPr>
          <a:xfrm>
            <a:off x="6095138" y="319802"/>
            <a:ext cx="2664296" cy="381826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1043608" y="5445224"/>
            <a:ext cx="6624736" cy="792088"/>
          </a:xfrm>
          <a:prstGeom prst="round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рисунков «Вулканы»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65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44C0000-5CCE-42C2-8DD4-D5705B3DC4EF}"/>
              </a:ext>
            </a:extLst>
          </p:cNvPr>
          <p:cNvSpPr/>
          <p:nvPr/>
        </p:nvSpPr>
        <p:spPr>
          <a:xfrm>
            <a:off x="395536" y="260648"/>
            <a:ext cx="8131126" cy="56938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литературы: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Куликовская И. Э.,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Совгир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Н. Н. Детское экспериментирование.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Стариший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дошкольный возраст. – М.: Педагогическое общество России, 2003.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Организация экспериментальной деятельности дошкольников: Методические рекомендации/Под ред. Л. Н. Прохоровой. – М.: АРКТИ, 2008.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Ребенок в мире поиска: Программа по организации поисковой деятельности детей дошкольного возраста/Под ред. О. В.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Дыбиной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М.: ТЦ 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«Сфера»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2005.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Интернет ресурсы: </a:t>
            </a:r>
          </a:p>
          <a:p>
            <a:pPr marL="342900" lvl="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https://www.maam.ru/detskijsad/-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izverzhenie-vulkana-opyt-v-podgotovitelnoi-grupe.html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nsportal.ru/detskiy-sad/raznoe/2014/02/24/kartoteka-opytov-i-eksperimentov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tc-sfera.ru/posts/opyt-raboty-po-eksperimentirovaniyu-s-detmi-doshkolnogo-vozrastadlya-starshey-i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infourok.ru/kartoteka-opitov-i-eksperimentov-v-podgotovitelnoy-gruppe-1339646.html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defTabSz="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www.youtube.com/watch?v=cGSHtXIYvq0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70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Картинки по запросу смайл спасибо НА ПРОЗРАЧНОМ ФО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56792"/>
            <a:ext cx="4680520" cy="435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0" y="332656"/>
            <a:ext cx="8991600" cy="108012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10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922tgp_connection_light">
  <a:themeElements>
    <a:clrScheme name="1922tgp_connection_light 2">
      <a:dk1>
        <a:srgbClr val="000000"/>
      </a:dk1>
      <a:lt1>
        <a:srgbClr val="FFFFFF"/>
      </a:lt1>
      <a:dk2>
        <a:srgbClr val="37399B"/>
      </a:dk2>
      <a:lt2>
        <a:srgbClr val="C0C0C0"/>
      </a:lt2>
      <a:accent1>
        <a:srgbClr val="4987E3"/>
      </a:accent1>
      <a:accent2>
        <a:srgbClr val="D23516"/>
      </a:accent2>
      <a:accent3>
        <a:srgbClr val="FFFFFF"/>
      </a:accent3>
      <a:accent4>
        <a:srgbClr val="000000"/>
      </a:accent4>
      <a:accent5>
        <a:srgbClr val="B1C3EF"/>
      </a:accent5>
      <a:accent6>
        <a:srgbClr val="BE2F13"/>
      </a:accent6>
      <a:hlink>
        <a:srgbClr val="36A1B6"/>
      </a:hlink>
      <a:folHlink>
        <a:srgbClr val="7FB242"/>
      </a:folHlink>
    </a:clrScheme>
    <a:fontScheme name="1922tgp_connection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922tgp_connection_light 1">
        <a:dk1>
          <a:srgbClr val="000000"/>
        </a:dk1>
        <a:lt1>
          <a:srgbClr val="FFFFFF"/>
        </a:lt1>
        <a:dk2>
          <a:srgbClr val="165E86"/>
        </a:dk2>
        <a:lt2>
          <a:srgbClr val="969696"/>
        </a:lt2>
        <a:accent1>
          <a:srgbClr val="2AA08A"/>
        </a:accent1>
        <a:accent2>
          <a:srgbClr val="AA67DD"/>
        </a:accent2>
        <a:accent3>
          <a:srgbClr val="FFFFFF"/>
        </a:accent3>
        <a:accent4>
          <a:srgbClr val="000000"/>
        </a:accent4>
        <a:accent5>
          <a:srgbClr val="ACCDC4"/>
        </a:accent5>
        <a:accent6>
          <a:srgbClr val="9A5DC8"/>
        </a:accent6>
        <a:hlink>
          <a:srgbClr val="7D96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922tgp_connection_light 2">
        <a:dk1>
          <a:srgbClr val="000000"/>
        </a:dk1>
        <a:lt1>
          <a:srgbClr val="FFFFFF"/>
        </a:lt1>
        <a:dk2>
          <a:srgbClr val="37399B"/>
        </a:dk2>
        <a:lt2>
          <a:srgbClr val="C0C0C0"/>
        </a:lt2>
        <a:accent1>
          <a:srgbClr val="4987E3"/>
        </a:accent1>
        <a:accent2>
          <a:srgbClr val="D23516"/>
        </a:accent2>
        <a:accent3>
          <a:srgbClr val="FFFFFF"/>
        </a:accent3>
        <a:accent4>
          <a:srgbClr val="000000"/>
        </a:accent4>
        <a:accent5>
          <a:srgbClr val="B1C3EF"/>
        </a:accent5>
        <a:accent6>
          <a:srgbClr val="BE2F13"/>
        </a:accent6>
        <a:hlink>
          <a:srgbClr val="36A1B6"/>
        </a:hlink>
        <a:folHlink>
          <a:srgbClr val="7FB24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922tgp_connection_light 3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117AC1"/>
        </a:accent1>
        <a:accent2>
          <a:srgbClr val="3E9887"/>
        </a:accent2>
        <a:accent3>
          <a:srgbClr val="FFFFFF"/>
        </a:accent3>
        <a:accent4>
          <a:srgbClr val="000000"/>
        </a:accent4>
        <a:accent5>
          <a:srgbClr val="AABEDD"/>
        </a:accent5>
        <a:accent6>
          <a:srgbClr val="37897A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93</Template>
  <TotalTime>304</TotalTime>
  <Words>623</Words>
  <Application>Microsoft Office PowerPoint</Application>
  <PresentationFormat>Экран (4:3)</PresentationFormat>
  <Paragraphs>111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1922tgp_connection_light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Гость</dc:creator>
  <cp:lastModifiedBy>Admin</cp:lastModifiedBy>
  <cp:revision>67</cp:revision>
  <dcterms:created xsi:type="dcterms:W3CDTF">2019-12-14T14:42:27Z</dcterms:created>
  <dcterms:modified xsi:type="dcterms:W3CDTF">2026-02-21T14:12:08Z</dcterms:modified>
</cp:coreProperties>
</file>