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79" r:id="rId3"/>
    <p:sldId id="280" r:id="rId4"/>
    <p:sldId id="259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2" r:id="rId16"/>
    <p:sldId id="269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34567" autoAdjust="0"/>
    <p:restoredTop sz="86409" autoAdjust="0"/>
  </p:normalViewPr>
  <p:slideViewPr>
    <p:cSldViewPr>
      <p:cViewPr>
        <p:scale>
          <a:sx n="78" d="100"/>
          <a:sy n="78" d="100"/>
        </p:scale>
        <p:origin x="-654" y="-6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70" y="1092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DF73F0-594D-40EA-8C55-7ECDD2797B58}" type="datetimeFigureOut">
              <a:rPr lang="ru-RU" smtClean="0"/>
              <a:pPr/>
              <a:t>26.11.2020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58BE5C-820E-46E0-B4CC-072791CF7F6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68742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1A51F-4ED8-483E-8FF0-CD2BE8E56640}" type="datetimeFigureOut">
              <a:rPr lang="ru-RU" smtClean="0"/>
              <a:pPr/>
              <a:t>26.11.2020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4E88E-E13B-4309-A588-8D50FD8D010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63389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1A51F-4ED8-483E-8FF0-CD2BE8E56640}" type="datetimeFigureOut">
              <a:rPr lang="ru-RU" smtClean="0"/>
              <a:pPr/>
              <a:t>26.11.2020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4E88E-E13B-4309-A588-8D50FD8D010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54998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1A51F-4ED8-483E-8FF0-CD2BE8E56640}" type="datetimeFigureOut">
              <a:rPr lang="ru-RU" smtClean="0"/>
              <a:pPr/>
              <a:t>26.11.2020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4E88E-E13B-4309-A588-8D50FD8D010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075002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1A51F-4ED8-483E-8FF0-CD2BE8E56640}" type="datetimeFigureOut">
              <a:rPr lang="ru-RU" smtClean="0"/>
              <a:pPr/>
              <a:t>26.11.2020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4E88E-E13B-4309-A588-8D50FD8D010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46296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1A51F-4ED8-483E-8FF0-CD2BE8E56640}" type="datetimeFigureOut">
              <a:rPr lang="ru-RU" smtClean="0"/>
              <a:pPr/>
              <a:t>26.11.2020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4E88E-E13B-4309-A588-8D50FD8D010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36965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1A51F-4ED8-483E-8FF0-CD2BE8E56640}" type="datetimeFigureOut">
              <a:rPr lang="ru-RU" smtClean="0"/>
              <a:pPr/>
              <a:t>26.11.2020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4E88E-E13B-4309-A588-8D50FD8D010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480583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1A51F-4ED8-483E-8FF0-CD2BE8E56640}" type="datetimeFigureOut">
              <a:rPr lang="ru-RU" smtClean="0"/>
              <a:pPr/>
              <a:t>26.11.2020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4E88E-E13B-4309-A588-8D50FD8D010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445124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1A51F-4ED8-483E-8FF0-CD2BE8E56640}" type="datetimeFigureOut">
              <a:rPr lang="ru-RU" smtClean="0"/>
              <a:pPr/>
              <a:t>26.11.2020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4E88E-E13B-4309-A588-8D50FD8D010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62388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1A51F-4ED8-483E-8FF0-CD2BE8E56640}" type="datetimeFigureOut">
              <a:rPr lang="ru-RU" smtClean="0"/>
              <a:pPr/>
              <a:t>26.11.2020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4E88E-E13B-4309-A588-8D50FD8D010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23434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1A51F-4ED8-483E-8FF0-CD2BE8E56640}" type="datetimeFigureOut">
              <a:rPr lang="ru-RU" smtClean="0"/>
              <a:pPr/>
              <a:t>26.11.2020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4E88E-E13B-4309-A588-8D50FD8D010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14189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1A51F-4ED8-483E-8FF0-CD2BE8E56640}" type="datetimeFigureOut">
              <a:rPr lang="ru-RU" smtClean="0"/>
              <a:pPr/>
              <a:t>26.11.2020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4E88E-E13B-4309-A588-8D50FD8D010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49945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1A51F-4ED8-483E-8FF0-CD2BE8E56640}" type="datetimeFigureOut">
              <a:rPr lang="ru-RU" smtClean="0"/>
              <a:pPr/>
              <a:t>26.11.2020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A4E88E-E13B-4309-A588-8D50FD8D010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09790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1.bin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2942898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Патриотический проект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«Живет Победа в поколениях»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клуба «Юнармеец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b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в МКОУ СОШ №7 </a:t>
            </a:r>
            <a:b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п.Владимировка</a:t>
            </a:r>
            <a:b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Туркменского района</a:t>
            </a:r>
            <a:b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7488" y="3500438"/>
            <a:ext cx="4172186" cy="3071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938263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just"/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2200" b="1" dirty="0" smtClean="0">
                <a:solidFill>
                  <a:srgbClr val="FF0000"/>
                </a:solidFill>
              </a:rPr>
              <a:t>Цель: </a:t>
            </a:r>
            <a:r>
              <a:rPr lang="ru-RU" sz="2200" dirty="0" smtClean="0">
                <a:solidFill>
                  <a:srgbClr val="FF0000"/>
                </a:solidFill>
              </a:rPr>
              <a:t>воспитание патриотов России, граждан правового демократического государства, обладающих чувством национальной гордости, гражданского достоинства, любви к Отечеству, своему народу.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Задачи: </a:t>
            </a:r>
            <a:endParaRPr lang="ru-RU" dirty="0" smtClean="0">
              <a:solidFill>
                <a:srgbClr val="FF0000"/>
              </a:solidFill>
            </a:endParaRPr>
          </a:p>
          <a:p>
            <a:pPr algn="just">
              <a:buNone/>
            </a:pPr>
            <a:r>
              <a:rPr lang="ru-RU" dirty="0" smtClean="0">
                <a:solidFill>
                  <a:srgbClr val="FF0000"/>
                </a:solidFill>
              </a:rPr>
              <a:t>- способствовать воспитанию патриотизма, чувства гордости за героическое прошлое нашего народа на основе углубления знаний о Великой Отечественной войне, об участии в ней своих родственников, соседей, знакомых;</a:t>
            </a:r>
          </a:p>
          <a:p>
            <a:pPr algn="just">
              <a:buNone/>
            </a:pPr>
            <a:r>
              <a:rPr lang="ru-RU" dirty="0" smtClean="0">
                <a:solidFill>
                  <a:srgbClr val="FF0000"/>
                </a:solidFill>
              </a:rPr>
              <a:t>- способствовать воспитанию чувства благодарности и уважения к старшим поколениям, отстоявшим независимость Родины;</a:t>
            </a:r>
          </a:p>
          <a:p>
            <a:pPr algn="just">
              <a:buNone/>
            </a:pPr>
            <a:r>
              <a:rPr lang="ru-RU" dirty="0" smtClean="0">
                <a:solidFill>
                  <a:srgbClr val="FF0000"/>
                </a:solidFill>
              </a:rPr>
              <a:t>- создание условий для более глубокого ознакомления воспитанников с основными этапами и событиями Великой Отечественной войны, примерами боевых и трудовых подвигов наших соотечественников;</a:t>
            </a:r>
          </a:p>
          <a:p>
            <a:pPr algn="just">
              <a:buNone/>
            </a:pPr>
            <a:r>
              <a:rPr lang="ru-RU" dirty="0" smtClean="0">
                <a:solidFill>
                  <a:srgbClr val="FF0000"/>
                </a:solidFill>
              </a:rPr>
              <a:t>- создание условий для развития творческих способностей обучающихся, самостоятельности в поисках необходимой информации;</a:t>
            </a:r>
          </a:p>
          <a:p>
            <a:pPr algn="just">
              <a:buNone/>
            </a:pPr>
            <a:r>
              <a:rPr lang="ru-RU" dirty="0" smtClean="0">
                <a:solidFill>
                  <a:srgbClr val="FF0000"/>
                </a:solidFill>
              </a:rPr>
              <a:t>- создание условий для признания ценностей совместного опыта взаимодействия в группе.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571480"/>
            <a:ext cx="8643998" cy="5067320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Ожидаемый результат при реализации </a:t>
            </a:r>
            <a:r>
              <a:rPr lang="ru-RU" b="1" dirty="0" smtClean="0">
                <a:solidFill>
                  <a:srgbClr val="FF0000"/>
                </a:solidFill>
              </a:rPr>
              <a:t>проекта</a:t>
            </a:r>
          </a:p>
          <a:p>
            <a:endParaRPr lang="ru-RU" dirty="0" smtClean="0">
              <a:solidFill>
                <a:srgbClr val="FF0000"/>
              </a:solidFill>
            </a:endParaRPr>
          </a:p>
          <a:p>
            <a:pPr algn="l"/>
            <a:r>
              <a:rPr lang="ru-RU" dirty="0" smtClean="0">
                <a:solidFill>
                  <a:srgbClr val="FF0000"/>
                </a:solidFill>
              </a:rPr>
              <a:t>- воспитание у обучающихся уважения к ветеранам Великой Отечественной войны;</a:t>
            </a:r>
          </a:p>
          <a:p>
            <a:pPr algn="l"/>
            <a:r>
              <a:rPr lang="ru-RU" dirty="0" smtClean="0">
                <a:solidFill>
                  <a:srgbClr val="FF0000"/>
                </a:solidFill>
              </a:rPr>
              <a:t>- повышение интереса к истории страны;</a:t>
            </a:r>
          </a:p>
          <a:p>
            <a:pPr algn="l"/>
            <a:r>
              <a:rPr lang="ru-RU" dirty="0" smtClean="0">
                <a:solidFill>
                  <a:srgbClr val="FF0000"/>
                </a:solidFill>
              </a:rPr>
              <a:t>- привлечение обучающихся в различные формы гражданско-патриотического воспитания;</a:t>
            </a:r>
          </a:p>
          <a:p>
            <a:pPr algn="l"/>
            <a:r>
              <a:rPr lang="ru-RU" dirty="0" smtClean="0">
                <a:solidFill>
                  <a:srgbClr val="FF0000"/>
                </a:solidFill>
              </a:rPr>
              <a:t>- использование собранного краеведческого материала для дальнейшей патриотической работы.</a:t>
            </a:r>
          </a:p>
          <a:p>
            <a:pPr algn="l"/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88641"/>
            <a:ext cx="7772400" cy="864095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Мы - юнармейцы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3" name="Picture 2" descr="G:\юнармия фото\IMG_20190506_1711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24" y="3071810"/>
            <a:ext cx="4429156" cy="3357586"/>
          </a:xfrm>
          <a:prstGeom prst="rect">
            <a:avLst/>
          </a:prstGeom>
          <a:noFill/>
        </p:spPr>
      </p:pic>
      <p:pic>
        <p:nvPicPr>
          <p:cNvPr id="1027" name="Picture 3" descr="G:\юнармия фото\IMG_20190506_1704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071546"/>
            <a:ext cx="4286248" cy="33575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18546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02" y="285728"/>
            <a:ext cx="8643998" cy="1642194"/>
          </a:xfrm>
        </p:spPr>
        <p:txBody>
          <a:bodyPr>
            <a:normAutofit/>
          </a:bodyPr>
          <a:lstStyle/>
          <a:p>
            <a:r>
              <a:rPr lang="ru-RU" sz="1300" b="1" dirty="0" smtClean="0">
                <a:solidFill>
                  <a:srgbClr val="FF0000"/>
                </a:solidFill>
              </a:rPr>
              <a:t>Участница клуба «Юнармеец» </a:t>
            </a:r>
            <a:r>
              <a:rPr lang="ru-RU" sz="1300" b="1" dirty="0" err="1" smtClean="0">
                <a:solidFill>
                  <a:srgbClr val="FF0000"/>
                </a:solidFill>
              </a:rPr>
              <a:t>Джамаева</a:t>
            </a:r>
            <a:r>
              <a:rPr lang="ru-RU" sz="1300" b="1" dirty="0" smtClean="0">
                <a:solidFill>
                  <a:srgbClr val="FF0000"/>
                </a:solidFill>
              </a:rPr>
              <a:t> Мариям приняла участие в краевом детском литературно-художественном  конкурсе «Помним ваш подвиг, гордимся Победой!». Работа в числе лучших вошла в  альбом детских произведений конкурса. Альбом обучающейся был вручен депутатом Государственной Думы  РФ Бондаренко Е.В.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  <p:pic>
        <p:nvPicPr>
          <p:cNvPr id="6" name="Содержимое 5" descr="C:\Users\ASUS\Desktop\юнармия фото\IMG_20200318_10062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285860"/>
            <a:ext cx="3357586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ASUS\Desktop\IMG_20201105_09192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12" y="1285860"/>
            <a:ext cx="2657475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ASUS\Desktop\IMG_20201105_09144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68" y="1285860"/>
            <a:ext cx="2714644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ASUS\Downloads\jGBY5M-z5YA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4000504"/>
            <a:ext cx="2714644" cy="2857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43336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Times New Roman" panose="02020603050405020304" pitchFamily="18" charset="0"/>
              </a:rPr>
              <a:t>Ребята из клуба «Юнармеец» оказывают </a:t>
            </a:r>
            <a:r>
              <a:rPr lang="ru-RU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Times New Roman" panose="02020603050405020304" pitchFamily="18" charset="0"/>
              </a:rPr>
              <a:t>п</a:t>
            </a:r>
            <a:r>
              <a:rPr lang="ru-RU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омощь детям войны, престарелым людям</a:t>
            </a:r>
            <a:r>
              <a:rPr lang="ru-RU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Times New Roman" panose="02020603050405020304" pitchFamily="18" charset="0"/>
              </a:rPr>
            </a:b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Содержимое 5" descr="C:\Users\ASUS\Desktop\юнармия фото\IMG-20200306-WA0012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571613"/>
            <a:ext cx="3500462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ASUS\Desktop\юнармия фото\IMG-20200306-WA001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643050"/>
            <a:ext cx="3857652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70012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5400" dirty="0" smtClean="0"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5400" dirty="0" smtClean="0"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FF0000"/>
                </a:solidFill>
              </a:rPr>
              <a:t>Всероссийская акция 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«Письмо ветерану»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 </a:t>
            </a:r>
            <a:br>
              <a:rPr lang="ru-RU" dirty="0" smtClean="0"/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411" name="Рисунок 15" descr="IMG-20200508-WA00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285860"/>
            <a:ext cx="1857375" cy="2724150"/>
          </a:xfrm>
          <a:prstGeom prst="rect">
            <a:avLst/>
          </a:prstGeom>
          <a:noFill/>
        </p:spPr>
      </p:pic>
      <p:pic>
        <p:nvPicPr>
          <p:cNvPr id="17410" name="Рисунок 13" descr="IMG-20200508-WA00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44" y="1285860"/>
            <a:ext cx="2162175" cy="2724150"/>
          </a:xfrm>
          <a:prstGeom prst="rect">
            <a:avLst/>
          </a:prstGeom>
          <a:noFill/>
        </p:spPr>
      </p:pic>
      <p:pic>
        <p:nvPicPr>
          <p:cNvPr id="17409" name="Рисунок 14" descr="DSC00015"/>
          <p:cNvPicPr>
            <a:picLocks noChangeAspect="1" noChangeArrowheads="1"/>
          </p:cNvPicPr>
          <p:nvPr/>
        </p:nvPicPr>
        <p:blipFill>
          <a:blip r:embed="rId4"/>
          <a:srcRect l="26939" r="32440"/>
          <a:stretch>
            <a:fillRect/>
          </a:stretch>
        </p:blipFill>
        <p:spPr bwMode="auto">
          <a:xfrm>
            <a:off x="6929454" y="1000108"/>
            <a:ext cx="2038350" cy="2724150"/>
          </a:xfrm>
          <a:prstGeom prst="rect">
            <a:avLst/>
          </a:prstGeom>
          <a:noFill/>
        </p:spPr>
      </p:pic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0" y="31813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0" y="59055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0" y="862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7416" name="Picture 8" descr="G:\юнармия фото\DSC0001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4357694"/>
            <a:ext cx="3806733" cy="2139945"/>
          </a:xfrm>
          <a:prstGeom prst="rect">
            <a:avLst/>
          </a:prstGeom>
          <a:noFill/>
        </p:spPr>
      </p:pic>
      <p:pic>
        <p:nvPicPr>
          <p:cNvPr id="17417" name="Picture 9" descr="G:\юнармия фото\DSC0001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57752" y="4357694"/>
            <a:ext cx="3857652" cy="221457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064208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56984" cy="1143000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Краевой сетевой конкурс </a:t>
            </a:r>
            <a:br>
              <a:rPr lang="ru-RU" sz="2800" b="1" dirty="0" smtClean="0">
                <a:solidFill>
                  <a:srgbClr val="FF0000"/>
                </a:solidFill>
              </a:rPr>
            </a:br>
            <a:r>
              <a:rPr lang="ru-RU" sz="2800" b="1" dirty="0" smtClean="0">
                <a:solidFill>
                  <a:srgbClr val="FF0000"/>
                </a:solidFill>
              </a:rPr>
              <a:t>«Виртуальная доска почета защитников Отечества»</a:t>
            </a:r>
            <a:br>
              <a:rPr lang="ru-RU" sz="2800" b="1" dirty="0" smtClean="0">
                <a:solidFill>
                  <a:srgbClr val="FF0000"/>
                </a:solidFill>
              </a:rPr>
            </a:b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6" name="Рисунок 5" descr="https://sun9-35.userapi.com/c856028/v856028170/21a596/lnRoU7_uLOY.jpg"/>
          <p:cNvPicPr/>
          <p:nvPr/>
        </p:nvPicPr>
        <p:blipFill>
          <a:blip r:embed="rId3"/>
          <a:srcRect t="18038"/>
          <a:stretch>
            <a:fillRect/>
          </a:stretch>
        </p:blipFill>
        <p:spPr bwMode="auto">
          <a:xfrm>
            <a:off x="428596" y="1142985"/>
            <a:ext cx="4143404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5" name="Picture 1" descr="C:\Users\7\Documents\b5oUbVcBGjo.jpg"/>
          <p:cNvPicPr>
            <a:picLocks noChangeAspect="1" noChangeArrowheads="1"/>
          </p:cNvPicPr>
          <p:nvPr/>
        </p:nvPicPr>
        <p:blipFill>
          <a:blip r:embed="rId4"/>
          <a:srcRect t="9091"/>
          <a:stretch>
            <a:fillRect/>
          </a:stretch>
        </p:blipFill>
        <p:spPr bwMode="auto">
          <a:xfrm>
            <a:off x="4714876" y="1214422"/>
            <a:ext cx="4190986" cy="2714644"/>
          </a:xfrm>
          <a:prstGeom prst="rect">
            <a:avLst/>
          </a:prstGeom>
          <a:noFill/>
        </p:spPr>
      </p:pic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6386" name="Object 2"/>
          <p:cNvGraphicFramePr>
            <a:graphicFrameLocks noChangeAspect="1"/>
          </p:cNvGraphicFramePr>
          <p:nvPr/>
        </p:nvGraphicFramePr>
        <p:xfrm>
          <a:off x="2714612" y="3848095"/>
          <a:ext cx="3728363" cy="3009905"/>
        </p:xfrm>
        <a:graphic>
          <a:graphicData uri="http://schemas.openxmlformats.org/presentationml/2006/ole">
            <p:oleObj spid="_x0000_s16386" name="Acrobat Document" r:id="rId5" imgW="7633440" imgH="5382720" progId="AcroExch.Document.DC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787855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>
                <a:solidFill>
                  <a:srgbClr val="FF0000"/>
                </a:solidFill>
              </a:rPr>
              <a:t> Всероссийская акция «Георгиевская ленточка»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5363" name="Рисунок 36" descr="95941525_141841110739918_7269340085630526712_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214422"/>
            <a:ext cx="2600325" cy="3248025"/>
          </a:xfrm>
          <a:prstGeom prst="rect">
            <a:avLst/>
          </a:prstGeom>
          <a:noFill/>
        </p:spPr>
      </p:pic>
      <p:pic>
        <p:nvPicPr>
          <p:cNvPr id="15362" name="Рисунок 37" descr="95327485_2969626963114716_3301274464956857686_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3286124"/>
            <a:ext cx="2657475" cy="3257550"/>
          </a:xfrm>
          <a:prstGeom prst="rect">
            <a:avLst/>
          </a:prstGeom>
          <a:noFill/>
        </p:spPr>
      </p:pic>
      <p:pic>
        <p:nvPicPr>
          <p:cNvPr id="15361" name="Рисунок 38" descr="95386739_2993712354005610_4259399253323514628_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8" y="1214422"/>
            <a:ext cx="2371725" cy="2762250"/>
          </a:xfrm>
          <a:prstGeom prst="rect">
            <a:avLst/>
          </a:prstGeom>
          <a:noFill/>
        </p:spPr>
      </p:pic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0" y="3705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0" y="69627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0" y="97250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50392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1224135"/>
          </a:xfrm>
        </p:spPr>
        <p:txBody>
          <a:bodyPr>
            <a:normAutofit fontScale="90000"/>
          </a:bodyPr>
          <a:lstStyle/>
          <a:p>
            <a:pPr marL="255270" marR="120650">
              <a:lnSpc>
                <a:spcPct val="115000"/>
              </a:lnSpc>
            </a:pPr>
            <a:r>
              <a:rPr lang="ru-RU" sz="31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31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800" b="1" dirty="0" smtClean="0"/>
              <a:t>  </a:t>
            </a:r>
            <a:br>
              <a:rPr lang="ru-RU" sz="2800" b="1" dirty="0" smtClean="0"/>
            </a:br>
            <a:r>
              <a:rPr lang="ru-RU" sz="2800" b="1" dirty="0" smtClean="0">
                <a:solidFill>
                  <a:srgbClr val="FF0000"/>
                </a:solidFill>
              </a:rPr>
              <a:t>Краевой урок мужества</a:t>
            </a:r>
            <a:r>
              <a:rPr lang="ru-RU" sz="2800" dirty="0" smtClean="0">
                <a:solidFill>
                  <a:srgbClr val="FF0000"/>
                </a:solidFill>
              </a:rPr>
              <a:t> </a:t>
            </a:r>
            <a:br>
              <a:rPr lang="ru-RU" sz="2800" dirty="0" smtClean="0">
                <a:solidFill>
                  <a:srgbClr val="FF0000"/>
                </a:solidFill>
              </a:rPr>
            </a:br>
            <a:r>
              <a:rPr lang="ru-RU" sz="3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3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3100" dirty="0" smtClean="0"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4800" dirty="0" smtClean="0">
                <a:effectLst/>
                <a:latin typeface="Times New Roman"/>
                <a:ea typeface="Times New Roman"/>
              </a:rPr>
              <a:t/>
            </a:r>
            <a:br>
              <a:rPr lang="ru-RU" sz="4800" dirty="0" smtClean="0">
                <a:effectLst/>
                <a:latin typeface="Times New Roman"/>
                <a:ea typeface="Times New Roman"/>
              </a:rPr>
            </a:b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rcRect l="27176" t="23618" r="34979" b="3406"/>
          <a:stretch>
            <a:fillRect/>
          </a:stretch>
        </p:blipFill>
        <p:spPr bwMode="auto">
          <a:xfrm>
            <a:off x="2071670" y="857232"/>
            <a:ext cx="5214973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509848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Флешмоб</a:t>
            </a:r>
            <a:r>
              <a:rPr lang="ru-RU" b="1" dirty="0" smtClean="0">
                <a:solidFill>
                  <a:srgbClr val="FF0000"/>
                </a:solidFill>
              </a:rPr>
              <a:t> «Наследники Победы»</a:t>
            </a:r>
            <a:br>
              <a:rPr lang="ru-RU" b="1" dirty="0" smtClean="0">
                <a:solidFill>
                  <a:srgbClr val="FF0000"/>
                </a:solidFill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6" name="Содержимое 5"/>
          <p:cNvPicPr>
            <a:picLocks noGrp="1"/>
          </p:cNvPicPr>
          <p:nvPr>
            <p:ph idx="1"/>
          </p:nvPr>
        </p:nvPicPr>
        <p:blipFill>
          <a:blip r:embed="rId2"/>
          <a:srcRect l="27362" t="22111" r="34043" b="5528"/>
          <a:stretch>
            <a:fillRect/>
          </a:stretch>
        </p:blipFill>
        <p:spPr bwMode="auto">
          <a:xfrm>
            <a:off x="214282" y="1142984"/>
            <a:ext cx="4286280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/>
          <a:srcRect l="25195" t="16846" r="33789" b="20898"/>
          <a:stretch>
            <a:fillRect/>
          </a:stretch>
        </p:blipFill>
        <p:spPr bwMode="auto">
          <a:xfrm>
            <a:off x="4500562" y="1142984"/>
            <a:ext cx="4462774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064685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28575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 </a:t>
            </a:r>
            <a:r>
              <a:rPr lang="ru-RU" sz="2700" b="1" dirty="0" smtClean="0">
                <a:solidFill>
                  <a:srgbClr val="FF0000"/>
                </a:solidFill>
              </a:rPr>
              <a:t>Всероссийская акция «Свеча памяти»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8" name="Содержимое 7" descr="C:\Users\ASUS\Downloads\8KGiQkiG-jg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571480"/>
            <a:ext cx="4268785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2581487" y="3244334"/>
            <a:ext cx="52465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Всероссийская акция «Окна Победы»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10" name="Рисунок 9" descr="C:\Users\ASUS\Downloads\95340051_274169983622814_5277488795305680093_n.jpg"/>
          <p:cNvPicPr/>
          <p:nvPr/>
        </p:nvPicPr>
        <p:blipFill>
          <a:blip r:embed="rId3"/>
          <a:srcRect l="25352" r="26604"/>
          <a:stretch>
            <a:fillRect/>
          </a:stretch>
        </p:blipFill>
        <p:spPr bwMode="auto">
          <a:xfrm>
            <a:off x="1428728" y="3714752"/>
            <a:ext cx="2676525" cy="296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ASUS\Downloads\97199654_573389613288362_1073283514291281367_n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3643314"/>
            <a:ext cx="2686050" cy="305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517604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274786"/>
          </a:xfrm>
        </p:spPr>
        <p:txBody>
          <a:bodyPr>
            <a:normAutofit fontScale="90000"/>
          </a:bodyPr>
          <a:lstStyle/>
          <a:p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800" b="1" dirty="0" smtClean="0">
                <a:solidFill>
                  <a:srgbClr val="FF0000"/>
                </a:solidFill>
              </a:rPr>
              <a:t>Всероссийская акция «Живая память». </a:t>
            </a:r>
            <a:r>
              <a:rPr lang="ru-RU" sz="1800" dirty="0" smtClean="0">
                <a:solidFill>
                  <a:srgbClr val="FF0000"/>
                </a:solidFill>
              </a:rPr>
              <a:t/>
            </a:r>
            <a:br>
              <a:rPr lang="ru-RU" sz="1800" dirty="0" smtClean="0">
                <a:solidFill>
                  <a:srgbClr val="FF0000"/>
                </a:solidFill>
              </a:rPr>
            </a:br>
            <a:r>
              <a:rPr lang="ru-RU" sz="1800" dirty="0" smtClean="0">
                <a:solidFill>
                  <a:srgbClr val="FF0000"/>
                </a:solidFill>
              </a:rPr>
              <a:t>«Листая страницы семейного альбома. Страницы войны». Участница отряда «Юнармеец » Кононенко Екатерина создала альбом памяти ветеранов ВОВ прадедушки </a:t>
            </a:r>
            <a:r>
              <a:rPr lang="ru-RU" sz="1800" dirty="0" err="1" smtClean="0">
                <a:solidFill>
                  <a:srgbClr val="FF0000"/>
                </a:solidFill>
              </a:rPr>
              <a:t>Сафиуллаева</a:t>
            </a:r>
            <a:r>
              <a:rPr lang="ru-RU" sz="1800" dirty="0" smtClean="0">
                <a:solidFill>
                  <a:srgbClr val="FF0000"/>
                </a:solidFill>
              </a:rPr>
              <a:t> </a:t>
            </a:r>
            <a:r>
              <a:rPr lang="ru-RU" sz="1800" dirty="0" err="1" smtClean="0">
                <a:solidFill>
                  <a:srgbClr val="FF0000"/>
                </a:solidFill>
              </a:rPr>
              <a:t>Азиза</a:t>
            </a:r>
            <a:r>
              <a:rPr lang="ru-RU" sz="1800" dirty="0" smtClean="0">
                <a:solidFill>
                  <a:srgbClr val="FF0000"/>
                </a:solidFill>
              </a:rPr>
              <a:t> </a:t>
            </a:r>
            <a:r>
              <a:rPr lang="ru-RU" sz="1800" dirty="0" err="1" smtClean="0">
                <a:solidFill>
                  <a:srgbClr val="FF0000"/>
                </a:solidFill>
              </a:rPr>
              <a:t>Сафиуллаевича,младшего</a:t>
            </a:r>
            <a:r>
              <a:rPr lang="ru-RU" sz="1800" dirty="0" smtClean="0">
                <a:solidFill>
                  <a:srgbClr val="FF0000"/>
                </a:solidFill>
              </a:rPr>
              <a:t> лейтенанта и прабабушки </a:t>
            </a:r>
            <a:r>
              <a:rPr lang="ru-RU" sz="1800" dirty="0" err="1" smtClean="0">
                <a:solidFill>
                  <a:srgbClr val="FF0000"/>
                </a:solidFill>
              </a:rPr>
              <a:t>Сафиуллаевой</a:t>
            </a:r>
            <a:r>
              <a:rPr lang="ru-RU" sz="1800" dirty="0" smtClean="0">
                <a:solidFill>
                  <a:srgbClr val="FF0000"/>
                </a:solidFill>
              </a:rPr>
              <a:t> </a:t>
            </a:r>
            <a:r>
              <a:rPr lang="ru-RU" sz="1800" dirty="0" err="1" smtClean="0">
                <a:solidFill>
                  <a:srgbClr val="FF0000"/>
                </a:solidFill>
              </a:rPr>
              <a:t>Зубержет</a:t>
            </a:r>
            <a:r>
              <a:rPr lang="ru-RU" sz="1800" dirty="0" smtClean="0">
                <a:solidFill>
                  <a:srgbClr val="FF0000"/>
                </a:solidFill>
              </a:rPr>
              <a:t> </a:t>
            </a:r>
            <a:r>
              <a:rPr lang="ru-RU" sz="1800" dirty="0" err="1" smtClean="0">
                <a:solidFill>
                  <a:srgbClr val="FF0000"/>
                </a:solidFill>
              </a:rPr>
              <a:t>Шайдуллаевны</a:t>
            </a:r>
            <a:r>
              <a:rPr lang="ru-RU" sz="1800" dirty="0" smtClean="0">
                <a:solidFill>
                  <a:srgbClr val="FF0000"/>
                </a:solidFill>
              </a:rPr>
              <a:t>. </a:t>
            </a:r>
            <a:br>
              <a:rPr lang="ru-RU" sz="1800" dirty="0" smtClean="0">
                <a:solidFill>
                  <a:srgbClr val="FF0000"/>
                </a:solidFill>
              </a:rPr>
            </a:br>
            <a:r>
              <a:rPr lang="ru-RU" sz="1800" dirty="0" smtClean="0">
                <a:solidFill>
                  <a:srgbClr val="FF0000"/>
                </a:solidFill>
              </a:rPr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Содержимое 5" descr="C:\Users\ASUS\Desktop\юнармия фото\IMG-20200504-WA0013.jpg"/>
          <p:cNvPicPr>
            <a:picLocks noGrp="1"/>
          </p:cNvPicPr>
          <p:nvPr>
            <p:ph idx="1"/>
          </p:nvPr>
        </p:nvPicPr>
        <p:blipFill>
          <a:blip r:embed="rId2"/>
          <a:srcRect l="11914" r="13477"/>
          <a:stretch>
            <a:fillRect/>
          </a:stretch>
        </p:blipFill>
        <p:spPr bwMode="auto">
          <a:xfrm>
            <a:off x="285720" y="1785926"/>
            <a:ext cx="3123310" cy="418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G:\юнармия фото\Сафиуллаев Азиз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8" y="2000240"/>
            <a:ext cx="5357850" cy="38576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517537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16633"/>
            <a:ext cx="7846640" cy="1080119"/>
          </a:xfrm>
        </p:spPr>
        <p:txBody>
          <a:bodyPr>
            <a:normAutofit fontScale="90000"/>
          </a:bodyPr>
          <a:lstStyle/>
          <a:p>
            <a:r>
              <a:rPr lang="ru-RU" sz="2200" b="1" dirty="0" smtClean="0">
                <a:solidFill>
                  <a:srgbClr val="FF0000"/>
                </a:solidFill>
              </a:rPr>
              <a:t/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/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/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/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/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/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/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/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/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/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/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/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/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/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/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/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2200" b="1" dirty="0" smtClean="0">
                <a:solidFill>
                  <a:srgbClr val="FF0000"/>
                </a:solidFill>
              </a:rPr>
              <a:t/>
            </a:r>
            <a:br>
              <a:rPr lang="ru-RU" sz="22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>Акция «75 добрых дел к 75 </a:t>
            </a:r>
            <a:r>
              <a:rPr lang="ru-RU" sz="3100" b="1" dirty="0" err="1" smtClean="0">
                <a:solidFill>
                  <a:srgbClr val="FF0000"/>
                </a:solidFill>
              </a:rPr>
              <a:t>летию</a:t>
            </a:r>
            <a:r>
              <a:rPr lang="ru-RU" sz="3100" b="1" dirty="0" smtClean="0">
                <a:solidFill>
                  <a:srgbClr val="FF0000"/>
                </a:solidFill>
              </a:rPr>
              <a:t> Победы»</a:t>
            </a:r>
            <a:r>
              <a:rPr lang="ru-RU" sz="3100" b="1" dirty="0" smtClean="0">
                <a:solidFill>
                  <a:srgbClr val="FF0000"/>
                </a:solidFill>
              </a:rPr>
              <a:t/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2800" dirty="0" smtClean="0"/>
              <a:t> </a:t>
            </a:r>
            <a:r>
              <a:rPr lang="ru-RU" sz="2400" dirty="0" smtClean="0"/>
              <a:t> </a:t>
            </a:r>
            <a:br>
              <a:rPr lang="ru-RU" sz="2400" dirty="0" smtClean="0"/>
            </a:br>
            <a:r>
              <a:rPr lang="ru-RU" sz="2400" dirty="0" smtClean="0"/>
              <a:t> </a:t>
            </a:r>
            <a:br>
              <a:rPr lang="ru-RU" sz="2400" dirty="0" smtClean="0"/>
            </a:br>
            <a:r>
              <a:rPr lang="ru-RU" sz="2400" dirty="0" smtClean="0"/>
              <a:t> 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 </a:t>
            </a:r>
            <a:br>
              <a:rPr lang="ru-RU" sz="2800" dirty="0" smtClean="0"/>
            </a:br>
            <a:r>
              <a:rPr lang="ru-RU" sz="2800" dirty="0" smtClean="0"/>
              <a:t>  </a:t>
            </a:r>
            <a:r>
              <a:rPr lang="ru-RU" sz="3100" b="1" dirty="0" smtClean="0">
                <a:solidFill>
                  <a:srgbClr val="FF0000"/>
                </a:solidFill>
              </a:rPr>
              <a:t/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/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>    </a:t>
            </a:r>
            <a:br>
              <a:rPr lang="ru-RU" sz="3100" dirty="0" smtClean="0"/>
            </a:br>
            <a:r>
              <a:rPr lang="ru-RU" dirty="0" smtClean="0"/>
              <a:t> </a:t>
            </a:r>
            <a:br>
              <a:rPr lang="ru-RU" dirty="0" smtClean="0"/>
            </a:br>
            <a:r>
              <a:rPr lang="ru-RU" dirty="0" smtClean="0"/>
              <a:t>  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44" name="Рисунок 27" descr="IRwYtM0oE8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000108"/>
            <a:ext cx="2466975" cy="2981325"/>
          </a:xfrm>
          <a:prstGeom prst="rect">
            <a:avLst/>
          </a:prstGeom>
          <a:noFill/>
        </p:spPr>
      </p:pic>
      <p:pic>
        <p:nvPicPr>
          <p:cNvPr id="10243" name="Рисунок 28" descr="FMVUqKuPEb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1285860"/>
            <a:ext cx="3481384" cy="2357454"/>
          </a:xfrm>
          <a:prstGeom prst="rect">
            <a:avLst/>
          </a:prstGeom>
          <a:noFill/>
        </p:spPr>
      </p:pic>
      <p:pic>
        <p:nvPicPr>
          <p:cNvPr id="10242" name="Рисунок 29" descr="nW6XIZ6Fxz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3504" y="3929066"/>
            <a:ext cx="3462340" cy="2628900"/>
          </a:xfrm>
          <a:prstGeom prst="rect">
            <a:avLst/>
          </a:prstGeom>
          <a:noFill/>
        </p:spPr>
      </p:pic>
      <p:pic>
        <p:nvPicPr>
          <p:cNvPr id="10241" name="Рисунок 26" descr="5UjQnyFuty4"/>
          <p:cNvPicPr>
            <a:picLocks noChangeAspect="1" noChangeArrowheads="1"/>
          </p:cNvPicPr>
          <p:nvPr/>
        </p:nvPicPr>
        <p:blipFill>
          <a:blip r:embed="rId5" cstate="print"/>
          <a:srcRect l="7898" t="22871"/>
          <a:stretch>
            <a:fillRect/>
          </a:stretch>
        </p:blipFill>
        <p:spPr bwMode="auto">
          <a:xfrm>
            <a:off x="0" y="9048750"/>
            <a:ext cx="3324225" cy="2628900"/>
          </a:xfrm>
          <a:prstGeom prst="rect">
            <a:avLst/>
          </a:prstGeom>
          <a:noFill/>
        </p:spPr>
      </p:pic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0" y="3438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47" name="Rectangle 7"/>
          <p:cNvSpPr>
            <a:spLocks noChangeArrowheads="1"/>
          </p:cNvSpPr>
          <p:nvPr/>
        </p:nvSpPr>
        <p:spPr bwMode="auto">
          <a:xfrm>
            <a:off x="0" y="64198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48" name="Rectangle 8"/>
          <p:cNvSpPr>
            <a:spLocks noChangeArrowheads="1"/>
          </p:cNvSpPr>
          <p:nvPr/>
        </p:nvSpPr>
        <p:spPr bwMode="auto">
          <a:xfrm>
            <a:off x="0" y="9048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49" name="Rectangle 9"/>
          <p:cNvSpPr>
            <a:spLocks noChangeArrowheads="1"/>
          </p:cNvSpPr>
          <p:nvPr/>
        </p:nvSpPr>
        <p:spPr bwMode="auto">
          <a:xfrm>
            <a:off x="0" y="11677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Рисунок 13" descr="C:\Users\ASUS\Downloads\5UjQnyFuty4.jpg"/>
          <p:cNvPicPr/>
          <p:nvPr/>
        </p:nvPicPr>
        <p:blipFill>
          <a:blip r:embed="rId6" cstate="print"/>
          <a:srcRect l="7898" t="22871"/>
          <a:stretch>
            <a:fillRect/>
          </a:stretch>
        </p:blipFill>
        <p:spPr bwMode="auto">
          <a:xfrm>
            <a:off x="785786" y="4071942"/>
            <a:ext cx="2824159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744174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Autofit/>
          </a:bodyPr>
          <a:lstStyle/>
          <a:p>
            <a:r>
              <a:rPr lang="ru-RU" sz="1600" b="1" dirty="0" smtClean="0"/>
              <a:t>  </a:t>
            </a:r>
            <a:r>
              <a:rPr lang="ru-RU" sz="1600" b="1" dirty="0" smtClean="0">
                <a:solidFill>
                  <a:srgbClr val="FF0000"/>
                </a:solidFill>
              </a:rPr>
              <a:t>Районный конкурс инсценированной военно-патриотической песни</a:t>
            </a:r>
            <a:r>
              <a:rPr lang="ru-RU" sz="1600" dirty="0" smtClean="0">
                <a:solidFill>
                  <a:srgbClr val="FF0000"/>
                </a:solidFill>
              </a:rPr>
              <a:t/>
            </a:r>
            <a:br>
              <a:rPr lang="ru-RU" sz="1600" dirty="0" smtClean="0">
                <a:solidFill>
                  <a:srgbClr val="FF0000"/>
                </a:solidFill>
              </a:rPr>
            </a:br>
            <a:r>
              <a:rPr lang="ru-RU" sz="1600" b="1" dirty="0" smtClean="0">
                <a:solidFill>
                  <a:srgbClr val="FF0000"/>
                </a:solidFill>
              </a:rPr>
              <a:t> «Песни великого подвига»</a:t>
            </a:r>
            <a:r>
              <a:rPr lang="ru-RU" sz="1600" dirty="0" smtClean="0"/>
              <a:t/>
            </a:r>
            <a:br>
              <a:rPr lang="ru-RU" sz="1600" dirty="0" smtClean="0"/>
            </a:br>
            <a:endParaRPr lang="ru-RU" sz="1600" dirty="0"/>
          </a:p>
        </p:txBody>
      </p:sp>
      <p:pic>
        <p:nvPicPr>
          <p:cNvPr id="6" name="Содержимое 5" descr="C:\Users\ASUS\Downloads\Rq7SqIsOqHU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428860" y="785794"/>
            <a:ext cx="4076723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Рисунок 50" descr="DCKIts2rS2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4357694"/>
            <a:ext cx="3343275" cy="2219325"/>
          </a:xfrm>
          <a:prstGeom prst="rect">
            <a:avLst/>
          </a:prstGeom>
          <a:noFill/>
        </p:spPr>
      </p:pic>
      <p:pic>
        <p:nvPicPr>
          <p:cNvPr id="8193" name="Рисунок 51" descr="HsaigvDqoW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4429132"/>
            <a:ext cx="3086100" cy="2105025"/>
          </a:xfrm>
          <a:prstGeom prst="rect">
            <a:avLst/>
          </a:prstGeom>
          <a:noFill/>
        </p:spPr>
      </p:pic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26765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142844" y="3714752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751469" y="3714752"/>
            <a:ext cx="364106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Открытие Года Памяти и Славы</a:t>
            </a:r>
            <a:endParaRPr lang="ru-RU" sz="105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3668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Всероссийская акция памяти «Блокадный хлеб»</a:t>
            </a:r>
            <a:r>
              <a:rPr lang="ru-RU" sz="2000" b="1" dirty="0" smtClean="0"/>
              <a:t> </a:t>
            </a:r>
            <a:endParaRPr lang="ru-RU" sz="2000" dirty="0"/>
          </a:p>
        </p:txBody>
      </p:sp>
      <p:pic>
        <p:nvPicPr>
          <p:cNvPr id="9" name="Содержимое 8" descr="C:\Users\ASUS\Downloads\Kmg_ylccRUQ.jpg"/>
          <p:cNvPicPr>
            <a:picLocks noGrp="1"/>
          </p:cNvPicPr>
          <p:nvPr>
            <p:ph idx="1"/>
          </p:nvPr>
        </p:nvPicPr>
        <p:blipFill>
          <a:blip r:embed="rId2"/>
          <a:srcRect t="26286"/>
          <a:stretch>
            <a:fillRect/>
          </a:stretch>
        </p:blipFill>
        <p:spPr bwMode="auto">
          <a:xfrm>
            <a:off x="714348" y="785794"/>
            <a:ext cx="3307920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ASUS\Downloads\ZhtiDsdLVrI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857232"/>
            <a:ext cx="3429024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9" name="Рисунок 43" descr="IMG-20200227-WA000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3714752"/>
            <a:ext cx="3076575" cy="2857500"/>
          </a:xfrm>
          <a:prstGeom prst="rect">
            <a:avLst/>
          </a:prstGeom>
          <a:noFill/>
        </p:spPr>
      </p:pic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500086" y="3244334"/>
            <a:ext cx="41438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Всероссийская акция «Дорога Памяти»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5" name="Рисунок 14" descr="C:\Users\ASUS\Desktop\юнармия фото\IMG-20200227-WA0006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3786190"/>
            <a:ext cx="3438525" cy="2855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490302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469</TotalTime>
  <Words>253</Words>
  <Application>Microsoft Office PowerPoint</Application>
  <PresentationFormat>Экран (4:3)</PresentationFormat>
  <Paragraphs>38</Paragraphs>
  <Slides>16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8" baseType="lpstr">
      <vt:lpstr>Тема Office</vt:lpstr>
      <vt:lpstr>Acrobat Document</vt:lpstr>
      <vt:lpstr>Патриотический проект «Живет Победа в поколениях»  клуба «Юнармеец»  в МКОУ СОШ №7  п.Владимировка Туркменского района   </vt:lpstr>
      <vt:lpstr>  Цель: воспитание патриотов России, граждан правового демократического государства, обладающих чувством национальной гордости, гражданского достоинства, любви к Отечеству, своему народу.  </vt:lpstr>
      <vt:lpstr>Слайд 3</vt:lpstr>
      <vt:lpstr>Мы - юнармейцы</vt:lpstr>
      <vt:lpstr>Участница клуба «Юнармеец» Джамаева Мариям приняла участие в краевом детском литературно-художественном  конкурсе «Помним ваш подвиг, гордимся Победой!». Работа в числе лучших вошла в  альбом детских произведений конкурса. Альбом обучающейся был вручен депутатом Государственной Думы  РФ Бондаренко Е.В. </vt:lpstr>
      <vt:lpstr>Ребята из клуба «Юнармеец» оказывают помощь детям войны, престарелым людям  </vt:lpstr>
      <vt:lpstr> Всероссийская акция  «Письмо ветерану»   </vt:lpstr>
      <vt:lpstr>Краевой сетевой конкурс  «Виртуальная доска почета защитников Отечества» </vt:lpstr>
      <vt:lpstr>  Всероссийская акция «Георгиевская ленточка»  </vt:lpstr>
      <vt:lpstr>    Краевой урок мужества     </vt:lpstr>
      <vt:lpstr> Флешмоб «Наследники Победы» </vt:lpstr>
      <vt:lpstr> Всероссийская акция «Свеча памяти» </vt:lpstr>
      <vt:lpstr>    Всероссийская акция «Живая память».  «Листая страницы семейного альбома. Страницы войны». Участница отряда «Юнармеец » Кононенко Екатерина создала альбом памяти ветеранов ВОВ прадедушки Сафиуллаева Азиза Сафиуллаевича,младшего лейтенанта и прабабушки Сафиуллаевой Зубержет Шайдуллаевны.    </vt:lpstr>
      <vt:lpstr>                 Акция «75 добрых дел к 75 летию Победы»                          </vt:lpstr>
      <vt:lpstr>  Районный конкурс инсценированной военно-патриотической песни  «Песни великого подвига» </vt:lpstr>
      <vt:lpstr>Всероссийская акция памяти «Блокадный хлеб» 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комп</dc:creator>
  <cp:lastModifiedBy>7</cp:lastModifiedBy>
  <cp:revision>40</cp:revision>
  <dcterms:created xsi:type="dcterms:W3CDTF">2019-02-13T17:57:28Z</dcterms:created>
  <dcterms:modified xsi:type="dcterms:W3CDTF">2020-11-26T10:09:13Z</dcterms:modified>
</cp:coreProperties>
</file>