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91" r:id="rId5"/>
    <p:sldId id="283" r:id="rId6"/>
    <p:sldId id="284" r:id="rId7"/>
    <p:sldId id="285" r:id="rId8"/>
    <p:sldId id="286" r:id="rId9"/>
    <p:sldId id="260" r:id="rId10"/>
    <p:sldId id="278" r:id="rId11"/>
    <p:sldId id="279" r:id="rId12"/>
    <p:sldId id="294" r:id="rId13"/>
    <p:sldId id="292" r:id="rId14"/>
    <p:sldId id="262" r:id="rId15"/>
    <p:sldId id="276" r:id="rId16"/>
    <p:sldId id="264" r:id="rId17"/>
    <p:sldId id="265" r:id="rId18"/>
    <p:sldId id="266" r:id="rId19"/>
    <p:sldId id="290" r:id="rId20"/>
    <p:sldId id="267" r:id="rId21"/>
    <p:sldId id="268" r:id="rId22"/>
    <p:sldId id="269" r:id="rId23"/>
    <p:sldId id="280" r:id="rId24"/>
    <p:sldId id="263" r:id="rId25"/>
    <p:sldId id="289" r:id="rId26"/>
    <p:sldId id="270" r:id="rId27"/>
    <p:sldId id="271" r:id="rId28"/>
    <p:sldId id="273" r:id="rId29"/>
    <p:sldId id="293" r:id="rId30"/>
    <p:sldId id="277" r:id="rId31"/>
    <p:sldId id="275" r:id="rId32"/>
    <p:sldId id="272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14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3" descr="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Rectangle 5"/>
          <p:cNvSpPr>
            <a:spLocks noGrp="1" noChangeArrowheads="1"/>
          </p:cNvSpPr>
          <p:nvPr>
            <p:ph type="title" idx="4294967295"/>
          </p:nvPr>
        </p:nvSpPr>
        <p:spPr>
          <a:xfrm>
            <a:off x="539552" y="1196752"/>
            <a:ext cx="7416824" cy="3384376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5300" b="1" i="1" smtClean="0">
                <a:solidFill>
                  <a:srgbClr val="CC3300"/>
                </a:solidFill>
                <a:latin typeface="Colonna MT" pitchFamily="82" charset="0"/>
              </a:rPr>
              <a:t>Урок мужества</a:t>
            </a:r>
            <a:r>
              <a:rPr lang="ru-RU" sz="9600" b="1" i="1" dirty="0" smtClean="0">
                <a:solidFill>
                  <a:srgbClr val="CC3300"/>
                </a:solidFill>
                <a:latin typeface="Colonna MT" pitchFamily="82" charset="0"/>
              </a:rPr>
              <a:t/>
            </a:r>
            <a:br>
              <a:rPr lang="ru-RU" sz="9600" b="1" i="1" dirty="0" smtClean="0">
                <a:solidFill>
                  <a:srgbClr val="CC3300"/>
                </a:solidFill>
                <a:latin typeface="Colonna MT" pitchFamily="82" charset="0"/>
              </a:rPr>
            </a:br>
            <a:r>
              <a:rPr lang="ru-RU" sz="8000" b="1" i="1" dirty="0" smtClean="0">
                <a:solidFill>
                  <a:srgbClr val="CC3300"/>
                </a:solidFill>
                <a:latin typeface="Colonna MT" pitchFamily="82" charset="0"/>
              </a:rPr>
              <a:t>«Солдат </a:t>
            </a:r>
            <a:br>
              <a:rPr lang="ru-RU" sz="8000" b="1" i="1" dirty="0" smtClean="0">
                <a:solidFill>
                  <a:srgbClr val="CC3300"/>
                </a:solidFill>
                <a:latin typeface="Colonna MT" pitchFamily="82" charset="0"/>
              </a:rPr>
            </a:br>
            <a:r>
              <a:rPr lang="ru-RU" sz="8000" b="1" i="1" dirty="0" smtClean="0">
                <a:solidFill>
                  <a:srgbClr val="CC3300"/>
                </a:solidFill>
                <a:latin typeface="Colonna MT" pitchFamily="82" charset="0"/>
              </a:rPr>
              <a:t>войны </a:t>
            </a:r>
            <a:br>
              <a:rPr lang="ru-RU" sz="8000" b="1" i="1" dirty="0" smtClean="0">
                <a:solidFill>
                  <a:srgbClr val="CC3300"/>
                </a:solidFill>
                <a:latin typeface="Colonna MT" pitchFamily="82" charset="0"/>
              </a:rPr>
            </a:br>
            <a:r>
              <a:rPr lang="ru-RU" sz="8000" b="1" i="1" dirty="0" smtClean="0">
                <a:solidFill>
                  <a:srgbClr val="CC3300"/>
                </a:solidFill>
                <a:latin typeface="Colonna MT" pitchFamily="82" charset="0"/>
              </a:rPr>
              <a:t>не выбирает»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99592" y="260648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МБОУ «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Бейская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школа-интернат»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67744" y="5373216"/>
            <a:ext cx="64087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                                         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Борисов Михаил Вениаминович,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учитель музыки</a:t>
            </a:r>
          </a:p>
          <a:p>
            <a:pPr algn="ctr"/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с. Бея, 2021г.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advTm="64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57158" y="928670"/>
            <a:ext cx="850112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</a:t>
            </a:r>
            <a:r>
              <a:rPr kumimoji="0" lang="ru-RU" sz="3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способствовать формированию патриотизма, воспитывать чувство любви к Родине, военной службе, способствовать воспитанию уважения к людям, побывавшим в горячих точках.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240804"/>
            <a:ext cx="9144000" cy="661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39306F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Задачи: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Познавательные: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•формирование исторического подхода к событиям;</a:t>
            </a:r>
            <a:b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•выявление причин войны в Афганистане в 1979</a:t>
            </a:r>
            <a:r>
              <a:rPr kumimoji="0" lang="ru-RU" sz="22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1989 гг.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•знакомство с основными фактами участия «ограниченного контингента» войск </a:t>
            </a:r>
            <a:r>
              <a:rPr lang="ru-RU" sz="22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советской армии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афганской войне;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Познакомить учащихся школы с воинами – интернационалистами  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Бейского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района Республики Хакасия, погибшими в ходе локальной войны в Афганистане во время прохождения срочной службы в рядах Советской армии. 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Развивающие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b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•обучение умению аргументировано защищать свою точку зрения;</a:t>
            </a:r>
            <a:b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•развитие способностей к анализу, систематизации и обобщению исторических фактов и событий;</a:t>
            </a:r>
            <a:b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Воспитательные: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•воспитывать чувство сострадания и гордости за прошлое своего Отечества, любви и ответственности за его будущее; воспитывать чувство патриотизма и формировать гражданскую позицию учащихся.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stihi.ru/pics/2019/01/29/34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76672"/>
            <a:ext cx="8761426" cy="5832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0"/>
            <a:ext cx="8291264" cy="6336704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60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60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6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Афганистан - ты боль моей души…</a:t>
            </a:r>
            <a:endParaRPr lang="ru-RU" sz="60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603176"/>
            <a:ext cx="8712968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12 декабря 1979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было принято решение о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советской военной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помощи Афганистану. 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неоднократной просьбе афганской стороны.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Всего с сентября по 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декабрь 1979 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было 7 таких обращений.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25 декабря 1979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года ограниченный контингент советской армии вступил на территорию  Афганистана.</a:t>
            </a:r>
            <a:endParaRPr lang="ru-RU" dirty="0">
              <a:solidFill>
                <a:srgbClr val="0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В 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начале декабря 1979 года в Баграм был направлен так называемый «</a:t>
            </a:r>
            <a:r>
              <a:rPr lang="ru-RU" dirty="0">
                <a:solidFill>
                  <a:srgbClr val="0B008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мусульманский батальон</a:t>
            </a:r>
            <a:r>
              <a:rPr lang="ru-RU" dirty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 — отряд особого назначения ГРУ— специально созданный летом 1979 года из советских военнослужащих среднеазиатского происхождения для охраны Тараки и выполнения особых задач в Афганистане</a:t>
            </a:r>
            <a:r>
              <a:rPr lang="ru-RU" dirty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endParaRPr lang="ru-RU" dirty="0">
              <a:solidFill>
                <a:prstClr val="black"/>
              </a:solidFill>
              <a:latin typeface="Arial" pitchFamily="34" charset="0"/>
              <a:ea typeface="Times New Roman" pitchFamily="18" charset="0"/>
            </a:endParaRPr>
          </a:p>
        </p:txBody>
      </p:sp>
      <p:pic>
        <p:nvPicPr>
          <p:cNvPr id="3" name="Picture 2" descr="http://img190.imageshack.us/img190/8669/225378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588608"/>
            <a:ext cx="5904656" cy="3008744"/>
          </a:xfrm>
          <a:prstGeom prst="rect">
            <a:avLst/>
          </a:prstGeom>
          <a:ln w="381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="" xmlns:p14="http://schemas.microsoft.com/office/powerpoint/2010/main" val="2724254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sinusmoto.ru/mtravel/eurasia/route/img/eurasia_big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8208911" cy="5688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2132856"/>
            <a:ext cx="828092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Причины войны</a:t>
            </a:r>
            <a:r>
              <a:rPr lang="en-US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1.Поддержка сторонников концепции социализма в Афганистане  2.Предотвратить возможное укрепление в регионе исламского фундаментализма. Само по себе падение просоветского правительства означало бы сильный удар по внешнеполитическим позициям СССР, поскольку, случилось такое, это был первый в послевоенной истории случай низложения просоветского правительства. </a:t>
            </a:r>
          </a:p>
          <a:p>
            <a:pPr lvl="0" algn="just"/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 Помимо прямых последствий, распространение фундаментализма могло через афганских таджиков существенно дестабилизировать советскую Среднюю Азию. На международном уровне было заявлено о том, что СССР руководствуется принципами «пролетарского интернационализма».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536" y="476672"/>
            <a:ext cx="8208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800" b="1" cap="all" dirty="0">
                <a:ln/>
                <a:solidFill>
                  <a:srgbClr val="4F81BD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война  в Афганистане</a:t>
            </a:r>
          </a:p>
          <a:p>
            <a:pPr lvl="0" algn="ctr"/>
            <a:r>
              <a:rPr lang="ru-RU" sz="4800" b="1" cap="all" dirty="0">
                <a:ln/>
                <a:solidFill>
                  <a:srgbClr val="4F81BD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1979-1989</a:t>
            </a:r>
          </a:p>
        </p:txBody>
      </p:sp>
    </p:spTree>
    <p:extLst>
      <p:ext uri="{BB962C8B-B14F-4D97-AF65-F5344CB8AC3E}">
        <p14:creationId xmlns="" xmlns:p14="http://schemas.microsoft.com/office/powerpoint/2010/main" val="251686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1-tub-ru.yandex.net/i?id=9cf7e345f2a2675622da4748ddd7614c&amp;n=33&amp;h=215&amp;w=32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92696"/>
            <a:ext cx="4680520" cy="34563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148064" y="620688"/>
            <a:ext cx="37444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solidFill>
                  <a:srgbClr val="002060"/>
                </a:solidFill>
                <a:latin typeface="Times New Roman"/>
                <a:ea typeface="Times New Roman"/>
              </a:rPr>
              <a:t>в Афганистане, советские люди оставили добрый след: строили больницы, школы, дороги, открывали заводы, фабрики. До 60 процентов наших задач были миротворческими. Афганцы этого не забыли до сих пор! 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1802" y="4293096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solidFill>
                  <a:srgbClr val="002060"/>
                </a:solidFill>
                <a:latin typeface="Times New Roman"/>
                <a:ea typeface="Times New Roman"/>
              </a:rPr>
              <a:t>Советский солдат в стране гор и пустынь противостоял продвижению </a:t>
            </a:r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международного </a:t>
            </a:r>
            <a:r>
              <a:rPr lang="ru-RU" sz="2400" dirty="0">
                <a:solidFill>
                  <a:srgbClr val="002060"/>
                </a:solidFill>
                <a:latin typeface="Times New Roman"/>
                <a:ea typeface="Times New Roman"/>
              </a:rPr>
              <a:t>терроризма и наркобизнеса к </a:t>
            </a:r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границам </a:t>
            </a:r>
            <a:r>
              <a:rPr lang="ru-RU" sz="2400" dirty="0">
                <a:solidFill>
                  <a:srgbClr val="002060"/>
                </a:solidFill>
                <a:latin typeface="Times New Roman"/>
                <a:ea typeface="Times New Roman"/>
              </a:rPr>
              <a:t>Отчизны, и в этом – его большая </a:t>
            </a:r>
            <a:r>
              <a:rPr lang="ru-RU" sz="24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заслуга. </a:t>
            </a:r>
            <a:endParaRPr lang="ru-RU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39426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57166"/>
            <a:ext cx="8280920" cy="45840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Прошло много лет со дня окончания афганской войны. Тяжёлая была война, которая длилась долгие десять лет. Наши советские воины с честью исполняли свой долг, отстаивая наши рубежи. Есть много погибших, много героев. Сражались в горах, был зной и жара. Часто не было еды и воды. Но выстояли. Многие матери не дождались своих сыновей, жёны своих мужей.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Строки из дневников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sz="3600" i="1" smtClean="0">
                <a:latin typeface="Monotype Corsiva" pitchFamily="66" charset="0"/>
              </a:rPr>
              <a:t>	Что больше всего поразило в Афганистане – это нищета. Когда мы приехали – зима была. Снега не было, но ветер, пронизывающий до костей, злой какой-то. Мы, солдаты, в ватных бушлатах и то мерзли. А местные крестьяне в это время босиком ходили. Тогда же я видел, как дерево продают на килограммы, тщательно взвешивая.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54112"/>
          </a:xfrm>
        </p:spPr>
        <p:txBody>
          <a:bodyPr/>
          <a:lstStyle/>
          <a:p>
            <a:pPr eaLnBrk="1" hangingPunct="1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Письма домой…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060575"/>
            <a:ext cx="8229600" cy="406558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4400" i="1" smtClean="0">
                <a:latin typeface="Mistral" pitchFamily="66" charset="0"/>
              </a:rPr>
              <a:t>«…Мама, еще раз прошу, не переживай, ничего страшного со мной не случится. Ведь я везучий и попал в хорошее место!»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26469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9154" name="Picture 2" descr="https://ds05.infourok.ru/uploads/ex/0f8b/0004b6f2-f12dc3e7/img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206643"/>
            <a:ext cx="8424934" cy="63187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https://avatars.mds.yandex.net/get-zen_doc/5219035/pub_60d8bfbaa487630a3fd4989f_60dcc6604f91615070ca3cd2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5"/>
            <a:ext cx="8676964" cy="57846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476672"/>
            <a:ext cx="856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000" b="1" u="sng" dirty="0">
                <a:solidFill>
                  <a:srgbClr val="002060"/>
                </a:solidFill>
                <a:latin typeface="Times New Roman"/>
                <a:ea typeface="Times New Roman"/>
              </a:rPr>
              <a:t>Война в Афганистане продолжалась</a:t>
            </a:r>
            <a:endParaRPr lang="ru-RU" sz="4000" b="1" u="sng" dirty="0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56792"/>
            <a:ext cx="7734316" cy="48717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211674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42853"/>
            <a:ext cx="864096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« Нельзя научиться любить живых, если не умеешь хранить память о мёртвых» - так говорил маршал Рокоссовский.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У каждого народа есть заветные имена, которые никогда не забываются. Напротив, чем дальше развивается историческая жизнь народа, тем ярче и светлее становится в благодарной памяти потомков духовно – нравственный облик тех людей, которые, отдав все свои силы на служение Родине, самой жизнью своей исполнили евангельскую заповедь, гласящую: « Нет больше той любви, как если кто положит душу за друзей своих». Наши российские воины, мужественно сражавшиеся и павшие смертью храбрых, боролись за правое дело.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388537"/>
            <a:ext cx="8352928" cy="64694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b="1" dirty="0">
                <a:solidFill>
                  <a:srgbClr val="002060"/>
                </a:solidFill>
                <a:latin typeface="Times New Roman"/>
                <a:ea typeface="Calibri"/>
              </a:rPr>
              <a:t>После окончания войны </a:t>
            </a:r>
            <a:r>
              <a:rPr lang="ru-RU" b="1" dirty="0" smtClean="0">
                <a:solidFill>
                  <a:srgbClr val="002060"/>
                </a:solidFill>
                <a:latin typeface="Times New Roman"/>
                <a:ea typeface="Calibri"/>
              </a:rPr>
              <a:t>17 </a:t>
            </a:r>
            <a:r>
              <a:rPr lang="ru-RU" b="1" dirty="0">
                <a:solidFill>
                  <a:srgbClr val="002060"/>
                </a:solidFill>
                <a:latin typeface="Times New Roman"/>
                <a:ea typeface="Calibri"/>
              </a:rPr>
              <a:t>августа </a:t>
            </a:r>
            <a:r>
              <a:rPr lang="ru-RU" b="1" dirty="0" smtClean="0">
                <a:solidFill>
                  <a:srgbClr val="002060"/>
                </a:solidFill>
                <a:latin typeface="Times New Roman"/>
                <a:ea typeface="Calibri"/>
              </a:rPr>
              <a:t>1989 в  </a:t>
            </a:r>
            <a:r>
              <a:rPr lang="ru-RU" b="1" dirty="0">
                <a:solidFill>
                  <a:srgbClr val="002060"/>
                </a:solidFill>
                <a:latin typeface="Times New Roman"/>
                <a:ea typeface="Calibri"/>
              </a:rPr>
              <a:t>СССР были опубликованы цифры погибших советских солдат с разбивкой по годам:</a:t>
            </a: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/>
                <a:ea typeface="Calibri"/>
              </a:rPr>
              <a:t>1979 год	86 человек</a:t>
            </a: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/>
                <a:ea typeface="Calibri"/>
              </a:rPr>
              <a:t>1980 год	1484 человека</a:t>
            </a: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/>
                <a:ea typeface="Calibri"/>
              </a:rPr>
              <a:t>1981 год	1298 человек</a:t>
            </a: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/>
                <a:ea typeface="Calibri"/>
              </a:rPr>
              <a:t>1982 год	1948 человек</a:t>
            </a: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/>
                <a:ea typeface="Calibri"/>
              </a:rPr>
              <a:t>1983 год	1448 человек</a:t>
            </a: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/>
                <a:ea typeface="Calibri"/>
              </a:rPr>
              <a:t>1984 год	2343 человека</a:t>
            </a: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/>
                <a:ea typeface="Calibri"/>
              </a:rPr>
              <a:t>1985 год	1868 человек</a:t>
            </a: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/>
                <a:ea typeface="Calibri"/>
              </a:rPr>
              <a:t>1986 год	1333 человека</a:t>
            </a: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/>
                <a:ea typeface="Calibri"/>
              </a:rPr>
              <a:t>1987 год	1215 человек</a:t>
            </a: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/>
                <a:ea typeface="Calibri"/>
              </a:rPr>
              <a:t>1988 год	759 человек</a:t>
            </a:r>
          </a:p>
          <a:p>
            <a:pPr indent="449580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/>
                <a:ea typeface="Calibri"/>
              </a:rPr>
              <a:t>1989 год	53 человека</a:t>
            </a:r>
          </a:p>
          <a:p>
            <a:r>
              <a:rPr lang="ru-RU" sz="2000" b="1" dirty="0" smtClean="0">
                <a:solidFill>
                  <a:srgbClr val="C00000"/>
                </a:solidFill>
                <a:latin typeface="Times New Roman"/>
                <a:ea typeface="Calibri"/>
              </a:rPr>
              <a:t>        Итого </a:t>
            </a:r>
            <a:r>
              <a:rPr lang="ru-RU" sz="2000" b="1" dirty="0">
                <a:solidFill>
                  <a:srgbClr val="C00000"/>
                </a:solidFill>
                <a:latin typeface="Times New Roman"/>
                <a:ea typeface="Calibri"/>
              </a:rPr>
              <a:t>— 13 835 человек.</a:t>
            </a:r>
            <a:endParaRPr lang="ru-RU" sz="20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9500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school19154.ru/images/stories/sdfg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88640"/>
            <a:ext cx="2162175" cy="2847975"/>
          </a:xfrm>
          <a:prstGeom prst="rect">
            <a:avLst/>
          </a:prstGeom>
          <a:ln w="381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3212976"/>
            <a:ext cx="91440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101A0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БУДНИКОВ ВЛАДИМИР НИКОЛАЕВИЧ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01A0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01A0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101A0A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(08.03.1962 г. – 25.08.1983 г.)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Родился в селе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Бондарево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Бейского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района, Республики Хакасия.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Погиб при несении караульной службы по охране резиденции правительства на территории Демократической Республики Афганистан в составе Ограниченного контингента советских войск.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мужество и отвагу награждён медалью «Воину – интернационалисту от благодарного афганского народа», нагрудным знаком «Воину – интернационалисту» и медалью «За боевые заслуги» (посмертно).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Память о герое увековечена на мемориале Воинской Славы села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Бондарево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в школьном музее есть уголок Мужества. Одна из улиц села носит имя Владимира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Будникова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school19154.ru/images/stories/fghj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16632"/>
            <a:ext cx="2448272" cy="3312368"/>
          </a:xfrm>
          <a:prstGeom prst="rect">
            <a:avLst/>
          </a:prstGeom>
          <a:ln w="381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0" y="3501008"/>
            <a:ext cx="8964488" cy="298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ТЮКПИЕКОВ СЕРГЕЙ СЕМЁНОВИЧ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(03.12.1961 г. – 24.07.1982 г.)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Родился в деревне Красный ключ,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Бейского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района, Республики Хакасия.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должности водителя – механика БМП в составе Ограниченного контингента советских войск с апреля 1981 года проходил воинскую службу на территории Республики Афганистан. Погиб при сопровождении автоколонны.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мужество и отвагу награждён «Воину – интернационалисту от благодарного афганского народа», нагрудным знаком «Воину – интернационалисту» и орденом Красной Звезды (посмертно).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332656"/>
            <a:ext cx="777686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Угрюмые горы, оборванные судьбы. В России 15 февраля отмечается памятная дата —  день вывода советских войск из Афганистана. Девятнадцать сыновей Хакасии навсегда остались в чужом исламском государстве. Вспомнить друзей-товарищей, почтить память погибших воинов на Привокзальную площадь Абакана приходят в этот день десятки горожан. По традиции они встречаются у мемориала Скорбящей матери.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photos.wikimapia.org/p/00/05/58/51/86_big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836712"/>
            <a:ext cx="4104456" cy="5904656"/>
          </a:xfrm>
          <a:prstGeom prst="rect">
            <a:avLst/>
          </a:prstGeom>
          <a:ln w="381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TextBox 6"/>
          <p:cNvSpPr txBox="1"/>
          <p:nvPr/>
        </p:nvSpPr>
        <p:spPr>
          <a:xfrm>
            <a:off x="827584" y="188640"/>
            <a:ext cx="8060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Мемориал Скорбящей матери в Абакане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oldgazeta19.ru/files/uploaded_images/201702/DSC_8357_resize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8424936" cy="59046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avatars.mds.yandex.net/get-zen_doc/174930/pub_5db138c1a06eaf00b019eec3_5db138dbaad43600b241add6/scale_120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8496943" cy="6192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251520" y="202332"/>
            <a:ext cx="8712968" cy="621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Была в Афганистане  одна служба, страшная служба с названием «Черный тюльпан». «Черный тюльпан» доставлял в Советский Союз печальный груз – тела погибших. «Черный тюльпан» – груз двести. Многим в нашей стране известна песня Александра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Розенбаума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в которой такие слова: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951288" marR="0" lvl="0" indent="-9842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Афганистане,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951288" marR="0" lvl="0" indent="-9842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«Черном тюльпане»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951288" marR="0" lvl="0" indent="-9842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водкой в стакане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951288" marR="0" lvl="0" indent="-9842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Мы, молча, плывем над землей.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951288" marR="0" lvl="0" indent="-9842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Скорбная птица через границу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951288" marR="0" lvl="0" indent="-9842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 русским зарницам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951288" marR="0" lvl="0" indent="-9842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Несет ребятишек домой.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951288" marR="0" lvl="0" indent="-9842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«Черном тюльпане»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951288" marR="0" lvl="0" indent="-9842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Те, кто с заданий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951288" marR="0" lvl="0" indent="-9842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Едут на Родину милую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951288" marR="0" lvl="0" indent="-9842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землю залечь,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951288" marR="0" lvl="0" indent="-9842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отпуск бессрочный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951288" marR="0" lvl="0" indent="-9842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Рваные в клочья,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951288" marR="0" lvl="0" indent="-9842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Им никогда, никогда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951288" marR="0" lvl="0" indent="-9842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 обнять теплых плеч…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14480" y="142852"/>
            <a:ext cx="6169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(Видео. Александр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Розенбаум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: «Чёрный тюльпан»)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https://kladraz.ru/upload/blogs2/2016/8/7944_b127fbaa9ca29da1ca36abd4c22e36af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692696"/>
            <a:ext cx="3977005" cy="5969635"/>
          </a:xfrm>
          <a:prstGeom prst="rect">
            <a:avLst/>
          </a:prstGeom>
          <a:ln w="381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1"/>
          <p:cNvSpPr>
            <a:spLocks noChangeArrowheads="1"/>
          </p:cNvSpPr>
          <p:nvPr/>
        </p:nvSpPr>
        <p:spPr bwMode="auto">
          <a:xfrm>
            <a:off x="827584" y="249492"/>
            <a:ext cx="8064896" cy="5740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память павших своих земляков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Зажигаем потухшие свечи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Пусть расправит неяркий их свет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Всех участников усталые плечи.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Поколенье не знавших войны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 свою – вашу боль принимаем.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Чтобы не было больше беды,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Мы сегодня свечу зажигаем.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Неугасима память  поколений,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память тех, кого так свято чтим,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Давайте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все мы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встанем на  мгновенье,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в скорби постоим и помолчим.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Минута молчания)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23528" y="-171400"/>
            <a:ext cx="8820472" cy="7236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2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solidFill>
                <a:srgbClr val="333333"/>
              </a:solidFill>
              <a:latin typeface="Helvetica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Кукушка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(исполнение песни)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500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500" b="1" dirty="0" smtClean="0">
              <a:solidFill>
                <a:srgbClr val="333333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500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500" b="1" dirty="0" smtClean="0">
              <a:solidFill>
                <a:srgbClr val="333333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Часто снится мне мой дом родной.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Лес о чем-то о своем мечтает.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Серая кукушка за рекой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Сколько жить осталось мне, считает..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 прижался ласково к цветку,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Стебелек багульника примятый.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звучит ленивое «ку-ку»,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Отмеряя жизни моей даты.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Снится мне опушка из цветов.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детских снах забытая опушка.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Восемьдесят… Девяносто… Сто…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Что то ты  расщедрилась, кукушка?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endParaRPr kumimoji="0" lang="ru-RU" b="1" i="0" u="none" strike="noStrike" cap="none" normalizeH="0" baseline="0" dirty="0" smtClean="0">
              <a:ln>
                <a:noFill/>
              </a:ln>
              <a:solidFill>
                <a:srgbClr val="333333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333333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333333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333333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333333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333333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333333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333333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333333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333333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333333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b="1" dirty="0" smtClean="0">
              <a:solidFill>
                <a:srgbClr val="333333"/>
              </a:solidFill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 тоскую по родной стране,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ее рассветам и закатам.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 афганской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выжженой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земле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Спят тревожно русские солдаты.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Они тратят силы, не скупясь,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Им привычны холод и усталость.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Сил своих не копят про запас.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 скажи же сколько им осталось…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 что ты, кукушка, подожди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Мне дарить чужую долю чью-то.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 солдата вечность впереди,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Ты ее со старостью не путай</a:t>
            </a:r>
            <a:r>
              <a:rPr kumimoji="0" lang="ru-RU" sz="15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5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9592" y="6021288"/>
            <a:ext cx="7718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День вывода советских войск из Афганистана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D:\Афганистан - ты боль моей души\8562dfb1a3630c5c8033bbdd06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908720"/>
            <a:ext cx="8282558" cy="4968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483768" y="116632"/>
            <a:ext cx="38788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15 февраля 1989 год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826933"/>
            <a:ext cx="6192688" cy="36984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3608" y="476672"/>
            <a:ext cx="6480720" cy="25858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375"/>
              </a:spcAft>
            </a:pPr>
            <a:r>
              <a:rPr lang="ru-RU" sz="2400" b="1" dirty="0">
                <a:latin typeface="Times New Roman"/>
                <a:ea typeface="Times New Roman"/>
              </a:rPr>
              <a:t>Оставшиеся будут неустанно </a:t>
            </a:r>
            <a:br>
              <a:rPr lang="ru-RU" sz="2400" b="1" dirty="0">
                <a:latin typeface="Times New Roman"/>
                <a:ea typeface="Times New Roman"/>
              </a:rPr>
            </a:br>
            <a:r>
              <a:rPr lang="ru-RU" sz="2400" b="1" dirty="0">
                <a:latin typeface="Times New Roman"/>
                <a:ea typeface="Times New Roman"/>
              </a:rPr>
              <a:t>Бессмертный подвиг молодости славить... </a:t>
            </a:r>
            <a:br>
              <a:rPr lang="ru-RU" sz="2400" b="1" dirty="0">
                <a:latin typeface="Times New Roman"/>
                <a:ea typeface="Times New Roman"/>
              </a:rPr>
            </a:br>
            <a:r>
              <a:rPr lang="ru-RU" sz="2400" b="1" dirty="0">
                <a:latin typeface="Times New Roman"/>
                <a:ea typeface="Times New Roman"/>
              </a:rPr>
              <a:t>Между Россией и Афганистаном </a:t>
            </a:r>
            <a:br>
              <a:rPr lang="ru-RU" sz="2400" b="1" dirty="0">
                <a:latin typeface="Times New Roman"/>
                <a:ea typeface="Times New Roman"/>
              </a:rPr>
            </a:br>
            <a:r>
              <a:rPr lang="ru-RU" sz="2400" b="1" dirty="0">
                <a:latin typeface="Times New Roman"/>
                <a:ea typeface="Times New Roman"/>
              </a:rPr>
              <a:t>Лежит пространство под названьем ПАМЯТЬ. </a:t>
            </a:r>
            <a:endParaRPr lang="ru-RU" sz="2400" b="1" dirty="0">
              <a:latin typeface="Times New Roman"/>
              <a:ea typeface="Calibri"/>
            </a:endParaRPr>
          </a:p>
          <a:p>
            <a:pPr>
              <a:lnSpc>
                <a:spcPct val="115000"/>
              </a:lnSpc>
              <a:spcAft>
                <a:spcPts val="375"/>
              </a:spcAft>
            </a:pPr>
            <a:r>
              <a:rPr lang="ru-RU" dirty="0">
                <a:latin typeface="Times New Roman"/>
                <a:ea typeface="Times New Roman"/>
              </a:rPr>
              <a:t> </a:t>
            </a:r>
            <a:endParaRPr lang="ru-RU" dirty="0">
              <a:effectLst/>
              <a:latin typeface="Times New Roman"/>
              <a:ea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58963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s://ds05.infourok.ru/uploads/ex/0a66/0006c125-2d639804/img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96652"/>
            <a:ext cx="8448939" cy="6300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462744" cy="683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	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Прошлая жизнь людей нашей Родины – это наша история, и, конечно, мы должны её знать.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Мы должны знать не только победные, но и горькие страницы истории.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	Наши сегодняшние знания о войне в Афганистане формируют наше отношение к старшему поколению.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Сегодняшний разговор воспитывает чувство уважения к участникам афганских событий. Каждый год 15 февраля, отмечая  вывод советских войск из Афганистана, мы склоняем головы перед павшими и гордимся теми, кто вернулся.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Мы должны помнить об этом, чтобы не оборвалась ниточка связи между прошлым, настоящим и будущим. Планете нужен мир.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1844824"/>
            <a:ext cx="655272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6000" b="1" cap="all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6000" b="1" cap="all" dirty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864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340768"/>
            <a:ext cx="8784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Фото и видео для презентации взяты из интернета. 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heme/theme1.xml><?xml version="1.0" encoding="utf-8"?>
<a:theme xmlns:a="http://schemas.openxmlformats.org/drawingml/2006/main" name="Тема Office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705</Words>
  <Application>Microsoft Office PowerPoint</Application>
  <PresentationFormat>Экран (4:3)</PresentationFormat>
  <Paragraphs>120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Урок мужества «Солдат  войны  не выбирает»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Строки из дневников</vt:lpstr>
      <vt:lpstr>Письма домой…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Мужества «Солдат  войны  не выбирает»</dc:title>
  <cp:lastModifiedBy>Елена</cp:lastModifiedBy>
  <cp:revision>52</cp:revision>
  <dcterms:modified xsi:type="dcterms:W3CDTF">2021-12-22T13:44:53Z</dcterms:modified>
</cp:coreProperties>
</file>