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42"/>
  </p:notesMasterIdLst>
  <p:sldIdLst>
    <p:sldId id="256" r:id="rId2"/>
    <p:sldId id="257" r:id="rId3"/>
    <p:sldId id="259" r:id="rId4"/>
    <p:sldId id="282" r:id="rId5"/>
    <p:sldId id="260" r:id="rId6"/>
    <p:sldId id="261" r:id="rId7"/>
    <p:sldId id="262" r:id="rId8"/>
    <p:sldId id="263" r:id="rId9"/>
    <p:sldId id="264" r:id="rId10"/>
    <p:sldId id="265" r:id="rId11"/>
    <p:sldId id="284" r:id="rId12"/>
    <p:sldId id="268" r:id="rId13"/>
    <p:sldId id="269" r:id="rId14"/>
    <p:sldId id="295" r:id="rId15"/>
    <p:sldId id="270" r:id="rId16"/>
    <p:sldId id="299" r:id="rId17"/>
    <p:sldId id="271" r:id="rId18"/>
    <p:sldId id="296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6" r:id="rId30"/>
    <p:sldId id="287" r:id="rId31"/>
    <p:sldId id="283" r:id="rId32"/>
    <p:sldId id="285" r:id="rId33"/>
    <p:sldId id="289" r:id="rId34"/>
    <p:sldId id="290" r:id="rId35"/>
    <p:sldId id="294" r:id="rId36"/>
    <p:sldId id="293" r:id="rId37"/>
    <p:sldId id="291" r:id="rId38"/>
    <p:sldId id="292" r:id="rId39"/>
    <p:sldId id="297" r:id="rId40"/>
    <p:sldId id="298" r:id="rId4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B1ED"/>
    <a:srgbClr val="E8FEF4"/>
    <a:srgbClr val="D0FCE7"/>
    <a:srgbClr val="B7FBDB"/>
    <a:srgbClr val="663300"/>
    <a:srgbClr val="660033"/>
    <a:srgbClr val="FFCC99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7" autoAdjust="0"/>
    <p:restoredTop sz="94671" autoAdjust="0"/>
  </p:normalViewPr>
  <p:slideViewPr>
    <p:cSldViewPr>
      <p:cViewPr varScale="1">
        <p:scale>
          <a:sx n="56" d="100"/>
          <a:sy n="56" d="100"/>
        </p:scale>
        <p:origin x="84" y="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CFC85A-7AE9-4E31-A391-48A81A2BD332}" type="doc">
      <dgm:prSet loTypeId="urn:microsoft.com/office/officeart/2005/8/layout/radial3" loCatId="relationship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966AE10-F09C-4FEB-9588-4485CBB117E7}">
      <dgm:prSet phldrT="[Текст]" custT="1"/>
      <dgm:spPr/>
      <dgm:t>
        <a:bodyPr/>
        <a:lstStyle/>
        <a:p>
          <a:pPr algn="ctr"/>
          <a:r>
            <a:rPr lang="ru-RU" sz="2800" smtClean="0">
              <a:latin typeface="Franklin Gothic Medium" panose="020B0603020102020204" pitchFamily="34" charset="0"/>
            </a:rPr>
            <a:t>Составляющие ВПФ</a:t>
          </a:r>
          <a:endParaRPr lang="ru-RU" sz="2800" dirty="0">
            <a:latin typeface="Franklin Gothic Medium" panose="020B0603020102020204" pitchFamily="34" charset="0"/>
          </a:endParaRPr>
        </a:p>
      </dgm:t>
    </dgm:pt>
    <dgm:pt modelId="{47C41D2F-B38F-4BE8-9011-792999F76A6D}" type="parTrans" cxnId="{57D5D585-2298-4A77-BD1D-3F16C4A9F444}">
      <dgm:prSet/>
      <dgm:spPr/>
      <dgm:t>
        <a:bodyPr/>
        <a:lstStyle/>
        <a:p>
          <a:pPr algn="ctr"/>
          <a:endParaRPr lang="ru-RU"/>
        </a:p>
      </dgm:t>
    </dgm:pt>
    <dgm:pt modelId="{8F153EB3-5AB1-4C4E-BE5B-2877F454A510}" type="sibTrans" cxnId="{57D5D585-2298-4A77-BD1D-3F16C4A9F444}">
      <dgm:prSet/>
      <dgm:spPr/>
      <dgm:t>
        <a:bodyPr/>
        <a:lstStyle/>
        <a:p>
          <a:pPr algn="ctr"/>
          <a:endParaRPr lang="ru-RU"/>
        </a:p>
      </dgm:t>
    </dgm:pt>
    <dgm:pt modelId="{3CFF2768-027A-4F2E-8D77-24744B423347}">
      <dgm:prSet phldrT="[Текст]" custT="1"/>
      <dgm:spPr/>
      <dgm:t>
        <a:bodyPr/>
        <a:lstStyle/>
        <a:p>
          <a:pPr algn="ctr"/>
          <a:r>
            <a:rPr lang="ru-RU" sz="2400" dirty="0" smtClean="0">
              <a:latin typeface="Franklin Gothic Medium" panose="020B0603020102020204" pitchFamily="34" charset="0"/>
            </a:rPr>
            <a:t>Восприятие</a:t>
          </a:r>
          <a:endParaRPr lang="ru-RU" sz="2400" dirty="0">
            <a:latin typeface="Franklin Gothic Medium" panose="020B0603020102020204" pitchFamily="34" charset="0"/>
          </a:endParaRPr>
        </a:p>
      </dgm:t>
    </dgm:pt>
    <dgm:pt modelId="{80BE95CE-F7E8-40B7-A1E8-4A730F349C9C}" type="parTrans" cxnId="{4B90CDA4-7218-45C3-BC68-A3C10448DC0A}">
      <dgm:prSet/>
      <dgm:spPr/>
      <dgm:t>
        <a:bodyPr/>
        <a:lstStyle/>
        <a:p>
          <a:pPr algn="ctr"/>
          <a:endParaRPr lang="ru-RU"/>
        </a:p>
      </dgm:t>
    </dgm:pt>
    <dgm:pt modelId="{F3E2E48A-E65A-4280-9A99-8150BCB66E7C}" type="sibTrans" cxnId="{4B90CDA4-7218-45C3-BC68-A3C10448DC0A}">
      <dgm:prSet/>
      <dgm:spPr/>
      <dgm:t>
        <a:bodyPr/>
        <a:lstStyle/>
        <a:p>
          <a:pPr algn="ctr"/>
          <a:endParaRPr lang="ru-RU"/>
        </a:p>
      </dgm:t>
    </dgm:pt>
    <dgm:pt modelId="{7301F2BF-C924-4F63-90A1-E3F63E6A5107}">
      <dgm:prSet phldrT="[Текст]" custT="1"/>
      <dgm:spPr/>
      <dgm:t>
        <a:bodyPr/>
        <a:lstStyle/>
        <a:p>
          <a:pPr algn="ctr"/>
          <a:r>
            <a:rPr lang="ru-RU" sz="2400" dirty="0" smtClean="0">
              <a:latin typeface="Franklin Gothic Medium" panose="020B0603020102020204" pitchFamily="34" charset="0"/>
            </a:rPr>
            <a:t>Внимание</a:t>
          </a:r>
          <a:endParaRPr lang="ru-RU" sz="2400" dirty="0">
            <a:latin typeface="Franklin Gothic Medium" panose="020B0603020102020204" pitchFamily="34" charset="0"/>
          </a:endParaRPr>
        </a:p>
      </dgm:t>
    </dgm:pt>
    <dgm:pt modelId="{7CB076EC-95FC-429F-B419-BA2F981E3122}" type="parTrans" cxnId="{6B396DE2-C669-4C51-ACD9-B7B10C7B5270}">
      <dgm:prSet/>
      <dgm:spPr/>
      <dgm:t>
        <a:bodyPr/>
        <a:lstStyle/>
        <a:p>
          <a:pPr algn="ctr"/>
          <a:endParaRPr lang="ru-RU"/>
        </a:p>
      </dgm:t>
    </dgm:pt>
    <dgm:pt modelId="{E7861AD0-6BA4-4EF8-850B-062D2EC243D8}" type="sibTrans" cxnId="{6B396DE2-C669-4C51-ACD9-B7B10C7B5270}">
      <dgm:prSet/>
      <dgm:spPr/>
      <dgm:t>
        <a:bodyPr/>
        <a:lstStyle/>
        <a:p>
          <a:pPr algn="ctr"/>
          <a:endParaRPr lang="ru-RU"/>
        </a:p>
      </dgm:t>
    </dgm:pt>
    <dgm:pt modelId="{DC944237-8800-41D6-8845-333ED82CA140}">
      <dgm:prSet phldrT="[Текст]" custT="1"/>
      <dgm:spPr/>
      <dgm:t>
        <a:bodyPr/>
        <a:lstStyle/>
        <a:p>
          <a:pPr algn="ctr"/>
          <a:r>
            <a:rPr lang="ru-RU" sz="2400" smtClean="0">
              <a:latin typeface="Franklin Gothic Medium" panose="020B0603020102020204" pitchFamily="34" charset="0"/>
            </a:rPr>
            <a:t>Память</a:t>
          </a:r>
          <a:endParaRPr lang="ru-RU" sz="2400" dirty="0">
            <a:latin typeface="Franklin Gothic Medium" panose="020B0603020102020204" pitchFamily="34" charset="0"/>
          </a:endParaRPr>
        </a:p>
      </dgm:t>
    </dgm:pt>
    <dgm:pt modelId="{24899795-BC3B-49EE-A45F-AEC908A0BF94}" type="parTrans" cxnId="{CFEF65FB-87C9-4037-9CF9-971EF7BC18A5}">
      <dgm:prSet/>
      <dgm:spPr/>
      <dgm:t>
        <a:bodyPr/>
        <a:lstStyle/>
        <a:p>
          <a:pPr algn="ctr"/>
          <a:endParaRPr lang="ru-RU"/>
        </a:p>
      </dgm:t>
    </dgm:pt>
    <dgm:pt modelId="{273CEEE3-3153-4DDB-8A93-7E274DE21143}" type="sibTrans" cxnId="{CFEF65FB-87C9-4037-9CF9-971EF7BC18A5}">
      <dgm:prSet/>
      <dgm:spPr/>
      <dgm:t>
        <a:bodyPr/>
        <a:lstStyle/>
        <a:p>
          <a:pPr algn="ctr"/>
          <a:endParaRPr lang="ru-RU"/>
        </a:p>
      </dgm:t>
    </dgm:pt>
    <dgm:pt modelId="{47AB02A1-C7F1-4869-9ACE-E0D6A88375D2}">
      <dgm:prSet phldrT="[Текст]" custT="1"/>
      <dgm:spPr/>
      <dgm:t>
        <a:bodyPr/>
        <a:lstStyle/>
        <a:p>
          <a:pPr algn="ctr"/>
          <a:r>
            <a:rPr lang="ru-RU" sz="2400" dirty="0" smtClean="0">
              <a:latin typeface="Franklin Gothic Medium" panose="020B0603020102020204" pitchFamily="34" charset="0"/>
            </a:rPr>
            <a:t>Мышление</a:t>
          </a:r>
          <a:endParaRPr lang="ru-RU" sz="2400" dirty="0">
            <a:latin typeface="Franklin Gothic Medium" panose="020B0603020102020204" pitchFamily="34" charset="0"/>
          </a:endParaRPr>
        </a:p>
      </dgm:t>
    </dgm:pt>
    <dgm:pt modelId="{00E61DF5-DE3E-4A49-92A5-9D93584682DB}" type="parTrans" cxnId="{63E70137-084A-4469-B656-79788130E525}">
      <dgm:prSet/>
      <dgm:spPr/>
      <dgm:t>
        <a:bodyPr/>
        <a:lstStyle/>
        <a:p>
          <a:pPr algn="ctr"/>
          <a:endParaRPr lang="ru-RU"/>
        </a:p>
      </dgm:t>
    </dgm:pt>
    <dgm:pt modelId="{7E3BE020-A161-4FFD-9F9E-D5BF3A9F687C}" type="sibTrans" cxnId="{63E70137-084A-4469-B656-79788130E525}">
      <dgm:prSet/>
      <dgm:spPr/>
      <dgm:t>
        <a:bodyPr/>
        <a:lstStyle/>
        <a:p>
          <a:pPr algn="ctr"/>
          <a:endParaRPr lang="ru-RU"/>
        </a:p>
      </dgm:t>
    </dgm:pt>
    <dgm:pt modelId="{3690BAC1-F289-4A7D-87B6-B4B6343A8A3F}">
      <dgm:prSet phldrT="[Текст]" phldr="1"/>
      <dgm:spPr/>
      <dgm:t>
        <a:bodyPr/>
        <a:lstStyle/>
        <a:p>
          <a:pPr algn="ctr"/>
          <a:endParaRPr lang="ru-RU" dirty="0"/>
        </a:p>
      </dgm:t>
    </dgm:pt>
    <dgm:pt modelId="{0A1A25B2-51B7-48A7-845A-3E0B98DFFC1B}" type="parTrans" cxnId="{97C78050-36E4-44A1-B742-982E14265185}">
      <dgm:prSet/>
      <dgm:spPr/>
      <dgm:t>
        <a:bodyPr/>
        <a:lstStyle/>
        <a:p>
          <a:pPr algn="ctr"/>
          <a:endParaRPr lang="ru-RU"/>
        </a:p>
      </dgm:t>
    </dgm:pt>
    <dgm:pt modelId="{8A25FC99-1E01-4CA6-83FB-1F0DEF07E7A3}" type="sibTrans" cxnId="{97C78050-36E4-44A1-B742-982E14265185}">
      <dgm:prSet/>
      <dgm:spPr/>
      <dgm:t>
        <a:bodyPr/>
        <a:lstStyle/>
        <a:p>
          <a:pPr algn="ctr"/>
          <a:endParaRPr lang="ru-RU"/>
        </a:p>
      </dgm:t>
    </dgm:pt>
    <dgm:pt modelId="{FF21FFA2-2B77-4B83-9052-DA4C92741E23}">
      <dgm:prSet phldrT="[Текст]" custT="1"/>
      <dgm:spPr/>
      <dgm:t>
        <a:bodyPr/>
        <a:lstStyle/>
        <a:p>
          <a:pPr algn="ctr"/>
          <a:r>
            <a:rPr lang="ru-RU" sz="2400" smtClean="0">
              <a:latin typeface="Franklin Gothic Medium" panose="020B0603020102020204" pitchFamily="34" charset="0"/>
            </a:rPr>
            <a:t>Речь</a:t>
          </a:r>
          <a:endParaRPr lang="ru-RU" sz="2400" dirty="0">
            <a:latin typeface="Franklin Gothic Medium" panose="020B0603020102020204" pitchFamily="34" charset="0"/>
          </a:endParaRPr>
        </a:p>
      </dgm:t>
    </dgm:pt>
    <dgm:pt modelId="{247917CE-6A86-49EC-B7BF-E46A041C53C9}" type="parTrans" cxnId="{279ACD1B-93AC-4448-8A1C-3A599E23C04B}">
      <dgm:prSet/>
      <dgm:spPr/>
      <dgm:t>
        <a:bodyPr/>
        <a:lstStyle/>
        <a:p>
          <a:pPr algn="ctr"/>
          <a:endParaRPr lang="ru-RU"/>
        </a:p>
      </dgm:t>
    </dgm:pt>
    <dgm:pt modelId="{D4EDCE98-1F39-48CF-ABCD-2D78A8512488}" type="sibTrans" cxnId="{279ACD1B-93AC-4448-8A1C-3A599E23C04B}">
      <dgm:prSet/>
      <dgm:spPr/>
      <dgm:t>
        <a:bodyPr/>
        <a:lstStyle/>
        <a:p>
          <a:pPr algn="ctr"/>
          <a:endParaRPr lang="ru-RU"/>
        </a:p>
      </dgm:t>
    </dgm:pt>
    <dgm:pt modelId="{1B53B2EF-7B5E-42C0-B865-767DF438EC1C}" type="pres">
      <dgm:prSet presAssocID="{4CCFC85A-7AE9-4E31-A391-48A81A2BD33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0205D6-8B00-4DAD-BB76-C64796F5F050}" type="pres">
      <dgm:prSet presAssocID="{4CCFC85A-7AE9-4E31-A391-48A81A2BD332}" presName="radial" presStyleCnt="0">
        <dgm:presLayoutVars>
          <dgm:animLvl val="ctr"/>
        </dgm:presLayoutVars>
      </dgm:prSet>
      <dgm:spPr/>
    </dgm:pt>
    <dgm:pt modelId="{0039076D-A630-47BE-87FD-F8750DF9EE40}" type="pres">
      <dgm:prSet presAssocID="{9966AE10-F09C-4FEB-9588-4485CBB117E7}" presName="centerShape" presStyleLbl="vennNode1" presStyleIdx="0" presStyleCnt="6" custScaleX="121466" custScaleY="116703" custLinFactNeighborX="-2504" custLinFactNeighborY="979"/>
      <dgm:spPr/>
      <dgm:t>
        <a:bodyPr/>
        <a:lstStyle/>
        <a:p>
          <a:endParaRPr lang="ru-RU"/>
        </a:p>
      </dgm:t>
    </dgm:pt>
    <dgm:pt modelId="{15A3617F-6684-4531-899B-82F5958C9BC2}" type="pres">
      <dgm:prSet presAssocID="{3CFF2768-027A-4F2E-8D77-24744B423347}" presName="node" presStyleLbl="vennNode1" presStyleIdx="1" presStyleCnt="6" custScaleX="167032" custScaleY="162470" custRadScaleRad="105645" custRadScaleInc="-3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18788-91E7-4C5F-B4EA-84E1B8F3EB94}" type="pres">
      <dgm:prSet presAssocID="{7301F2BF-C924-4F63-90A1-E3F63E6A5107}" presName="node" presStyleLbl="vennNode1" presStyleIdx="2" presStyleCnt="6" custScaleX="170161" custScaleY="164245" custRadScaleRad="110258" custRadScaleInc="-25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10785B-723F-4DEE-9107-2F30268CDD89}" type="pres">
      <dgm:prSet presAssocID="{DC944237-8800-41D6-8845-333ED82CA140}" presName="node" presStyleLbl="vennNode1" presStyleIdx="3" presStyleCnt="6" custScaleX="168536" custScaleY="159894" custRadScaleRad="93067" custRadScaleInc="-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22006-0553-4883-8C1F-4A4B63D8E496}" type="pres">
      <dgm:prSet presAssocID="{47AB02A1-C7F1-4869-9ACE-E0D6A88375D2}" presName="node" presStyleLbl="vennNode1" presStyleIdx="4" presStyleCnt="6" custScaleX="169035" custScaleY="156217" custRadScaleRad="106186" custRadScaleInc="103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CF872-7873-49F0-82DC-0439B11FD313}" type="pres">
      <dgm:prSet presAssocID="{FF21FFA2-2B77-4B83-9052-DA4C92741E23}" presName="node" presStyleLbl="vennNode1" presStyleIdx="5" presStyleCnt="6" custScaleX="166616" custScaleY="163064" custRadScaleRad="118864" custRadScaleInc="10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934964-A98E-4C18-9717-57A1A558738F}" type="presOf" srcId="{47AB02A1-C7F1-4869-9ACE-E0D6A88375D2}" destId="{EB522006-0553-4883-8C1F-4A4B63D8E496}" srcOrd="0" destOrd="0" presId="urn:microsoft.com/office/officeart/2005/8/layout/radial3"/>
    <dgm:cxn modelId="{6B396DE2-C669-4C51-ACD9-B7B10C7B5270}" srcId="{9966AE10-F09C-4FEB-9588-4485CBB117E7}" destId="{7301F2BF-C924-4F63-90A1-E3F63E6A5107}" srcOrd="1" destOrd="0" parTransId="{7CB076EC-95FC-429F-B419-BA2F981E3122}" sibTransId="{E7861AD0-6BA4-4EF8-850B-062D2EC243D8}"/>
    <dgm:cxn modelId="{CF2F8079-BF73-46E8-A816-5C167799C0C1}" type="presOf" srcId="{3CFF2768-027A-4F2E-8D77-24744B423347}" destId="{15A3617F-6684-4531-899B-82F5958C9BC2}" srcOrd="0" destOrd="0" presId="urn:microsoft.com/office/officeart/2005/8/layout/radial3"/>
    <dgm:cxn modelId="{63E70137-084A-4469-B656-79788130E525}" srcId="{9966AE10-F09C-4FEB-9588-4485CBB117E7}" destId="{47AB02A1-C7F1-4869-9ACE-E0D6A88375D2}" srcOrd="3" destOrd="0" parTransId="{00E61DF5-DE3E-4A49-92A5-9D93584682DB}" sibTransId="{7E3BE020-A161-4FFD-9F9E-D5BF3A9F687C}"/>
    <dgm:cxn modelId="{57D5D585-2298-4A77-BD1D-3F16C4A9F444}" srcId="{4CCFC85A-7AE9-4E31-A391-48A81A2BD332}" destId="{9966AE10-F09C-4FEB-9588-4485CBB117E7}" srcOrd="0" destOrd="0" parTransId="{47C41D2F-B38F-4BE8-9011-792999F76A6D}" sibTransId="{8F153EB3-5AB1-4C4E-BE5B-2877F454A510}"/>
    <dgm:cxn modelId="{372FEFC4-D1AD-422D-9690-884BE99123F1}" type="presOf" srcId="{DC944237-8800-41D6-8845-333ED82CA140}" destId="{C810785B-723F-4DEE-9107-2F30268CDD89}" srcOrd="0" destOrd="0" presId="urn:microsoft.com/office/officeart/2005/8/layout/radial3"/>
    <dgm:cxn modelId="{89636C9A-75F5-458E-A3FE-1CE5E5574F4E}" type="presOf" srcId="{FF21FFA2-2B77-4B83-9052-DA4C92741E23}" destId="{245CF872-7873-49F0-82DC-0439B11FD313}" srcOrd="0" destOrd="0" presId="urn:microsoft.com/office/officeart/2005/8/layout/radial3"/>
    <dgm:cxn modelId="{A0C8B548-F090-44BD-BED6-46888B79D834}" type="presOf" srcId="{7301F2BF-C924-4F63-90A1-E3F63E6A5107}" destId="{A3318788-91E7-4C5F-B4EA-84E1B8F3EB94}" srcOrd="0" destOrd="0" presId="urn:microsoft.com/office/officeart/2005/8/layout/radial3"/>
    <dgm:cxn modelId="{CFEF65FB-87C9-4037-9CF9-971EF7BC18A5}" srcId="{9966AE10-F09C-4FEB-9588-4485CBB117E7}" destId="{DC944237-8800-41D6-8845-333ED82CA140}" srcOrd="2" destOrd="0" parTransId="{24899795-BC3B-49EE-A45F-AEC908A0BF94}" sibTransId="{273CEEE3-3153-4DDB-8A93-7E274DE21143}"/>
    <dgm:cxn modelId="{279ACD1B-93AC-4448-8A1C-3A599E23C04B}" srcId="{9966AE10-F09C-4FEB-9588-4485CBB117E7}" destId="{FF21FFA2-2B77-4B83-9052-DA4C92741E23}" srcOrd="4" destOrd="0" parTransId="{247917CE-6A86-49EC-B7BF-E46A041C53C9}" sibTransId="{D4EDCE98-1F39-48CF-ABCD-2D78A8512488}"/>
    <dgm:cxn modelId="{4B90CDA4-7218-45C3-BC68-A3C10448DC0A}" srcId="{9966AE10-F09C-4FEB-9588-4485CBB117E7}" destId="{3CFF2768-027A-4F2E-8D77-24744B423347}" srcOrd="0" destOrd="0" parTransId="{80BE95CE-F7E8-40B7-A1E8-4A730F349C9C}" sibTransId="{F3E2E48A-E65A-4280-9A99-8150BCB66E7C}"/>
    <dgm:cxn modelId="{97C78050-36E4-44A1-B742-982E14265185}" srcId="{4CCFC85A-7AE9-4E31-A391-48A81A2BD332}" destId="{3690BAC1-F289-4A7D-87B6-B4B6343A8A3F}" srcOrd="1" destOrd="0" parTransId="{0A1A25B2-51B7-48A7-845A-3E0B98DFFC1B}" sibTransId="{8A25FC99-1E01-4CA6-83FB-1F0DEF07E7A3}"/>
    <dgm:cxn modelId="{A12D9E87-FCC7-4983-96B8-BE955823E127}" type="presOf" srcId="{9966AE10-F09C-4FEB-9588-4485CBB117E7}" destId="{0039076D-A630-47BE-87FD-F8750DF9EE40}" srcOrd="0" destOrd="0" presId="urn:microsoft.com/office/officeart/2005/8/layout/radial3"/>
    <dgm:cxn modelId="{71B54B14-BD35-4A72-B960-848ED381B17B}" type="presOf" srcId="{4CCFC85A-7AE9-4E31-A391-48A81A2BD332}" destId="{1B53B2EF-7B5E-42C0-B865-767DF438EC1C}" srcOrd="0" destOrd="0" presId="urn:microsoft.com/office/officeart/2005/8/layout/radial3"/>
    <dgm:cxn modelId="{50D2AEF3-83DF-4FCB-A400-D384E2C44817}" type="presParOf" srcId="{1B53B2EF-7B5E-42C0-B865-767DF438EC1C}" destId="{950205D6-8B00-4DAD-BB76-C64796F5F050}" srcOrd="0" destOrd="0" presId="urn:microsoft.com/office/officeart/2005/8/layout/radial3"/>
    <dgm:cxn modelId="{BED9619E-E8A5-4FDC-86B1-D93376F2882A}" type="presParOf" srcId="{950205D6-8B00-4DAD-BB76-C64796F5F050}" destId="{0039076D-A630-47BE-87FD-F8750DF9EE40}" srcOrd="0" destOrd="0" presId="urn:microsoft.com/office/officeart/2005/8/layout/radial3"/>
    <dgm:cxn modelId="{C22B3EB1-08E9-44F7-92D7-09458FCCE327}" type="presParOf" srcId="{950205D6-8B00-4DAD-BB76-C64796F5F050}" destId="{15A3617F-6684-4531-899B-82F5958C9BC2}" srcOrd="1" destOrd="0" presId="urn:microsoft.com/office/officeart/2005/8/layout/radial3"/>
    <dgm:cxn modelId="{C77983AA-6910-440B-B317-515873798CF8}" type="presParOf" srcId="{950205D6-8B00-4DAD-BB76-C64796F5F050}" destId="{A3318788-91E7-4C5F-B4EA-84E1B8F3EB94}" srcOrd="2" destOrd="0" presId="urn:microsoft.com/office/officeart/2005/8/layout/radial3"/>
    <dgm:cxn modelId="{BFFC691F-92B1-43B5-86A0-4937B35EED93}" type="presParOf" srcId="{950205D6-8B00-4DAD-BB76-C64796F5F050}" destId="{C810785B-723F-4DEE-9107-2F30268CDD89}" srcOrd="3" destOrd="0" presId="urn:microsoft.com/office/officeart/2005/8/layout/radial3"/>
    <dgm:cxn modelId="{A23CCFFD-2060-43AD-841F-53E5F7EA8944}" type="presParOf" srcId="{950205D6-8B00-4DAD-BB76-C64796F5F050}" destId="{EB522006-0553-4883-8C1F-4A4B63D8E496}" srcOrd="4" destOrd="0" presId="urn:microsoft.com/office/officeart/2005/8/layout/radial3"/>
    <dgm:cxn modelId="{EA7F61EC-CB3A-4926-B3C4-160D1A6FDCA4}" type="presParOf" srcId="{950205D6-8B00-4DAD-BB76-C64796F5F050}" destId="{245CF872-7873-49F0-82DC-0439B11FD313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617920-A736-4F18-A2E2-130D1708AA35}" type="doc">
      <dgm:prSet loTypeId="urn:microsoft.com/office/officeart/2005/8/layout/radial4" loCatId="relationship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7182AA01-F57E-486E-B7FC-84D9ECEA5351}">
      <dgm:prSet phldrT="[Текст]"/>
      <dgm:spPr/>
      <dgm:t>
        <a:bodyPr/>
        <a:lstStyle/>
        <a:p>
          <a:r>
            <a:rPr lang="ru-RU" dirty="0" smtClean="0">
              <a:latin typeface="Franklin Gothic Demi" panose="020B0703020102020204" pitchFamily="34" charset="0"/>
            </a:rPr>
            <a:t>Эффективность помощи детям с умственной отсталостью зависит от:</a:t>
          </a:r>
          <a:endParaRPr lang="ru-RU" dirty="0"/>
        </a:p>
      </dgm:t>
    </dgm:pt>
    <dgm:pt modelId="{BB83FA85-D8D8-4C24-A847-3398BA3ABA19}" type="parTrans" cxnId="{232A4A8D-086D-4BC0-8220-E0954A214B2A}">
      <dgm:prSet/>
      <dgm:spPr/>
      <dgm:t>
        <a:bodyPr/>
        <a:lstStyle/>
        <a:p>
          <a:endParaRPr lang="ru-RU"/>
        </a:p>
      </dgm:t>
    </dgm:pt>
    <dgm:pt modelId="{B5B50739-45C5-48FF-BA45-09D04089670A}" type="sibTrans" cxnId="{232A4A8D-086D-4BC0-8220-E0954A214B2A}">
      <dgm:prSet/>
      <dgm:spPr/>
      <dgm:t>
        <a:bodyPr/>
        <a:lstStyle/>
        <a:p>
          <a:endParaRPr lang="ru-RU"/>
        </a:p>
      </dgm:t>
    </dgm:pt>
    <dgm:pt modelId="{E3A4E299-EBF7-476D-AF89-71B054BD3FBF}">
      <dgm:prSet phldrT="[Текст]" custT="1"/>
      <dgm:spPr/>
      <dgm:t>
        <a:bodyPr/>
        <a:lstStyle/>
        <a:p>
          <a:r>
            <a:rPr lang="ru-RU" sz="1800" dirty="0" smtClean="0">
              <a:latin typeface="Franklin Gothic Medium" panose="020B0603020102020204" pitchFamily="34" charset="0"/>
            </a:rPr>
            <a:t>Своевременного выявления у ребёнка интеллектуального недоразвития</a:t>
          </a:r>
          <a:endParaRPr lang="ru-RU" sz="1800" dirty="0"/>
        </a:p>
      </dgm:t>
    </dgm:pt>
    <dgm:pt modelId="{DFBC4EAE-713B-472F-BC3B-1EAB1E785362}" type="parTrans" cxnId="{FDAB630C-7526-462D-BBF0-48037B4D3112}">
      <dgm:prSet/>
      <dgm:spPr/>
      <dgm:t>
        <a:bodyPr/>
        <a:lstStyle/>
        <a:p>
          <a:endParaRPr lang="ru-RU"/>
        </a:p>
      </dgm:t>
    </dgm:pt>
    <dgm:pt modelId="{955F3E40-0085-40E1-86B4-27E546FDCE41}" type="sibTrans" cxnId="{FDAB630C-7526-462D-BBF0-48037B4D3112}">
      <dgm:prSet/>
      <dgm:spPr/>
      <dgm:t>
        <a:bodyPr/>
        <a:lstStyle/>
        <a:p>
          <a:endParaRPr lang="ru-RU"/>
        </a:p>
      </dgm:t>
    </dgm:pt>
    <dgm:pt modelId="{24463DD0-8583-4C69-BAE9-5C9EAE41ACC7}">
      <dgm:prSet phldrT="[Текст]"/>
      <dgm:spPr/>
      <dgm:t>
        <a:bodyPr/>
        <a:lstStyle/>
        <a:p>
          <a:r>
            <a:rPr lang="ru-RU" dirty="0" smtClean="0">
              <a:latin typeface="Franklin Gothic Medium" panose="020B0603020102020204" pitchFamily="34" charset="0"/>
            </a:rPr>
            <a:t>Определения степени, характера и структуры дефекта</a:t>
          </a:r>
          <a:endParaRPr lang="ru-RU" dirty="0"/>
        </a:p>
      </dgm:t>
    </dgm:pt>
    <dgm:pt modelId="{5177AB7B-740C-4309-95EB-E39304F8C2AA}" type="parTrans" cxnId="{4A5FF473-8F98-4F33-8DE0-53CCA213FBE5}">
      <dgm:prSet/>
      <dgm:spPr/>
      <dgm:t>
        <a:bodyPr/>
        <a:lstStyle/>
        <a:p>
          <a:endParaRPr lang="ru-RU"/>
        </a:p>
      </dgm:t>
    </dgm:pt>
    <dgm:pt modelId="{CE522855-7ABA-4E11-AAD4-3E96E706B211}" type="sibTrans" cxnId="{4A5FF473-8F98-4F33-8DE0-53CCA213FBE5}">
      <dgm:prSet/>
      <dgm:spPr/>
      <dgm:t>
        <a:bodyPr/>
        <a:lstStyle/>
        <a:p>
          <a:endParaRPr lang="ru-RU"/>
        </a:p>
      </dgm:t>
    </dgm:pt>
    <dgm:pt modelId="{A4357F28-7DB2-42A0-9465-8FF9A9A6D1C5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Franklin Gothic Medium" panose="020B0603020102020204" pitchFamily="34" charset="0"/>
            </a:rPr>
            <a:t>Сопровождение</a:t>
          </a:r>
          <a:r>
            <a:rPr lang="ru-RU" baseline="0" dirty="0" smtClean="0">
              <a:solidFill>
                <a:schemeClr val="tx1"/>
              </a:solidFill>
              <a:latin typeface="Franklin Gothic Medium" panose="020B0603020102020204" pitchFamily="34" charset="0"/>
            </a:rPr>
            <a:t> ребёнка в образовательной организации</a:t>
          </a:r>
          <a:endParaRPr lang="ru-RU" dirty="0">
            <a:solidFill>
              <a:schemeClr val="tx1"/>
            </a:solidFill>
            <a:latin typeface="Franklin Gothic Medium" panose="020B0603020102020204" pitchFamily="34" charset="0"/>
          </a:endParaRPr>
        </a:p>
      </dgm:t>
    </dgm:pt>
    <dgm:pt modelId="{344E64B0-256E-47D7-A958-011F00C4E1CB}" type="parTrans" cxnId="{22ED531E-A0D2-44EB-9232-6CE55A8621A3}">
      <dgm:prSet/>
      <dgm:spPr/>
      <dgm:t>
        <a:bodyPr/>
        <a:lstStyle/>
        <a:p>
          <a:endParaRPr lang="ru-RU"/>
        </a:p>
      </dgm:t>
    </dgm:pt>
    <dgm:pt modelId="{E4D7987C-5126-44C0-9021-0581C65494B5}" type="sibTrans" cxnId="{22ED531E-A0D2-44EB-9232-6CE55A8621A3}">
      <dgm:prSet/>
      <dgm:spPr/>
      <dgm:t>
        <a:bodyPr/>
        <a:lstStyle/>
        <a:p>
          <a:endParaRPr lang="ru-RU"/>
        </a:p>
      </dgm:t>
    </dgm:pt>
    <dgm:pt modelId="{04D563BD-2FD3-49D2-A2A1-763A8ACBA8B4}">
      <dgm:prSet phldrT="[Текст]"/>
      <dgm:spPr/>
      <dgm:t>
        <a:bodyPr/>
        <a:lstStyle/>
        <a:p>
          <a:r>
            <a:rPr lang="ru-RU" dirty="0" smtClean="0">
              <a:latin typeface="Franklin Gothic Medium" panose="020B0603020102020204" pitchFamily="34" charset="0"/>
            </a:rPr>
            <a:t>Определения образовательно-воспитательного «маршрута»</a:t>
          </a:r>
          <a:endParaRPr lang="ru-RU" dirty="0"/>
        </a:p>
      </dgm:t>
    </dgm:pt>
    <dgm:pt modelId="{098F3090-991B-43AE-B4A2-BD01ACE46D3E}" type="parTrans" cxnId="{A7EF7BDC-346E-451F-89E8-55CC40ED376D}">
      <dgm:prSet/>
      <dgm:spPr/>
      <dgm:t>
        <a:bodyPr/>
        <a:lstStyle/>
        <a:p>
          <a:endParaRPr lang="ru-RU"/>
        </a:p>
      </dgm:t>
    </dgm:pt>
    <dgm:pt modelId="{AD53CFAD-C1E0-4B6B-9D19-105071A5F4E5}" type="sibTrans" cxnId="{A7EF7BDC-346E-451F-89E8-55CC40ED376D}">
      <dgm:prSet/>
      <dgm:spPr/>
      <dgm:t>
        <a:bodyPr/>
        <a:lstStyle/>
        <a:p>
          <a:endParaRPr lang="ru-RU"/>
        </a:p>
      </dgm:t>
    </dgm:pt>
    <dgm:pt modelId="{7EBDFD1E-3EEA-4BA5-A630-E3CB6A41D8AD}" type="pres">
      <dgm:prSet presAssocID="{8A617920-A736-4F18-A2E2-130D1708AA3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A6838E-99CF-4E5D-9E9F-7950B740643D}" type="pres">
      <dgm:prSet presAssocID="{7182AA01-F57E-486E-B7FC-84D9ECEA5351}" presName="centerShape" presStyleLbl="node0" presStyleIdx="0" presStyleCnt="1" custScaleX="165248" custScaleY="119010" custLinFactNeighborX="486" custLinFactNeighborY="-20153"/>
      <dgm:spPr/>
      <dgm:t>
        <a:bodyPr/>
        <a:lstStyle/>
        <a:p>
          <a:endParaRPr lang="ru-RU"/>
        </a:p>
      </dgm:t>
    </dgm:pt>
    <dgm:pt modelId="{8D7E127D-4278-4F44-A08B-A77E34136C7C}" type="pres">
      <dgm:prSet presAssocID="{DFBC4EAE-713B-472F-BC3B-1EAB1E785362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1C1ECBE0-A8E5-4CF3-A3ED-1235505F2183}" type="pres">
      <dgm:prSet presAssocID="{E3A4E299-EBF7-476D-AF89-71B054BD3FBF}" presName="node" presStyleLbl="node1" presStyleIdx="0" presStyleCnt="4" custScaleX="111291" custRadScaleRad="141814" custRadScaleInc="704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FB6285-5F0C-4808-B3CD-679566A92262}" type="pres">
      <dgm:prSet presAssocID="{5177AB7B-740C-4309-95EB-E39304F8C2AA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7AB0B120-82AA-496B-9A9D-17B4664A518A}" type="pres">
      <dgm:prSet presAssocID="{24463DD0-8583-4C69-BAE9-5C9EAE41ACC7}" presName="node" presStyleLbl="node1" presStyleIdx="1" presStyleCnt="4" custRadScaleRad="138561" custRadScaleInc="151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6D7131-1501-4C4A-BCED-B6F46F7B9D7B}" type="pres">
      <dgm:prSet presAssocID="{344E64B0-256E-47D7-A958-011F00C4E1CB}" presName="parTrans" presStyleLbl="bgSibTrans2D1" presStyleIdx="2" presStyleCnt="4" custLinFactNeighborX="7446" custLinFactNeighborY="-21183"/>
      <dgm:spPr/>
      <dgm:t>
        <a:bodyPr/>
        <a:lstStyle/>
        <a:p>
          <a:endParaRPr lang="ru-RU"/>
        </a:p>
      </dgm:t>
    </dgm:pt>
    <dgm:pt modelId="{17AD4FEE-91BD-46A9-A209-554628FA453C}" type="pres">
      <dgm:prSet presAssocID="{A4357F28-7DB2-42A0-9465-8FF9A9A6D1C5}" presName="node" presStyleLbl="node1" presStyleIdx="2" presStyleCnt="4" custRadScaleRad="100271" custRadScaleInc="1766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A1D920-5489-4600-AABC-9ECBB341DB7B}" type="pres">
      <dgm:prSet presAssocID="{098F3090-991B-43AE-B4A2-BD01ACE46D3E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9EC57BA5-AAC1-4209-B523-DB5E260ED9C9}" type="pres">
      <dgm:prSet presAssocID="{04D563BD-2FD3-49D2-A2A1-763A8ACBA8B4}" presName="node" presStyleLbl="node1" presStyleIdx="3" presStyleCnt="4" custRadScaleRad="101667" custRadScaleInc="-398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66B0E3-834B-4E25-A815-BCE90D66F504}" type="presOf" srcId="{04D563BD-2FD3-49D2-A2A1-763A8ACBA8B4}" destId="{9EC57BA5-AAC1-4209-B523-DB5E260ED9C9}" srcOrd="0" destOrd="0" presId="urn:microsoft.com/office/officeart/2005/8/layout/radial4"/>
    <dgm:cxn modelId="{AD24CC12-AE8C-492F-A9B4-E1A049E1DFC5}" type="presOf" srcId="{098F3090-991B-43AE-B4A2-BD01ACE46D3E}" destId="{93A1D920-5489-4600-AABC-9ECBB341DB7B}" srcOrd="0" destOrd="0" presId="urn:microsoft.com/office/officeart/2005/8/layout/radial4"/>
    <dgm:cxn modelId="{232A4A8D-086D-4BC0-8220-E0954A214B2A}" srcId="{8A617920-A736-4F18-A2E2-130D1708AA35}" destId="{7182AA01-F57E-486E-B7FC-84D9ECEA5351}" srcOrd="0" destOrd="0" parTransId="{BB83FA85-D8D8-4C24-A847-3398BA3ABA19}" sibTransId="{B5B50739-45C5-48FF-BA45-09D04089670A}"/>
    <dgm:cxn modelId="{39827EF3-BD6B-4352-B264-22B4F7D5AE9D}" type="presOf" srcId="{344E64B0-256E-47D7-A958-011F00C4E1CB}" destId="{5B6D7131-1501-4C4A-BCED-B6F46F7B9D7B}" srcOrd="0" destOrd="0" presId="urn:microsoft.com/office/officeart/2005/8/layout/radial4"/>
    <dgm:cxn modelId="{4A5FF473-8F98-4F33-8DE0-53CCA213FBE5}" srcId="{7182AA01-F57E-486E-B7FC-84D9ECEA5351}" destId="{24463DD0-8583-4C69-BAE9-5C9EAE41ACC7}" srcOrd="1" destOrd="0" parTransId="{5177AB7B-740C-4309-95EB-E39304F8C2AA}" sibTransId="{CE522855-7ABA-4E11-AAD4-3E96E706B211}"/>
    <dgm:cxn modelId="{38B5D757-FCBC-4B2D-8994-72A46566B305}" type="presOf" srcId="{7182AA01-F57E-486E-B7FC-84D9ECEA5351}" destId="{E5A6838E-99CF-4E5D-9E9F-7950B740643D}" srcOrd="0" destOrd="0" presId="urn:microsoft.com/office/officeart/2005/8/layout/radial4"/>
    <dgm:cxn modelId="{2F3DC575-33E0-41A1-90C9-4B0D8E0C512D}" type="presOf" srcId="{A4357F28-7DB2-42A0-9465-8FF9A9A6D1C5}" destId="{17AD4FEE-91BD-46A9-A209-554628FA453C}" srcOrd="0" destOrd="0" presId="urn:microsoft.com/office/officeart/2005/8/layout/radial4"/>
    <dgm:cxn modelId="{FDAB630C-7526-462D-BBF0-48037B4D3112}" srcId="{7182AA01-F57E-486E-B7FC-84D9ECEA5351}" destId="{E3A4E299-EBF7-476D-AF89-71B054BD3FBF}" srcOrd="0" destOrd="0" parTransId="{DFBC4EAE-713B-472F-BC3B-1EAB1E785362}" sibTransId="{955F3E40-0085-40E1-86B4-27E546FDCE41}"/>
    <dgm:cxn modelId="{22ED531E-A0D2-44EB-9232-6CE55A8621A3}" srcId="{7182AA01-F57E-486E-B7FC-84D9ECEA5351}" destId="{A4357F28-7DB2-42A0-9465-8FF9A9A6D1C5}" srcOrd="2" destOrd="0" parTransId="{344E64B0-256E-47D7-A958-011F00C4E1CB}" sibTransId="{E4D7987C-5126-44C0-9021-0581C65494B5}"/>
    <dgm:cxn modelId="{61A98126-66F4-4178-9E6F-DEBBC6951377}" type="presOf" srcId="{5177AB7B-740C-4309-95EB-E39304F8C2AA}" destId="{9BFB6285-5F0C-4808-B3CD-679566A92262}" srcOrd="0" destOrd="0" presId="urn:microsoft.com/office/officeart/2005/8/layout/radial4"/>
    <dgm:cxn modelId="{A7EF7BDC-346E-451F-89E8-55CC40ED376D}" srcId="{7182AA01-F57E-486E-B7FC-84D9ECEA5351}" destId="{04D563BD-2FD3-49D2-A2A1-763A8ACBA8B4}" srcOrd="3" destOrd="0" parTransId="{098F3090-991B-43AE-B4A2-BD01ACE46D3E}" sibTransId="{AD53CFAD-C1E0-4B6B-9D19-105071A5F4E5}"/>
    <dgm:cxn modelId="{A4296124-EF66-48C1-9D21-94A609D1D4BB}" type="presOf" srcId="{DFBC4EAE-713B-472F-BC3B-1EAB1E785362}" destId="{8D7E127D-4278-4F44-A08B-A77E34136C7C}" srcOrd="0" destOrd="0" presId="urn:microsoft.com/office/officeart/2005/8/layout/radial4"/>
    <dgm:cxn modelId="{667F36BF-3398-41F3-A78B-F6C6B989F3F4}" type="presOf" srcId="{8A617920-A736-4F18-A2E2-130D1708AA35}" destId="{7EBDFD1E-3EEA-4BA5-A630-E3CB6A41D8AD}" srcOrd="0" destOrd="0" presId="urn:microsoft.com/office/officeart/2005/8/layout/radial4"/>
    <dgm:cxn modelId="{5EA094E6-CAA3-41C4-87A4-E3D5A22A5466}" type="presOf" srcId="{E3A4E299-EBF7-476D-AF89-71B054BD3FBF}" destId="{1C1ECBE0-A8E5-4CF3-A3ED-1235505F2183}" srcOrd="0" destOrd="0" presId="urn:microsoft.com/office/officeart/2005/8/layout/radial4"/>
    <dgm:cxn modelId="{D4715BDD-3E9C-4C4B-924C-1ED1CC48CB6E}" type="presOf" srcId="{24463DD0-8583-4C69-BAE9-5C9EAE41ACC7}" destId="{7AB0B120-82AA-496B-9A9D-17B4664A518A}" srcOrd="0" destOrd="0" presId="urn:microsoft.com/office/officeart/2005/8/layout/radial4"/>
    <dgm:cxn modelId="{23A3F76B-415A-4324-AFFC-081E6332CA65}" type="presParOf" srcId="{7EBDFD1E-3EEA-4BA5-A630-E3CB6A41D8AD}" destId="{E5A6838E-99CF-4E5D-9E9F-7950B740643D}" srcOrd="0" destOrd="0" presId="urn:microsoft.com/office/officeart/2005/8/layout/radial4"/>
    <dgm:cxn modelId="{3269AD93-763A-4EDB-883B-B860EC9CC209}" type="presParOf" srcId="{7EBDFD1E-3EEA-4BA5-A630-E3CB6A41D8AD}" destId="{8D7E127D-4278-4F44-A08B-A77E34136C7C}" srcOrd="1" destOrd="0" presId="urn:microsoft.com/office/officeart/2005/8/layout/radial4"/>
    <dgm:cxn modelId="{5E66A702-3139-47A4-A434-51FE976A1394}" type="presParOf" srcId="{7EBDFD1E-3EEA-4BA5-A630-E3CB6A41D8AD}" destId="{1C1ECBE0-A8E5-4CF3-A3ED-1235505F2183}" srcOrd="2" destOrd="0" presId="urn:microsoft.com/office/officeart/2005/8/layout/radial4"/>
    <dgm:cxn modelId="{E70B1375-F8EE-46F9-8C70-E081122CCB32}" type="presParOf" srcId="{7EBDFD1E-3EEA-4BA5-A630-E3CB6A41D8AD}" destId="{9BFB6285-5F0C-4808-B3CD-679566A92262}" srcOrd="3" destOrd="0" presId="urn:microsoft.com/office/officeart/2005/8/layout/radial4"/>
    <dgm:cxn modelId="{8480DD63-409C-42FB-B88D-7A9596225EEC}" type="presParOf" srcId="{7EBDFD1E-3EEA-4BA5-A630-E3CB6A41D8AD}" destId="{7AB0B120-82AA-496B-9A9D-17B4664A518A}" srcOrd="4" destOrd="0" presId="urn:microsoft.com/office/officeart/2005/8/layout/radial4"/>
    <dgm:cxn modelId="{85D57BC7-EEFF-4E72-95FE-B60878B22997}" type="presParOf" srcId="{7EBDFD1E-3EEA-4BA5-A630-E3CB6A41D8AD}" destId="{5B6D7131-1501-4C4A-BCED-B6F46F7B9D7B}" srcOrd="5" destOrd="0" presId="urn:microsoft.com/office/officeart/2005/8/layout/radial4"/>
    <dgm:cxn modelId="{B7AC3E5B-B648-4F22-9545-39D9130E2C09}" type="presParOf" srcId="{7EBDFD1E-3EEA-4BA5-A630-E3CB6A41D8AD}" destId="{17AD4FEE-91BD-46A9-A209-554628FA453C}" srcOrd="6" destOrd="0" presId="urn:microsoft.com/office/officeart/2005/8/layout/radial4"/>
    <dgm:cxn modelId="{A2E16255-5312-4F6B-8490-22A91C2BED45}" type="presParOf" srcId="{7EBDFD1E-3EEA-4BA5-A630-E3CB6A41D8AD}" destId="{93A1D920-5489-4600-AABC-9ECBB341DB7B}" srcOrd="7" destOrd="0" presId="urn:microsoft.com/office/officeart/2005/8/layout/radial4"/>
    <dgm:cxn modelId="{91940CEB-F935-4163-B822-4154EA51F787}" type="presParOf" srcId="{7EBDFD1E-3EEA-4BA5-A630-E3CB6A41D8AD}" destId="{9EC57BA5-AAC1-4209-B523-DB5E260ED9C9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75BEAE-83B0-4B38-9C6C-EF118AB38898}" type="doc">
      <dgm:prSet loTypeId="urn:microsoft.com/office/officeart/2005/8/layout/hierarchy6" loCatId="hierarchy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60626AD-4443-43A2-A03E-D17AB729878E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2400" dirty="0" smtClean="0">
              <a:latin typeface="Franklin Gothic Demi" panose="020B0703020102020204" pitchFamily="34" charset="0"/>
            </a:rPr>
            <a:t>Адаптированные образовательные программы для детей с умственной отсталостью (интеллектуальными нарушениями)</a:t>
          </a:r>
          <a:endParaRPr lang="ru-RU" sz="3200" dirty="0">
            <a:latin typeface="Franklin Gothic Demi" panose="020B0703020102020204" pitchFamily="34" charset="0"/>
          </a:endParaRPr>
        </a:p>
      </dgm:t>
    </dgm:pt>
    <dgm:pt modelId="{87F5B6BD-2F34-42E3-89DE-13BE3438DA4E}" type="parTrans" cxnId="{E7938164-AAB3-4A40-B10C-EF734749DA9B}">
      <dgm:prSet/>
      <dgm:spPr/>
      <dgm:t>
        <a:bodyPr/>
        <a:lstStyle/>
        <a:p>
          <a:endParaRPr lang="ru-RU"/>
        </a:p>
      </dgm:t>
    </dgm:pt>
    <dgm:pt modelId="{6F2E562A-8860-4E9C-9C9A-EB120A30B211}" type="sibTrans" cxnId="{E7938164-AAB3-4A40-B10C-EF734749DA9B}">
      <dgm:prSet/>
      <dgm:spPr/>
      <dgm:t>
        <a:bodyPr/>
        <a:lstStyle/>
        <a:p>
          <a:endParaRPr lang="ru-RU"/>
        </a:p>
      </dgm:t>
    </dgm:pt>
    <dgm:pt modelId="{A241055A-2CF8-4A26-B101-18D38F7A2ACC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2400" dirty="0" smtClean="0">
              <a:latin typeface="Franklin Gothic Demi" panose="020B0703020102020204" pitchFamily="34" charset="0"/>
            </a:rPr>
            <a:t>Дошкольный возраст</a:t>
          </a:r>
          <a:endParaRPr lang="ru-RU" sz="2400" dirty="0">
            <a:latin typeface="Franklin Gothic Demi" panose="020B0703020102020204" pitchFamily="34" charset="0"/>
          </a:endParaRPr>
        </a:p>
      </dgm:t>
    </dgm:pt>
    <dgm:pt modelId="{A39994F8-80A3-4198-A456-65292005C3CB}" type="parTrans" cxnId="{F1915E03-9F3E-4ECE-9395-90E48991BA68}">
      <dgm:prSet/>
      <dgm:spPr/>
      <dgm:t>
        <a:bodyPr/>
        <a:lstStyle/>
        <a:p>
          <a:endParaRPr lang="ru-RU"/>
        </a:p>
      </dgm:t>
    </dgm:pt>
    <dgm:pt modelId="{C07F602D-D6D3-455C-80BC-884F8ECCC726}" type="sibTrans" cxnId="{F1915E03-9F3E-4ECE-9395-90E48991BA68}">
      <dgm:prSet/>
      <dgm:spPr/>
      <dgm:t>
        <a:bodyPr/>
        <a:lstStyle/>
        <a:p>
          <a:endParaRPr lang="ru-RU"/>
        </a:p>
      </dgm:t>
    </dgm:pt>
    <dgm:pt modelId="{0258B714-8B5D-4E02-9D0F-2ACFBD55D58D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 smtClean="0">
              <a:latin typeface="Franklin Gothic Demi" panose="020B0703020102020204" pitchFamily="34" charset="0"/>
            </a:rPr>
            <a:t>АООП ДО детей с  умственной отсталостью (интеллектуальными нарушениями)</a:t>
          </a:r>
          <a:endParaRPr lang="ru-RU" sz="1800" dirty="0">
            <a:latin typeface="Franklin Gothic Demi" panose="020B0703020102020204" pitchFamily="34" charset="0"/>
          </a:endParaRPr>
        </a:p>
      </dgm:t>
    </dgm:pt>
    <dgm:pt modelId="{BD0139B6-DDC9-4FF7-854B-C6BA861A4D12}" type="parTrans" cxnId="{1277EBAD-EF02-411F-9FF5-0CDC5344E64F}">
      <dgm:prSet/>
      <dgm:spPr/>
      <dgm:t>
        <a:bodyPr/>
        <a:lstStyle/>
        <a:p>
          <a:endParaRPr lang="ru-RU"/>
        </a:p>
      </dgm:t>
    </dgm:pt>
    <dgm:pt modelId="{818EB283-A402-426B-B80F-59DB9624CF45}" type="sibTrans" cxnId="{1277EBAD-EF02-411F-9FF5-0CDC5344E64F}">
      <dgm:prSet/>
      <dgm:spPr/>
      <dgm:t>
        <a:bodyPr/>
        <a:lstStyle/>
        <a:p>
          <a:endParaRPr lang="ru-RU"/>
        </a:p>
      </dgm:t>
    </dgm:pt>
    <dgm:pt modelId="{4AB1FE02-B84F-48E1-8867-3C24E7C4B38D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2400" dirty="0" smtClean="0">
              <a:latin typeface="Franklin Gothic Demi" panose="020B0703020102020204" pitchFamily="34" charset="0"/>
            </a:rPr>
            <a:t>Школьный возраст</a:t>
          </a:r>
          <a:endParaRPr lang="ru-RU" sz="2400" dirty="0">
            <a:latin typeface="Franklin Gothic Demi" panose="020B0703020102020204" pitchFamily="34" charset="0"/>
          </a:endParaRPr>
        </a:p>
      </dgm:t>
    </dgm:pt>
    <dgm:pt modelId="{F49819FE-0C2E-4596-A47E-EAF1A29E43DE}" type="parTrans" cxnId="{A256856F-9CC2-443A-B9EA-4096BA0DC312}">
      <dgm:prSet/>
      <dgm:spPr/>
      <dgm:t>
        <a:bodyPr/>
        <a:lstStyle/>
        <a:p>
          <a:endParaRPr lang="ru-RU"/>
        </a:p>
      </dgm:t>
    </dgm:pt>
    <dgm:pt modelId="{BDE7C173-CA1D-476A-9DDE-A1F420BD53F0}" type="sibTrans" cxnId="{A256856F-9CC2-443A-B9EA-4096BA0DC312}">
      <dgm:prSet/>
      <dgm:spPr/>
      <dgm:t>
        <a:bodyPr/>
        <a:lstStyle/>
        <a:p>
          <a:endParaRPr lang="ru-RU"/>
        </a:p>
      </dgm:t>
    </dgm:pt>
    <dgm:pt modelId="{D756AA3C-6B8C-437F-9510-1966F2B5B3C0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 smtClean="0">
              <a:latin typeface="Franklin Gothic Demi" panose="020B0703020102020204" pitchFamily="34" charset="0"/>
            </a:rPr>
            <a:t>АООП О обучающихся с умственной отсталостью (интеллектуальными нарушениями </a:t>
          </a:r>
        </a:p>
        <a:p>
          <a:r>
            <a:rPr lang="ru-RU" sz="1800" dirty="0" smtClean="0">
              <a:latin typeface="Franklin Gothic Demi" panose="020B0703020102020204" pitchFamily="34" charset="0"/>
            </a:rPr>
            <a:t>(вариант 1)</a:t>
          </a:r>
          <a:endParaRPr lang="ru-RU" sz="1800" dirty="0">
            <a:latin typeface="Franklin Gothic Demi" panose="020B0703020102020204" pitchFamily="34" charset="0"/>
          </a:endParaRPr>
        </a:p>
      </dgm:t>
    </dgm:pt>
    <dgm:pt modelId="{46146F22-6ED1-4919-95F4-00F331E569EA}" type="parTrans" cxnId="{73B03A52-0758-4C85-B46D-A845E8761599}">
      <dgm:prSet/>
      <dgm:spPr/>
      <dgm:t>
        <a:bodyPr/>
        <a:lstStyle/>
        <a:p>
          <a:endParaRPr lang="ru-RU"/>
        </a:p>
      </dgm:t>
    </dgm:pt>
    <dgm:pt modelId="{DE6F7746-2368-4243-A035-DB677D3E6305}" type="sibTrans" cxnId="{73B03A52-0758-4C85-B46D-A845E8761599}">
      <dgm:prSet/>
      <dgm:spPr/>
      <dgm:t>
        <a:bodyPr/>
        <a:lstStyle/>
        <a:p>
          <a:endParaRPr lang="ru-RU"/>
        </a:p>
      </dgm:t>
    </dgm:pt>
    <dgm:pt modelId="{EACFE72E-AA6E-44A5-AB57-A9332A59E9A0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800" dirty="0" smtClean="0">
              <a:latin typeface="Franklin Gothic Demi" panose="020B0703020102020204" pitchFamily="34" charset="0"/>
            </a:rPr>
            <a:t>АООП О обучающихся с умственной отсталостью (интеллектуальными нарушениями </a:t>
          </a:r>
        </a:p>
        <a:p>
          <a:r>
            <a:rPr lang="ru-RU" sz="1800" dirty="0" smtClean="0">
              <a:latin typeface="Franklin Gothic Demi" panose="020B0703020102020204" pitchFamily="34" charset="0"/>
            </a:rPr>
            <a:t>(вариант 2)</a:t>
          </a:r>
          <a:endParaRPr lang="ru-RU" sz="1800" dirty="0">
            <a:latin typeface="Franklin Gothic Demi" panose="020B0703020102020204" pitchFamily="34" charset="0"/>
          </a:endParaRPr>
        </a:p>
      </dgm:t>
    </dgm:pt>
    <dgm:pt modelId="{D0855757-40EA-450B-B24E-32753B3596B0}" type="parTrans" cxnId="{0E2357AF-A9A8-49D5-8187-F6AF550BA635}">
      <dgm:prSet/>
      <dgm:spPr/>
      <dgm:t>
        <a:bodyPr/>
        <a:lstStyle/>
        <a:p>
          <a:endParaRPr lang="ru-RU"/>
        </a:p>
      </dgm:t>
    </dgm:pt>
    <dgm:pt modelId="{25180144-5D56-40C0-84B0-684C9ABD6C7F}" type="sibTrans" cxnId="{0E2357AF-A9A8-49D5-8187-F6AF550BA635}">
      <dgm:prSet/>
      <dgm:spPr/>
      <dgm:t>
        <a:bodyPr/>
        <a:lstStyle/>
        <a:p>
          <a:endParaRPr lang="ru-RU"/>
        </a:p>
      </dgm:t>
    </dgm:pt>
    <dgm:pt modelId="{895E0828-3EE9-4301-A51A-3AAB316FEC89}" type="pres">
      <dgm:prSet presAssocID="{EC75BEAE-83B0-4B38-9C6C-EF118AB3889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6AA69D-8A09-4983-8197-82FDAD527785}" type="pres">
      <dgm:prSet presAssocID="{EC75BEAE-83B0-4B38-9C6C-EF118AB38898}" presName="hierFlow" presStyleCnt="0"/>
      <dgm:spPr/>
    </dgm:pt>
    <dgm:pt modelId="{98E06500-E99C-49FD-B2C2-3E91322563A1}" type="pres">
      <dgm:prSet presAssocID="{EC75BEAE-83B0-4B38-9C6C-EF118AB38898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A0878A7D-805F-45D9-B655-6968F637E614}" type="pres">
      <dgm:prSet presAssocID="{960626AD-4443-43A2-A03E-D17AB729878E}" presName="Name14" presStyleCnt="0"/>
      <dgm:spPr/>
    </dgm:pt>
    <dgm:pt modelId="{59626388-F32D-4BF7-8133-EEA334EC7C9C}" type="pres">
      <dgm:prSet presAssocID="{960626AD-4443-43A2-A03E-D17AB729878E}" presName="level1Shape" presStyleLbl="node0" presStyleIdx="0" presStyleCnt="1" custScaleX="343467" custScaleY="155802" custLinFactNeighborX="69782" custLinFactNeighborY="-477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9BC6-17D9-407B-BD79-5B4501DFFA0D}" type="pres">
      <dgm:prSet presAssocID="{960626AD-4443-43A2-A03E-D17AB729878E}" presName="hierChild2" presStyleCnt="0"/>
      <dgm:spPr/>
    </dgm:pt>
    <dgm:pt modelId="{59320AB8-7BD8-4155-A402-BE297DAA0BC1}" type="pres">
      <dgm:prSet presAssocID="{A39994F8-80A3-4198-A456-65292005C3CB}" presName="Name19" presStyleLbl="parChTrans1D2" presStyleIdx="0" presStyleCnt="2"/>
      <dgm:spPr/>
      <dgm:t>
        <a:bodyPr/>
        <a:lstStyle/>
        <a:p>
          <a:endParaRPr lang="ru-RU"/>
        </a:p>
      </dgm:t>
    </dgm:pt>
    <dgm:pt modelId="{195A68F0-AC5D-486F-8D04-C0C4BD542E1E}" type="pres">
      <dgm:prSet presAssocID="{A241055A-2CF8-4A26-B101-18D38F7A2ACC}" presName="Name21" presStyleCnt="0"/>
      <dgm:spPr/>
    </dgm:pt>
    <dgm:pt modelId="{2821678B-9274-4D7A-A74E-E0D8AEA90CC8}" type="pres">
      <dgm:prSet presAssocID="{A241055A-2CF8-4A26-B101-18D38F7A2ACC}" presName="level2Shape" presStyleLbl="node2" presStyleIdx="0" presStyleCnt="2" custScaleX="157167" custScaleY="84289" custLinFactNeighborX="33440" custLinFactNeighborY="-28447"/>
      <dgm:spPr/>
      <dgm:t>
        <a:bodyPr/>
        <a:lstStyle/>
        <a:p>
          <a:endParaRPr lang="ru-RU"/>
        </a:p>
      </dgm:t>
    </dgm:pt>
    <dgm:pt modelId="{5541FCAA-F4D1-4443-8983-847D064B93D3}" type="pres">
      <dgm:prSet presAssocID="{A241055A-2CF8-4A26-B101-18D38F7A2ACC}" presName="hierChild3" presStyleCnt="0"/>
      <dgm:spPr/>
    </dgm:pt>
    <dgm:pt modelId="{413520FC-96C7-45FE-B5F9-CA0190826302}" type="pres">
      <dgm:prSet presAssocID="{BD0139B6-DDC9-4FF7-854B-C6BA861A4D12}" presName="Name19" presStyleLbl="parChTrans1D3" presStyleIdx="0" presStyleCnt="3"/>
      <dgm:spPr/>
      <dgm:t>
        <a:bodyPr/>
        <a:lstStyle/>
        <a:p>
          <a:endParaRPr lang="ru-RU"/>
        </a:p>
      </dgm:t>
    </dgm:pt>
    <dgm:pt modelId="{2756337A-835A-4E09-BBF9-99243E4A8C3A}" type="pres">
      <dgm:prSet presAssocID="{0258B714-8B5D-4E02-9D0F-2ACFBD55D58D}" presName="Name21" presStyleCnt="0"/>
      <dgm:spPr/>
    </dgm:pt>
    <dgm:pt modelId="{DF248C4D-15E7-4506-9AEE-79B2112482C7}" type="pres">
      <dgm:prSet presAssocID="{0258B714-8B5D-4E02-9D0F-2ACFBD55D58D}" presName="level2Shape" presStyleLbl="node3" presStyleIdx="0" presStyleCnt="3" custScaleX="162455" custScaleY="120767" custLinFactNeighborX="-3933" custLinFactNeighborY="1659"/>
      <dgm:spPr/>
      <dgm:t>
        <a:bodyPr/>
        <a:lstStyle/>
        <a:p>
          <a:endParaRPr lang="ru-RU"/>
        </a:p>
      </dgm:t>
    </dgm:pt>
    <dgm:pt modelId="{B83A9A7B-B6E3-4F1F-8645-A653DD867BF1}" type="pres">
      <dgm:prSet presAssocID="{0258B714-8B5D-4E02-9D0F-2ACFBD55D58D}" presName="hierChild3" presStyleCnt="0"/>
      <dgm:spPr/>
    </dgm:pt>
    <dgm:pt modelId="{F38420A5-01AC-4669-B982-DFD191362ED4}" type="pres">
      <dgm:prSet presAssocID="{F49819FE-0C2E-4596-A47E-EAF1A29E43DE}" presName="Name19" presStyleLbl="parChTrans1D2" presStyleIdx="1" presStyleCnt="2"/>
      <dgm:spPr/>
      <dgm:t>
        <a:bodyPr/>
        <a:lstStyle/>
        <a:p>
          <a:endParaRPr lang="ru-RU"/>
        </a:p>
      </dgm:t>
    </dgm:pt>
    <dgm:pt modelId="{98867CB8-6456-42D3-A02C-54BE368C9A7B}" type="pres">
      <dgm:prSet presAssocID="{4AB1FE02-B84F-48E1-8867-3C24E7C4B38D}" presName="Name21" presStyleCnt="0"/>
      <dgm:spPr/>
    </dgm:pt>
    <dgm:pt modelId="{5FDEB70B-2AC5-47A3-9183-A3FD19A5B46B}" type="pres">
      <dgm:prSet presAssocID="{4AB1FE02-B84F-48E1-8867-3C24E7C4B38D}" presName="level2Shape" presStyleLbl="node2" presStyleIdx="1" presStyleCnt="2" custScaleX="141411" custScaleY="81513" custLinFactNeighborX="4004" custLinFactNeighborY="-28447"/>
      <dgm:spPr/>
      <dgm:t>
        <a:bodyPr/>
        <a:lstStyle/>
        <a:p>
          <a:endParaRPr lang="ru-RU"/>
        </a:p>
      </dgm:t>
    </dgm:pt>
    <dgm:pt modelId="{8ED45C74-61A2-412E-A21E-FA6D0A06A561}" type="pres">
      <dgm:prSet presAssocID="{4AB1FE02-B84F-48E1-8867-3C24E7C4B38D}" presName="hierChild3" presStyleCnt="0"/>
      <dgm:spPr/>
    </dgm:pt>
    <dgm:pt modelId="{E0D6A727-4326-43C7-96BC-59AC355B2F33}" type="pres">
      <dgm:prSet presAssocID="{46146F22-6ED1-4919-95F4-00F331E569EA}" presName="Name19" presStyleLbl="parChTrans1D3" presStyleIdx="1" presStyleCnt="3"/>
      <dgm:spPr/>
      <dgm:t>
        <a:bodyPr/>
        <a:lstStyle/>
        <a:p>
          <a:endParaRPr lang="ru-RU"/>
        </a:p>
      </dgm:t>
    </dgm:pt>
    <dgm:pt modelId="{14DF5515-6187-4A5D-83E5-2FAEF43E44AC}" type="pres">
      <dgm:prSet presAssocID="{D756AA3C-6B8C-437F-9510-1966F2B5B3C0}" presName="Name21" presStyleCnt="0"/>
      <dgm:spPr/>
    </dgm:pt>
    <dgm:pt modelId="{FC6FDF6D-EA1D-4C88-8413-98BB3631E36D}" type="pres">
      <dgm:prSet presAssocID="{D756AA3C-6B8C-437F-9510-1966F2B5B3C0}" presName="level2Shape" presStyleLbl="node3" presStyleIdx="1" presStyleCnt="3" custScaleX="175665" custScaleY="158656" custLinFactNeighborX="-13666" custLinFactNeighborY="-1995"/>
      <dgm:spPr/>
      <dgm:t>
        <a:bodyPr/>
        <a:lstStyle/>
        <a:p>
          <a:endParaRPr lang="ru-RU"/>
        </a:p>
      </dgm:t>
    </dgm:pt>
    <dgm:pt modelId="{B36DD010-90C3-4BEC-8B02-6A3B48AD6B1F}" type="pres">
      <dgm:prSet presAssocID="{D756AA3C-6B8C-437F-9510-1966F2B5B3C0}" presName="hierChild3" presStyleCnt="0"/>
      <dgm:spPr/>
    </dgm:pt>
    <dgm:pt modelId="{5172B14E-09F6-482E-B6EB-9691D7AE2B56}" type="pres">
      <dgm:prSet presAssocID="{D0855757-40EA-450B-B24E-32753B3596B0}" presName="Name19" presStyleLbl="parChTrans1D3" presStyleIdx="2" presStyleCnt="3"/>
      <dgm:spPr/>
      <dgm:t>
        <a:bodyPr/>
        <a:lstStyle/>
        <a:p>
          <a:endParaRPr lang="ru-RU"/>
        </a:p>
      </dgm:t>
    </dgm:pt>
    <dgm:pt modelId="{B94DA65E-130C-494C-97C0-240DF5D68AB9}" type="pres">
      <dgm:prSet presAssocID="{EACFE72E-AA6E-44A5-AB57-A9332A59E9A0}" presName="Name21" presStyleCnt="0"/>
      <dgm:spPr/>
    </dgm:pt>
    <dgm:pt modelId="{2DFBFFE6-DD56-4491-9D7E-0AD194D15411}" type="pres">
      <dgm:prSet presAssocID="{EACFE72E-AA6E-44A5-AB57-A9332A59E9A0}" presName="level2Shape" presStyleLbl="node3" presStyleIdx="2" presStyleCnt="3" custScaleX="178268" custScaleY="158034" custLinFactNeighborX="-11554" custLinFactNeighborY="-1684"/>
      <dgm:spPr/>
      <dgm:t>
        <a:bodyPr/>
        <a:lstStyle/>
        <a:p>
          <a:endParaRPr lang="ru-RU"/>
        </a:p>
      </dgm:t>
    </dgm:pt>
    <dgm:pt modelId="{E7B5B3C8-6AB0-4822-9AB0-BC4D172FDD4B}" type="pres">
      <dgm:prSet presAssocID="{EACFE72E-AA6E-44A5-AB57-A9332A59E9A0}" presName="hierChild3" presStyleCnt="0"/>
      <dgm:spPr/>
    </dgm:pt>
    <dgm:pt modelId="{AB018C5C-0EC5-4BF4-A733-BBE617DAFEBE}" type="pres">
      <dgm:prSet presAssocID="{EC75BEAE-83B0-4B38-9C6C-EF118AB38898}" presName="bgShapesFlow" presStyleCnt="0"/>
      <dgm:spPr/>
    </dgm:pt>
  </dgm:ptLst>
  <dgm:cxnLst>
    <dgm:cxn modelId="{0E2357AF-A9A8-49D5-8187-F6AF550BA635}" srcId="{4AB1FE02-B84F-48E1-8867-3C24E7C4B38D}" destId="{EACFE72E-AA6E-44A5-AB57-A9332A59E9A0}" srcOrd="1" destOrd="0" parTransId="{D0855757-40EA-450B-B24E-32753B3596B0}" sibTransId="{25180144-5D56-40C0-84B0-684C9ABD6C7F}"/>
    <dgm:cxn modelId="{A256856F-9CC2-443A-B9EA-4096BA0DC312}" srcId="{960626AD-4443-43A2-A03E-D17AB729878E}" destId="{4AB1FE02-B84F-48E1-8867-3C24E7C4B38D}" srcOrd="1" destOrd="0" parTransId="{F49819FE-0C2E-4596-A47E-EAF1A29E43DE}" sibTransId="{BDE7C173-CA1D-476A-9DDE-A1F420BD53F0}"/>
    <dgm:cxn modelId="{BD0EBE09-B76E-4730-9621-6D8F605E9E62}" type="presOf" srcId="{BD0139B6-DDC9-4FF7-854B-C6BA861A4D12}" destId="{413520FC-96C7-45FE-B5F9-CA0190826302}" srcOrd="0" destOrd="0" presId="urn:microsoft.com/office/officeart/2005/8/layout/hierarchy6"/>
    <dgm:cxn modelId="{35B6F91E-1915-484B-9EAC-16AA36946FEF}" type="presOf" srcId="{D756AA3C-6B8C-437F-9510-1966F2B5B3C0}" destId="{FC6FDF6D-EA1D-4C88-8413-98BB3631E36D}" srcOrd="0" destOrd="0" presId="urn:microsoft.com/office/officeart/2005/8/layout/hierarchy6"/>
    <dgm:cxn modelId="{1C2D5B60-4D2A-4645-A0D1-54D727159C55}" type="presOf" srcId="{EC75BEAE-83B0-4B38-9C6C-EF118AB38898}" destId="{895E0828-3EE9-4301-A51A-3AAB316FEC89}" srcOrd="0" destOrd="0" presId="urn:microsoft.com/office/officeart/2005/8/layout/hierarchy6"/>
    <dgm:cxn modelId="{39DAF435-477E-40CC-AEF4-C6D504BBBD22}" type="presOf" srcId="{D0855757-40EA-450B-B24E-32753B3596B0}" destId="{5172B14E-09F6-482E-B6EB-9691D7AE2B56}" srcOrd="0" destOrd="0" presId="urn:microsoft.com/office/officeart/2005/8/layout/hierarchy6"/>
    <dgm:cxn modelId="{72CCE421-DF42-4693-B5E0-1E71527B72D9}" type="presOf" srcId="{A241055A-2CF8-4A26-B101-18D38F7A2ACC}" destId="{2821678B-9274-4D7A-A74E-E0D8AEA90CC8}" srcOrd="0" destOrd="0" presId="urn:microsoft.com/office/officeart/2005/8/layout/hierarchy6"/>
    <dgm:cxn modelId="{BAE2DD4C-C786-473B-897C-370151B937EB}" type="presOf" srcId="{EACFE72E-AA6E-44A5-AB57-A9332A59E9A0}" destId="{2DFBFFE6-DD56-4491-9D7E-0AD194D15411}" srcOrd="0" destOrd="0" presId="urn:microsoft.com/office/officeart/2005/8/layout/hierarchy6"/>
    <dgm:cxn modelId="{9178A470-F7C9-4CFF-A584-3B5B6E0EC1D5}" type="presOf" srcId="{46146F22-6ED1-4919-95F4-00F331E569EA}" destId="{E0D6A727-4326-43C7-96BC-59AC355B2F33}" srcOrd="0" destOrd="0" presId="urn:microsoft.com/office/officeart/2005/8/layout/hierarchy6"/>
    <dgm:cxn modelId="{E7938164-AAB3-4A40-B10C-EF734749DA9B}" srcId="{EC75BEAE-83B0-4B38-9C6C-EF118AB38898}" destId="{960626AD-4443-43A2-A03E-D17AB729878E}" srcOrd="0" destOrd="0" parTransId="{87F5B6BD-2F34-42E3-89DE-13BE3438DA4E}" sibTransId="{6F2E562A-8860-4E9C-9C9A-EB120A30B211}"/>
    <dgm:cxn modelId="{1277EBAD-EF02-411F-9FF5-0CDC5344E64F}" srcId="{A241055A-2CF8-4A26-B101-18D38F7A2ACC}" destId="{0258B714-8B5D-4E02-9D0F-2ACFBD55D58D}" srcOrd="0" destOrd="0" parTransId="{BD0139B6-DDC9-4FF7-854B-C6BA861A4D12}" sibTransId="{818EB283-A402-426B-B80F-59DB9624CF45}"/>
    <dgm:cxn modelId="{9D204860-FE45-459A-86AC-58AE3E2B0159}" type="presOf" srcId="{A39994F8-80A3-4198-A456-65292005C3CB}" destId="{59320AB8-7BD8-4155-A402-BE297DAA0BC1}" srcOrd="0" destOrd="0" presId="urn:microsoft.com/office/officeart/2005/8/layout/hierarchy6"/>
    <dgm:cxn modelId="{C7ED53C2-9113-45A8-8B3E-BD0F7636144F}" type="presOf" srcId="{960626AD-4443-43A2-A03E-D17AB729878E}" destId="{59626388-F32D-4BF7-8133-EEA334EC7C9C}" srcOrd="0" destOrd="0" presId="urn:microsoft.com/office/officeart/2005/8/layout/hierarchy6"/>
    <dgm:cxn modelId="{73B03A52-0758-4C85-B46D-A845E8761599}" srcId="{4AB1FE02-B84F-48E1-8867-3C24E7C4B38D}" destId="{D756AA3C-6B8C-437F-9510-1966F2B5B3C0}" srcOrd="0" destOrd="0" parTransId="{46146F22-6ED1-4919-95F4-00F331E569EA}" sibTransId="{DE6F7746-2368-4243-A035-DB677D3E6305}"/>
    <dgm:cxn modelId="{5E2EA503-8DF9-42BE-AA19-A618ABA0B5C4}" type="presOf" srcId="{0258B714-8B5D-4E02-9D0F-2ACFBD55D58D}" destId="{DF248C4D-15E7-4506-9AEE-79B2112482C7}" srcOrd="0" destOrd="0" presId="urn:microsoft.com/office/officeart/2005/8/layout/hierarchy6"/>
    <dgm:cxn modelId="{E3BD4DBE-1358-423A-9555-F42276C5BADC}" type="presOf" srcId="{F49819FE-0C2E-4596-A47E-EAF1A29E43DE}" destId="{F38420A5-01AC-4669-B982-DFD191362ED4}" srcOrd="0" destOrd="0" presId="urn:microsoft.com/office/officeart/2005/8/layout/hierarchy6"/>
    <dgm:cxn modelId="{45677F96-C506-475E-BAD1-32891F0746A9}" type="presOf" srcId="{4AB1FE02-B84F-48E1-8867-3C24E7C4B38D}" destId="{5FDEB70B-2AC5-47A3-9183-A3FD19A5B46B}" srcOrd="0" destOrd="0" presId="urn:microsoft.com/office/officeart/2005/8/layout/hierarchy6"/>
    <dgm:cxn modelId="{F1915E03-9F3E-4ECE-9395-90E48991BA68}" srcId="{960626AD-4443-43A2-A03E-D17AB729878E}" destId="{A241055A-2CF8-4A26-B101-18D38F7A2ACC}" srcOrd="0" destOrd="0" parTransId="{A39994F8-80A3-4198-A456-65292005C3CB}" sibTransId="{C07F602D-D6D3-455C-80BC-884F8ECCC726}"/>
    <dgm:cxn modelId="{812D743D-29EB-45B5-A7BF-AD9FEC383C46}" type="presParOf" srcId="{895E0828-3EE9-4301-A51A-3AAB316FEC89}" destId="{F16AA69D-8A09-4983-8197-82FDAD527785}" srcOrd="0" destOrd="0" presId="urn:microsoft.com/office/officeart/2005/8/layout/hierarchy6"/>
    <dgm:cxn modelId="{7066567A-2B1E-40D0-94D1-B83956BEBD52}" type="presParOf" srcId="{F16AA69D-8A09-4983-8197-82FDAD527785}" destId="{98E06500-E99C-49FD-B2C2-3E91322563A1}" srcOrd="0" destOrd="0" presId="urn:microsoft.com/office/officeart/2005/8/layout/hierarchy6"/>
    <dgm:cxn modelId="{3AB33DD5-56B2-4B6C-BCB3-C61A6F647862}" type="presParOf" srcId="{98E06500-E99C-49FD-B2C2-3E91322563A1}" destId="{A0878A7D-805F-45D9-B655-6968F637E614}" srcOrd="0" destOrd="0" presId="urn:microsoft.com/office/officeart/2005/8/layout/hierarchy6"/>
    <dgm:cxn modelId="{115B3421-6D4F-48F9-A5D5-BF0002E7AAC4}" type="presParOf" srcId="{A0878A7D-805F-45D9-B655-6968F637E614}" destId="{59626388-F32D-4BF7-8133-EEA334EC7C9C}" srcOrd="0" destOrd="0" presId="urn:microsoft.com/office/officeart/2005/8/layout/hierarchy6"/>
    <dgm:cxn modelId="{14274F26-64A7-419B-BA23-426A68368442}" type="presParOf" srcId="{A0878A7D-805F-45D9-B655-6968F637E614}" destId="{5F759BC6-17D9-407B-BD79-5B4501DFFA0D}" srcOrd="1" destOrd="0" presId="urn:microsoft.com/office/officeart/2005/8/layout/hierarchy6"/>
    <dgm:cxn modelId="{701B7CF0-65B2-4B37-926B-9E171B0FEDE2}" type="presParOf" srcId="{5F759BC6-17D9-407B-BD79-5B4501DFFA0D}" destId="{59320AB8-7BD8-4155-A402-BE297DAA0BC1}" srcOrd="0" destOrd="0" presId="urn:microsoft.com/office/officeart/2005/8/layout/hierarchy6"/>
    <dgm:cxn modelId="{EDBB179B-524B-4B84-9D52-1287566C9C30}" type="presParOf" srcId="{5F759BC6-17D9-407B-BD79-5B4501DFFA0D}" destId="{195A68F0-AC5D-486F-8D04-C0C4BD542E1E}" srcOrd="1" destOrd="0" presId="urn:microsoft.com/office/officeart/2005/8/layout/hierarchy6"/>
    <dgm:cxn modelId="{C4A47531-F467-46D4-93AE-0353531A5BC4}" type="presParOf" srcId="{195A68F0-AC5D-486F-8D04-C0C4BD542E1E}" destId="{2821678B-9274-4D7A-A74E-E0D8AEA90CC8}" srcOrd="0" destOrd="0" presId="urn:microsoft.com/office/officeart/2005/8/layout/hierarchy6"/>
    <dgm:cxn modelId="{97ED6267-AD27-444F-8E94-05FC67DAEE27}" type="presParOf" srcId="{195A68F0-AC5D-486F-8D04-C0C4BD542E1E}" destId="{5541FCAA-F4D1-4443-8983-847D064B93D3}" srcOrd="1" destOrd="0" presId="urn:microsoft.com/office/officeart/2005/8/layout/hierarchy6"/>
    <dgm:cxn modelId="{3F98AC1A-52C8-46DC-B17E-5CEA1B1A0D32}" type="presParOf" srcId="{5541FCAA-F4D1-4443-8983-847D064B93D3}" destId="{413520FC-96C7-45FE-B5F9-CA0190826302}" srcOrd="0" destOrd="0" presId="urn:microsoft.com/office/officeart/2005/8/layout/hierarchy6"/>
    <dgm:cxn modelId="{3EE44536-2CB9-4997-8488-BAE6A8D44134}" type="presParOf" srcId="{5541FCAA-F4D1-4443-8983-847D064B93D3}" destId="{2756337A-835A-4E09-BBF9-99243E4A8C3A}" srcOrd="1" destOrd="0" presId="urn:microsoft.com/office/officeart/2005/8/layout/hierarchy6"/>
    <dgm:cxn modelId="{739F3B32-0993-42E5-8070-4BB2B817086A}" type="presParOf" srcId="{2756337A-835A-4E09-BBF9-99243E4A8C3A}" destId="{DF248C4D-15E7-4506-9AEE-79B2112482C7}" srcOrd="0" destOrd="0" presId="urn:microsoft.com/office/officeart/2005/8/layout/hierarchy6"/>
    <dgm:cxn modelId="{E4202A9C-325A-4528-8C3A-DDE47A3518EF}" type="presParOf" srcId="{2756337A-835A-4E09-BBF9-99243E4A8C3A}" destId="{B83A9A7B-B6E3-4F1F-8645-A653DD867BF1}" srcOrd="1" destOrd="0" presId="urn:microsoft.com/office/officeart/2005/8/layout/hierarchy6"/>
    <dgm:cxn modelId="{4592BDAD-2D67-4A6D-B6B8-4A8567AF716F}" type="presParOf" srcId="{5F759BC6-17D9-407B-BD79-5B4501DFFA0D}" destId="{F38420A5-01AC-4669-B982-DFD191362ED4}" srcOrd="2" destOrd="0" presId="urn:microsoft.com/office/officeart/2005/8/layout/hierarchy6"/>
    <dgm:cxn modelId="{35F01A0F-EA91-4C15-B135-620BE81D2B50}" type="presParOf" srcId="{5F759BC6-17D9-407B-BD79-5B4501DFFA0D}" destId="{98867CB8-6456-42D3-A02C-54BE368C9A7B}" srcOrd="3" destOrd="0" presId="urn:microsoft.com/office/officeart/2005/8/layout/hierarchy6"/>
    <dgm:cxn modelId="{FECFAC8F-4DA3-4432-B2E2-3A015A5A3C74}" type="presParOf" srcId="{98867CB8-6456-42D3-A02C-54BE368C9A7B}" destId="{5FDEB70B-2AC5-47A3-9183-A3FD19A5B46B}" srcOrd="0" destOrd="0" presId="urn:microsoft.com/office/officeart/2005/8/layout/hierarchy6"/>
    <dgm:cxn modelId="{6A65D412-29E3-4D15-83BF-A55D31A4D624}" type="presParOf" srcId="{98867CB8-6456-42D3-A02C-54BE368C9A7B}" destId="{8ED45C74-61A2-412E-A21E-FA6D0A06A561}" srcOrd="1" destOrd="0" presId="urn:microsoft.com/office/officeart/2005/8/layout/hierarchy6"/>
    <dgm:cxn modelId="{F7DE7A0D-8637-45EB-BAB1-B1FDA5CBFC96}" type="presParOf" srcId="{8ED45C74-61A2-412E-A21E-FA6D0A06A561}" destId="{E0D6A727-4326-43C7-96BC-59AC355B2F33}" srcOrd="0" destOrd="0" presId="urn:microsoft.com/office/officeart/2005/8/layout/hierarchy6"/>
    <dgm:cxn modelId="{CB6249A2-4526-423B-BCCB-A2DDB81876BC}" type="presParOf" srcId="{8ED45C74-61A2-412E-A21E-FA6D0A06A561}" destId="{14DF5515-6187-4A5D-83E5-2FAEF43E44AC}" srcOrd="1" destOrd="0" presId="urn:microsoft.com/office/officeart/2005/8/layout/hierarchy6"/>
    <dgm:cxn modelId="{1DC6E7C7-2EDC-44FD-9770-0C8CC462B94A}" type="presParOf" srcId="{14DF5515-6187-4A5D-83E5-2FAEF43E44AC}" destId="{FC6FDF6D-EA1D-4C88-8413-98BB3631E36D}" srcOrd="0" destOrd="0" presId="urn:microsoft.com/office/officeart/2005/8/layout/hierarchy6"/>
    <dgm:cxn modelId="{5F1AE963-09C2-4D29-AE67-377A578F4B36}" type="presParOf" srcId="{14DF5515-6187-4A5D-83E5-2FAEF43E44AC}" destId="{B36DD010-90C3-4BEC-8B02-6A3B48AD6B1F}" srcOrd="1" destOrd="0" presId="urn:microsoft.com/office/officeart/2005/8/layout/hierarchy6"/>
    <dgm:cxn modelId="{22309B5B-7B55-4147-875A-370191471894}" type="presParOf" srcId="{8ED45C74-61A2-412E-A21E-FA6D0A06A561}" destId="{5172B14E-09F6-482E-B6EB-9691D7AE2B56}" srcOrd="2" destOrd="0" presId="urn:microsoft.com/office/officeart/2005/8/layout/hierarchy6"/>
    <dgm:cxn modelId="{F40F939F-C51F-4152-B617-3A9839D9BC66}" type="presParOf" srcId="{8ED45C74-61A2-412E-A21E-FA6D0A06A561}" destId="{B94DA65E-130C-494C-97C0-240DF5D68AB9}" srcOrd="3" destOrd="0" presId="urn:microsoft.com/office/officeart/2005/8/layout/hierarchy6"/>
    <dgm:cxn modelId="{293B69D6-1DBD-4E0F-9FB1-FE141F48890D}" type="presParOf" srcId="{B94DA65E-130C-494C-97C0-240DF5D68AB9}" destId="{2DFBFFE6-DD56-4491-9D7E-0AD194D15411}" srcOrd="0" destOrd="0" presId="urn:microsoft.com/office/officeart/2005/8/layout/hierarchy6"/>
    <dgm:cxn modelId="{7C183400-9F26-4DA1-8CF9-02C5019A6466}" type="presParOf" srcId="{B94DA65E-130C-494C-97C0-240DF5D68AB9}" destId="{E7B5B3C8-6AB0-4822-9AB0-BC4D172FDD4B}" srcOrd="1" destOrd="0" presId="urn:microsoft.com/office/officeart/2005/8/layout/hierarchy6"/>
    <dgm:cxn modelId="{036B3361-D134-40B8-B667-98926A30F037}" type="presParOf" srcId="{895E0828-3EE9-4301-A51A-3AAB316FEC89}" destId="{AB018C5C-0EC5-4BF4-A733-BBE617DAFEBE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39076D-A630-47BE-87FD-F8750DF9EE40}">
      <dsp:nvSpPr>
        <dsp:cNvPr id="0" name=""/>
        <dsp:cNvSpPr/>
      </dsp:nvSpPr>
      <dsp:spPr>
        <a:xfrm>
          <a:off x="1713547" y="1066166"/>
          <a:ext cx="3559403" cy="3419829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Franklin Gothic Medium" panose="020B0603020102020204" pitchFamily="34" charset="0"/>
            </a:rPr>
            <a:t>Составляющие ВПФ</a:t>
          </a:r>
          <a:endParaRPr lang="ru-RU" sz="2800" kern="1200" dirty="0">
            <a:latin typeface="Franklin Gothic Medium" panose="020B0603020102020204" pitchFamily="34" charset="0"/>
          </a:endParaRPr>
        </a:p>
      </dsp:txBody>
      <dsp:txXfrm>
        <a:off x="2234810" y="1566988"/>
        <a:ext cx="2516877" cy="2418185"/>
      </dsp:txXfrm>
    </dsp:sp>
    <dsp:sp modelId="{15A3617F-6684-4531-899B-82F5958C9BC2}">
      <dsp:nvSpPr>
        <dsp:cNvPr id="0" name=""/>
        <dsp:cNvSpPr/>
      </dsp:nvSpPr>
      <dsp:spPr>
        <a:xfrm>
          <a:off x="2287984" y="-357805"/>
          <a:ext cx="2447327" cy="2380485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Franklin Gothic Medium" panose="020B0603020102020204" pitchFamily="34" charset="0"/>
            </a:rPr>
            <a:t>Восприятие</a:t>
          </a:r>
          <a:endParaRPr lang="ru-RU" sz="2400" kern="1200" dirty="0">
            <a:latin typeface="Franklin Gothic Medium" panose="020B0603020102020204" pitchFamily="34" charset="0"/>
          </a:endParaRPr>
        </a:p>
      </dsp:txBody>
      <dsp:txXfrm>
        <a:off x="2646387" y="-9191"/>
        <a:ext cx="1730521" cy="1683257"/>
      </dsp:txXfrm>
    </dsp:sp>
    <dsp:sp modelId="{A3318788-91E7-4C5F-B4EA-84E1B8F3EB94}">
      <dsp:nvSpPr>
        <dsp:cNvPr id="0" name=""/>
        <dsp:cNvSpPr/>
      </dsp:nvSpPr>
      <dsp:spPr>
        <a:xfrm>
          <a:off x="4319487" y="822830"/>
          <a:ext cx="2493173" cy="2406493"/>
        </a:xfrm>
        <a:prstGeom prst="ellipse">
          <a:avLst/>
        </a:prstGeom>
        <a:gradFill rotWithShape="0">
          <a:gsLst>
            <a:gs pos="0">
              <a:schemeClr val="accent4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4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4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4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4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4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Franklin Gothic Medium" panose="020B0603020102020204" pitchFamily="34" charset="0"/>
            </a:rPr>
            <a:t>Внимание</a:t>
          </a:r>
          <a:endParaRPr lang="ru-RU" sz="2400" kern="1200" dirty="0">
            <a:latin typeface="Franklin Gothic Medium" panose="020B0603020102020204" pitchFamily="34" charset="0"/>
          </a:endParaRPr>
        </a:p>
      </dsp:txBody>
      <dsp:txXfrm>
        <a:off x="4684604" y="1175253"/>
        <a:ext cx="1762939" cy="1701647"/>
      </dsp:txXfrm>
    </dsp:sp>
    <dsp:sp modelId="{C810785B-723F-4DEE-9107-2F30268CDD89}">
      <dsp:nvSpPr>
        <dsp:cNvPr id="0" name=""/>
        <dsp:cNvSpPr/>
      </dsp:nvSpPr>
      <dsp:spPr>
        <a:xfrm>
          <a:off x="3409119" y="2993714"/>
          <a:ext cx="2469364" cy="234274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5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5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5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5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Franklin Gothic Medium" panose="020B0603020102020204" pitchFamily="34" charset="0"/>
            </a:rPr>
            <a:t>Память</a:t>
          </a:r>
          <a:endParaRPr lang="ru-RU" sz="2400" kern="1200" dirty="0">
            <a:latin typeface="Franklin Gothic Medium" panose="020B0603020102020204" pitchFamily="34" charset="0"/>
          </a:endParaRPr>
        </a:p>
      </dsp:txBody>
      <dsp:txXfrm>
        <a:off x="3770749" y="3336801"/>
        <a:ext cx="1746104" cy="1656568"/>
      </dsp:txXfrm>
    </dsp:sp>
    <dsp:sp modelId="{EB522006-0553-4883-8C1F-4A4B63D8E496}">
      <dsp:nvSpPr>
        <dsp:cNvPr id="0" name=""/>
        <dsp:cNvSpPr/>
      </dsp:nvSpPr>
      <dsp:spPr>
        <a:xfrm>
          <a:off x="958139" y="3063752"/>
          <a:ext cx="2476675" cy="2288867"/>
        </a:xfrm>
        <a:prstGeom prst="ellipse">
          <a:avLst/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6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6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6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6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Franklin Gothic Medium" panose="020B0603020102020204" pitchFamily="34" charset="0"/>
            </a:rPr>
            <a:t>Мышление</a:t>
          </a:r>
          <a:endParaRPr lang="ru-RU" sz="2400" kern="1200" dirty="0">
            <a:latin typeface="Franklin Gothic Medium" panose="020B0603020102020204" pitchFamily="34" charset="0"/>
          </a:endParaRPr>
        </a:p>
      </dsp:txBody>
      <dsp:txXfrm>
        <a:off x="1320840" y="3398949"/>
        <a:ext cx="1751273" cy="1618473"/>
      </dsp:txXfrm>
    </dsp:sp>
    <dsp:sp modelId="{245CF872-7873-49F0-82DC-0439B11FD313}">
      <dsp:nvSpPr>
        <dsp:cNvPr id="0" name=""/>
        <dsp:cNvSpPr/>
      </dsp:nvSpPr>
      <dsp:spPr>
        <a:xfrm>
          <a:off x="222833" y="814607"/>
          <a:ext cx="2441232" cy="2389189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alpha val="5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alpha val="5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Franklin Gothic Medium" panose="020B0603020102020204" pitchFamily="34" charset="0"/>
            </a:rPr>
            <a:t>Речь</a:t>
          </a:r>
          <a:endParaRPr lang="ru-RU" sz="2400" kern="1200" dirty="0">
            <a:latin typeface="Franklin Gothic Medium" panose="020B0603020102020204" pitchFamily="34" charset="0"/>
          </a:endParaRPr>
        </a:p>
      </dsp:txBody>
      <dsp:txXfrm>
        <a:off x="580343" y="1164496"/>
        <a:ext cx="1726212" cy="1689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26388-F32D-4BF7-8133-EEA334EC7C9C}">
      <dsp:nvSpPr>
        <dsp:cNvPr id="0" name=""/>
        <dsp:cNvSpPr/>
      </dsp:nvSpPr>
      <dsp:spPr>
        <a:xfrm>
          <a:off x="2016221" y="174902"/>
          <a:ext cx="5444623" cy="1646511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 w="9525" cap="flat" cmpd="sng" algn="ctr">
          <a:solidFill>
            <a:schemeClr val="accent1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Franklin Gothic Demi" panose="020B0703020102020204" pitchFamily="34" charset="0"/>
            </a:rPr>
            <a:t>Адаптированные образовательные программы для детей с умственной отсталостью (интеллектуальными нарушениями)</a:t>
          </a:r>
          <a:endParaRPr lang="ru-RU" sz="3200" kern="1200" dirty="0">
            <a:latin typeface="Franklin Gothic Demi" panose="020B0703020102020204" pitchFamily="34" charset="0"/>
          </a:endParaRPr>
        </a:p>
      </dsp:txBody>
      <dsp:txXfrm>
        <a:off x="2064446" y="223127"/>
        <a:ext cx="5348173" cy="1550061"/>
      </dsp:txXfrm>
    </dsp:sp>
    <dsp:sp modelId="{59320AB8-7BD8-4155-A402-BE297DAA0BC1}">
      <dsp:nvSpPr>
        <dsp:cNvPr id="0" name=""/>
        <dsp:cNvSpPr/>
      </dsp:nvSpPr>
      <dsp:spPr>
        <a:xfrm>
          <a:off x="1821773" y="1821413"/>
          <a:ext cx="2916759" cy="626860"/>
        </a:xfrm>
        <a:custGeom>
          <a:avLst/>
          <a:gdLst/>
          <a:ahLst/>
          <a:cxnLst/>
          <a:rect l="0" t="0" r="0" b="0"/>
          <a:pathLst>
            <a:path>
              <a:moveTo>
                <a:pt x="2916759" y="0"/>
              </a:moveTo>
              <a:lnTo>
                <a:pt x="2916759" y="313430"/>
              </a:lnTo>
              <a:lnTo>
                <a:pt x="0" y="313430"/>
              </a:lnTo>
              <a:lnTo>
                <a:pt x="0" y="626860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21678B-9274-4D7A-A74E-E0D8AEA90CC8}">
      <dsp:nvSpPr>
        <dsp:cNvPr id="0" name=""/>
        <dsp:cNvSpPr/>
      </dsp:nvSpPr>
      <dsp:spPr>
        <a:xfrm>
          <a:off x="576071" y="2448273"/>
          <a:ext cx="2491404" cy="89076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9525" cap="flat" cmpd="sng" algn="ctr">
          <a:solidFill>
            <a:schemeClr val="accent4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Franklin Gothic Demi" panose="020B0703020102020204" pitchFamily="34" charset="0"/>
            </a:rPr>
            <a:t>Дошкольный возраст</a:t>
          </a:r>
          <a:endParaRPr lang="ru-RU" sz="2400" kern="1200" dirty="0">
            <a:latin typeface="Franklin Gothic Demi" panose="020B0703020102020204" pitchFamily="34" charset="0"/>
          </a:endParaRPr>
        </a:p>
      </dsp:txBody>
      <dsp:txXfrm>
        <a:off x="602161" y="2474363"/>
        <a:ext cx="2439224" cy="838583"/>
      </dsp:txXfrm>
    </dsp:sp>
    <dsp:sp modelId="{413520FC-96C7-45FE-B5F9-CA0190826302}">
      <dsp:nvSpPr>
        <dsp:cNvPr id="0" name=""/>
        <dsp:cNvSpPr/>
      </dsp:nvSpPr>
      <dsp:spPr>
        <a:xfrm>
          <a:off x="1287614" y="3339037"/>
          <a:ext cx="534158" cy="740878"/>
        </a:xfrm>
        <a:custGeom>
          <a:avLst/>
          <a:gdLst/>
          <a:ahLst/>
          <a:cxnLst/>
          <a:rect l="0" t="0" r="0" b="0"/>
          <a:pathLst>
            <a:path>
              <a:moveTo>
                <a:pt x="534158" y="0"/>
              </a:moveTo>
              <a:lnTo>
                <a:pt x="534158" y="370439"/>
              </a:lnTo>
              <a:lnTo>
                <a:pt x="0" y="370439"/>
              </a:lnTo>
              <a:lnTo>
                <a:pt x="0" y="740878"/>
              </a:lnTo>
            </a:path>
          </a:pathLst>
        </a:custGeom>
        <a:noFill/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248C4D-15E7-4506-9AEE-79B2112482C7}">
      <dsp:nvSpPr>
        <dsp:cNvPr id="0" name=""/>
        <dsp:cNvSpPr/>
      </dsp:nvSpPr>
      <dsp:spPr>
        <a:xfrm>
          <a:off x="0" y="4079915"/>
          <a:ext cx="2575229" cy="1276262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Demi" panose="020B0703020102020204" pitchFamily="34" charset="0"/>
            </a:rPr>
            <a:t>АООП ДО детей с  умственной отсталостью (интеллектуальными нарушениями)</a:t>
          </a:r>
          <a:endParaRPr lang="ru-RU" sz="1800" kern="1200" dirty="0">
            <a:latin typeface="Franklin Gothic Demi" panose="020B0703020102020204" pitchFamily="34" charset="0"/>
          </a:endParaRPr>
        </a:p>
      </dsp:txBody>
      <dsp:txXfrm>
        <a:off x="37380" y="4117295"/>
        <a:ext cx="2500469" cy="1201502"/>
      </dsp:txXfrm>
    </dsp:sp>
    <dsp:sp modelId="{F38420A5-01AC-4669-B982-DFD191362ED4}">
      <dsp:nvSpPr>
        <dsp:cNvPr id="0" name=""/>
        <dsp:cNvSpPr/>
      </dsp:nvSpPr>
      <dsp:spPr>
        <a:xfrm>
          <a:off x="4738533" y="1821413"/>
          <a:ext cx="1422839" cy="6268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430"/>
              </a:lnTo>
              <a:lnTo>
                <a:pt x="1422839" y="313430"/>
              </a:lnTo>
              <a:lnTo>
                <a:pt x="1422839" y="626860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DEB70B-2AC5-47A3-9183-A3FD19A5B46B}">
      <dsp:nvSpPr>
        <dsp:cNvPr id="0" name=""/>
        <dsp:cNvSpPr/>
      </dsp:nvSpPr>
      <dsp:spPr>
        <a:xfrm>
          <a:off x="5040552" y="2448273"/>
          <a:ext cx="2241641" cy="861427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9525" cap="flat" cmpd="sng" algn="ctr">
          <a:solidFill>
            <a:schemeClr val="accent4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Franklin Gothic Demi" panose="020B0703020102020204" pitchFamily="34" charset="0"/>
            </a:rPr>
            <a:t>Школьный возраст</a:t>
          </a:r>
          <a:endParaRPr lang="ru-RU" sz="2400" kern="1200" dirty="0">
            <a:latin typeface="Franklin Gothic Demi" panose="020B0703020102020204" pitchFamily="34" charset="0"/>
          </a:endParaRPr>
        </a:p>
      </dsp:txBody>
      <dsp:txXfrm>
        <a:off x="5065782" y="2473503"/>
        <a:ext cx="2191181" cy="810967"/>
      </dsp:txXfrm>
    </dsp:sp>
    <dsp:sp modelId="{E0D6A727-4326-43C7-96BC-59AC355B2F33}">
      <dsp:nvSpPr>
        <dsp:cNvPr id="0" name=""/>
        <dsp:cNvSpPr/>
      </dsp:nvSpPr>
      <dsp:spPr>
        <a:xfrm>
          <a:off x="4230541" y="3309700"/>
          <a:ext cx="1930831" cy="702262"/>
        </a:xfrm>
        <a:custGeom>
          <a:avLst/>
          <a:gdLst/>
          <a:ahLst/>
          <a:cxnLst/>
          <a:rect l="0" t="0" r="0" b="0"/>
          <a:pathLst>
            <a:path>
              <a:moveTo>
                <a:pt x="1930831" y="0"/>
              </a:moveTo>
              <a:lnTo>
                <a:pt x="1930831" y="351131"/>
              </a:lnTo>
              <a:lnTo>
                <a:pt x="0" y="351131"/>
              </a:lnTo>
              <a:lnTo>
                <a:pt x="0" y="702262"/>
              </a:lnTo>
            </a:path>
          </a:pathLst>
        </a:custGeom>
        <a:noFill/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6FDF6D-EA1D-4C88-8413-98BB3631E36D}">
      <dsp:nvSpPr>
        <dsp:cNvPr id="0" name=""/>
        <dsp:cNvSpPr/>
      </dsp:nvSpPr>
      <dsp:spPr>
        <a:xfrm>
          <a:off x="2838224" y="4011963"/>
          <a:ext cx="2784633" cy="1676672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Demi" panose="020B0703020102020204" pitchFamily="34" charset="0"/>
            </a:rPr>
            <a:t>АООП О обучающихся с умственной отсталостью (интеллектуальными нарушениями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Demi" panose="020B0703020102020204" pitchFamily="34" charset="0"/>
            </a:rPr>
            <a:t>(вариант 1)</a:t>
          </a:r>
          <a:endParaRPr lang="ru-RU" sz="1800" kern="1200" dirty="0">
            <a:latin typeface="Franklin Gothic Demi" panose="020B0703020102020204" pitchFamily="34" charset="0"/>
          </a:endParaRPr>
        </a:p>
      </dsp:txBody>
      <dsp:txXfrm>
        <a:off x="2887332" y="4061071"/>
        <a:ext cx="2686417" cy="1578456"/>
      </dsp:txXfrm>
    </dsp:sp>
    <dsp:sp modelId="{5172B14E-09F6-482E-B6EB-9691D7AE2B56}">
      <dsp:nvSpPr>
        <dsp:cNvPr id="0" name=""/>
        <dsp:cNvSpPr/>
      </dsp:nvSpPr>
      <dsp:spPr>
        <a:xfrm>
          <a:off x="6161373" y="3309700"/>
          <a:ext cx="1383471" cy="7055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2774"/>
              </a:lnTo>
              <a:lnTo>
                <a:pt x="1383471" y="352774"/>
              </a:lnTo>
              <a:lnTo>
                <a:pt x="1383471" y="705549"/>
              </a:lnTo>
            </a:path>
          </a:pathLst>
        </a:custGeom>
        <a:noFill/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FBFFE6-DD56-4491-9D7E-0AD194D15411}">
      <dsp:nvSpPr>
        <dsp:cNvPr id="0" name=""/>
        <dsp:cNvSpPr/>
      </dsp:nvSpPr>
      <dsp:spPr>
        <a:xfrm>
          <a:off x="6131896" y="4015250"/>
          <a:ext cx="2825896" cy="1670098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Demi" panose="020B0703020102020204" pitchFamily="34" charset="0"/>
            </a:rPr>
            <a:t>АООП О обучающихся с умственной отсталостью (интеллектуальными нарушениями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Demi" panose="020B0703020102020204" pitchFamily="34" charset="0"/>
            </a:rPr>
            <a:t>(вариант 2)</a:t>
          </a:r>
          <a:endParaRPr lang="ru-RU" sz="1800" kern="1200" dirty="0">
            <a:latin typeface="Franklin Gothic Demi" panose="020B0703020102020204" pitchFamily="34" charset="0"/>
          </a:endParaRPr>
        </a:p>
      </dsp:txBody>
      <dsp:txXfrm>
        <a:off x="6180812" y="4064166"/>
        <a:ext cx="2728064" cy="15722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FF550CD-D33B-4C8E-B589-F5FF287D6BE6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2CE9E59-5D13-4424-9969-AA71503C2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040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BB9216-EE5A-4654-AC6E-E353257AE719}" type="slidenum">
              <a:rPr lang="ru-RU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906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106A2-01F4-42A4-818E-7D32E9635A0E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64C1C-5ABF-4081-8E51-12D4A2B1F7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2CB0E-682D-4422-B5DB-AE483B31106D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F43E7-AF4A-4F00-9A8F-F38D2B0D2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517FE-9C37-4F56-8B26-8423E217BBE3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F1B52-412E-41BB-BF95-19FCCCED5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B08DC-CA97-45B1-BA26-29B3D8484CC3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8BACB-2023-46A7-B1AB-47D20C6E07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3BD9F-C94E-4FAF-AD4C-B24D6D934E08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ED340-432B-477B-B4EB-D38ED928D3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2D0A-BB8C-48C5-8D15-7B925F63053D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47B65-FA2C-4935-B80F-FCA64C250D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FF73F-0EDF-4429-9505-8E5620B079B3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53EAF-0E6E-4747-AE4D-035278E953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52AA9-EBB9-4165-A60B-F031469C0309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0F6AF-CFD9-43A4-A058-011F98641F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B4077-8B24-4B56-8D56-AB07FD15D10C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3AAFF-4508-4018-9E54-2CB0E4BFED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F774-1560-4F6E-9927-1CC1B8C8918A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DB29F-2BA7-48BF-BCA8-C1BA8B97A3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C9076-9734-4DFF-8CBB-3DF47DE78C61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E014F-B84A-45BB-9CD9-96397F6CE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5186EB8-4C52-4119-97AA-54100605EA6E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40EEDED5-7B03-4EA7-87C4-A5B067682A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pn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png"/><Relationship Id="rId9" Type="http://schemas.openxmlformats.org/officeDocument/2006/relationships/image" Target="../media/image5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>
          <a:xfrm>
            <a:off x="641350" y="1844675"/>
            <a:ext cx="7921625" cy="2286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Особенности работы учителя-дефектолога при обследовании и подготовке рекомендаций по созданию специальных условий получения образования детьми с УО (ИН)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9275" y="4652963"/>
            <a:ext cx="4784725" cy="1536700"/>
          </a:xfrm>
        </p:spPr>
        <p:txBody>
          <a:bodyPr/>
          <a:lstStyle/>
          <a:p>
            <a:pPr algn="l" eaLnBrk="1" hangingPunct="1"/>
            <a:r>
              <a:rPr lang="ru-RU" sz="2500" dirty="0" smtClean="0">
                <a:solidFill>
                  <a:srgbClr val="016296"/>
                </a:solidFill>
                <a:latin typeface="Franklin Gothic Demi" pitchFamily="34" charset="0"/>
                <a:cs typeface="Times New Roman" pitchFamily="18" charset="0"/>
              </a:rPr>
              <a:t>Подготовил</a:t>
            </a:r>
            <a:r>
              <a:rPr lang="ru-RU" sz="2500" dirty="0" smtClean="0">
                <a:solidFill>
                  <a:srgbClr val="016296"/>
                </a:solidFill>
                <a:latin typeface="Arial" charset="0"/>
                <a:cs typeface="Times New Roman" pitchFamily="18" charset="0"/>
              </a:rPr>
              <a:t>а</a:t>
            </a:r>
            <a:r>
              <a:rPr lang="ru-RU" sz="2500" dirty="0" smtClean="0">
                <a:solidFill>
                  <a:srgbClr val="016296"/>
                </a:solidFill>
                <a:latin typeface="Franklin Gothic Demi" pitchFamily="34" charset="0"/>
                <a:cs typeface="Times New Roman" pitchFamily="18" charset="0"/>
              </a:rPr>
              <a:t>: </a:t>
            </a:r>
          </a:p>
          <a:p>
            <a:pPr algn="l" eaLnBrk="1" hangingPunct="1"/>
            <a:r>
              <a:rPr lang="ru-RU" sz="2500" dirty="0" smtClean="0">
                <a:solidFill>
                  <a:srgbClr val="016296"/>
                </a:solidFill>
                <a:latin typeface="Franklin Gothic Demi" pitchFamily="34" charset="0"/>
                <a:cs typeface="Times New Roman" pitchFamily="18" charset="0"/>
              </a:rPr>
              <a:t>учитель-дефектолог</a:t>
            </a:r>
            <a:endParaRPr lang="ru-RU" sz="2500" dirty="0" smtClean="0">
              <a:solidFill>
                <a:srgbClr val="016296"/>
              </a:solidFill>
              <a:latin typeface="Arial" charset="0"/>
              <a:cs typeface="Times New Roman" pitchFamily="18" charset="0"/>
            </a:endParaRPr>
          </a:p>
          <a:p>
            <a:pPr algn="l" eaLnBrk="1" hangingPunct="1"/>
            <a:r>
              <a:rPr lang="ru-RU" sz="2500" dirty="0" smtClean="0">
                <a:solidFill>
                  <a:srgbClr val="016296"/>
                </a:solidFill>
                <a:latin typeface="Franklin Gothic Demi" pitchFamily="34" charset="0"/>
                <a:cs typeface="Times New Roman" pitchFamily="18" charset="0"/>
              </a:rPr>
              <a:t> Дворникова  Ю.А. </a:t>
            </a:r>
          </a:p>
          <a:p>
            <a:pPr algn="l" eaLnBrk="1" hangingPunct="1"/>
            <a:endParaRPr lang="ru-RU" sz="2500" dirty="0" smtClean="0">
              <a:solidFill>
                <a:srgbClr val="016296"/>
              </a:solidFill>
              <a:latin typeface="Arial" charset="0"/>
              <a:cs typeface="Times New Roman" pitchFamily="18" charset="0"/>
            </a:endParaRPr>
          </a:p>
          <a:p>
            <a:pPr algn="l" eaLnBrk="1" hangingPunct="1"/>
            <a:endParaRPr lang="ru-RU" sz="2500" dirty="0" smtClean="0">
              <a:solidFill>
                <a:srgbClr val="016296"/>
              </a:solidFill>
              <a:latin typeface="Franklin Gothic Demi" pitchFamily="34" charset="0"/>
              <a:cs typeface="Times New Roman" pitchFamily="18" charset="0"/>
            </a:endParaRPr>
          </a:p>
          <a:p>
            <a:pPr eaLnBrk="1" hangingPunct="1"/>
            <a:endParaRPr lang="ru-RU" sz="2500" dirty="0" smtClean="0">
              <a:solidFill>
                <a:srgbClr val="016296"/>
              </a:solidFill>
              <a:latin typeface="Franklin Gothic Demi" pitchFamily="34" charset="0"/>
            </a:endParaRP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623545" y="200024"/>
            <a:ext cx="7848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МБОУ СОШ № 1 с УИОП. Г .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Пыть-Ях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3"/>
          <p:cNvSpPr>
            <a:spLocks noGrp="1"/>
          </p:cNvSpPr>
          <p:nvPr>
            <p:ph type="title"/>
          </p:nvPr>
        </p:nvSpPr>
        <p:spPr>
          <a:xfrm>
            <a:off x="250825" y="620713"/>
            <a:ext cx="8748713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500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Психолого-педагогическая характеристика обучающихся</a:t>
            </a:r>
            <a:br>
              <a:rPr lang="ru-RU" sz="2500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</a:br>
            <a:r>
              <a:rPr lang="ru-RU" sz="2500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с умственной отсталостью (интеллектуальными нарушениями)</a:t>
            </a:r>
            <a:br>
              <a:rPr lang="ru-RU" sz="2500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</a:br>
            <a:endParaRPr lang="ru-RU" sz="2500" dirty="0" smtClean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34963" y="2146300"/>
            <a:ext cx="8497887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000"/>
              </a:spcAft>
              <a:defRPr/>
            </a:pPr>
            <a:r>
              <a:rPr lang="ru-RU" sz="2500" i="1" u="sng" dirty="0">
                <a:solidFill>
                  <a:schemeClr val="accent6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Умственная отсталость</a:t>
            </a:r>
            <a:r>
              <a:rPr lang="ru-RU" sz="2500" i="1" dirty="0">
                <a:solidFill>
                  <a:srgbClr val="660033"/>
                </a:solidFill>
                <a:latin typeface="Franklin Gothic Demi" panose="020B0703020102020204" pitchFamily="34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– это стойкое, выраженное недоразвитие познавательной деятельности вследствие диффузного (разлитого) органического по­ражения центральной нервной системы (ЦНС).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04838" y="4076700"/>
            <a:ext cx="5111750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500" i="1" u="sng" dirty="0">
                <a:solidFill>
                  <a:schemeClr val="accent6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Сте­пени умственной от­с­та­ло­сти: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лёгкая (IQ — 69-50) ;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уме­рен­ная (IQ — 50-35);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тяжелая (IQ — 34-20);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  <a:cs typeface="Times New Roman" pitchFamily="18" charset="0"/>
              </a:rPr>
              <a:t>глубокая (IQ&lt;20).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609600" y="260350"/>
            <a:ext cx="81359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Franklin Gothic Demi" panose="020B0703020102020204" pitchFamily="34" charset="0"/>
              </a:rPr>
              <a:t>Дифференциация высших психических функций</a:t>
            </a:r>
          </a:p>
          <a:p>
            <a:pPr>
              <a:defRPr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Franklin Gothic Demi" panose="020B0703020102020204" pitchFamily="34" charset="0"/>
              </a:rPr>
              <a:t>                      при умственной отсталости 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1075704" y="1556792"/>
          <a:ext cx="7203405" cy="5094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68313" y="1341438"/>
          <a:ext cx="8280920" cy="411822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176464"/>
                <a:gridCol w="4104456"/>
              </a:tblGrid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1" dirty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1" dirty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9433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800" b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 Способны </a:t>
                      </a:r>
                      <a:r>
                        <a:rPr lang="ru-RU" sz="1800" b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к восприятию знакомых предметов, объектов. Самостоятельно узнают их </a:t>
                      </a:r>
                      <a:r>
                        <a:rPr lang="ru-RU" sz="1800" b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изображения.</a:t>
                      </a:r>
                      <a:endParaRPr lang="ru-RU" sz="1800" b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800" b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 Затрудняются </a:t>
                      </a:r>
                      <a:r>
                        <a:rPr lang="ru-RU" sz="1800" b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при словесном обозначении основных признаков предметов, но способны к их группировке с учетом формы, величины, цвета. </a:t>
                      </a:r>
                      <a:endParaRPr lang="ru-RU" sz="1800" b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800" b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Восприятие </a:t>
                      </a:r>
                      <a:r>
                        <a:rPr lang="ru-RU" sz="1800" b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нецеленаправленно. Необходима организующая помощь взрослого.</a:t>
                      </a:r>
                      <a:endParaRPr lang="ru-RU" sz="1800" b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800" b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Требуется организация и стимуляция самого процесса восприятия окружающего и его сопровождение со стороны взрослых.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800" b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Нет  словесного обозначения основных признаков предметов. </a:t>
                      </a:r>
                      <a:endParaRPr lang="ru-RU" sz="1800" b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800" b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При </a:t>
                      </a:r>
                      <a:r>
                        <a:rPr lang="ru-RU" sz="1800" b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группировке предметов с учетом формы, цвета, величины требуется организующая и направляющая помощь.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endParaRPr lang="ru-RU" sz="1800" b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8313" y="330200"/>
            <a:ext cx="8229600" cy="931863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</a:rPr>
              <a:t>Восприятие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30213" y="1341438"/>
          <a:ext cx="8424862" cy="4433316"/>
        </p:xfrm>
        <a:graphic>
          <a:graphicData uri="http://schemas.openxmlformats.org/drawingml/2006/table">
            <a:tbl>
              <a:tblPr/>
              <a:tblGrid>
                <a:gridCol w="4213225"/>
                <a:gridCol w="4211637"/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3706D"/>
                          </a:solidFill>
                          <a:effectLst/>
                          <a:latin typeface="Franklin Gothic Medium" pitchFamily="34" charset="0"/>
                        </a:rPr>
                        <a:t>Лёгкая умственная отсталость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3706D"/>
                        </a:solidFill>
                        <a:effectLst/>
                        <a:latin typeface="Franklin Gothic Medium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3927" marR="63927" marT="0" marB="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3706D"/>
                          </a:solidFill>
                          <a:effectLst/>
                          <a:latin typeface="Franklin Gothic Medium" pitchFamily="34" charset="0"/>
                        </a:rPr>
                        <a:t>Умеренная умственная отсталость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3706D"/>
                        </a:solidFill>
                        <a:effectLst/>
                        <a:latin typeface="Franklin Gothic Medium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3927" marR="63927" marT="0" marB="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Внимание УО детей всегда в той или иной степени нарушено: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низкая концентрация внимания, неспособность ребёнка сосредоточиться на задании, на какой-либо деятельности; быстрая отвлекаемость; низкий уровень устойчивости внимания: дети не могут длительно заниматься одной и той же деятельностью; узкий объём внимания.</a:t>
                      </a:r>
                    </a:p>
                  </a:txBody>
                  <a:tcPr marL="63927" marR="63927" marT="0" marB="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Грубое нарушение внимания проявляется в неустойчивости, отсутствии её активной формы. Оно с трудом привлекается, отличается неустойчивостью и отвлекаемостью.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Дети легко отвлекаются, не могут длительно сосредоточиться на чём-либо.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Крайне слабое активное внимание препятствует достижению поставленной цели.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16296"/>
                          </a:solidFill>
                          <a:effectLst/>
                          <a:latin typeface="Franklin Gothic Medium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16296"/>
                        </a:solidFill>
                        <a:effectLst/>
                        <a:latin typeface="Franklin Gothic Medium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3927" marR="63927" marT="0" marB="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798638" y="404813"/>
            <a:ext cx="5688012" cy="741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</a:rPr>
              <a:t>Внимание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850" y="1484313"/>
          <a:ext cx="8424936" cy="278434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250419"/>
                <a:gridCol w="4174517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144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На этапе запоминания и воспроизведения предлагаемого материала необходимы различные наглядные, звуковые, тактильные и другие опоры. Самостоятельно использовать приемы запоминания не могут, необходима помощь взрослого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Не соотносят запоминаемый материал с предлагаемыми опорами. Помощь взрослого малоэффективна.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492500" y="638175"/>
            <a:ext cx="2127250" cy="7413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</a:rPr>
              <a:t>Память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0825" y="1412875"/>
          <a:ext cx="8677472" cy="436170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320480"/>
                <a:gridCol w="4356992"/>
              </a:tblGrid>
              <a:tr h="5760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7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Трудности мыслительных операций. Самостоятельное обобщение возможно только </a:t>
                      </a:r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элементарном </a:t>
                      </a: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уровне.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Испытывают трудности при решении проблемных ситуаций, требующих установления причинно-следственных связей. При выполнении  заданий словесно-логического характера требуется  помощь взрослого.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Трудности переноса усвоенного способа действия на новое задание и в новую ситуацию.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7982" marR="6798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Элементарное обобщение возможно только при разъясняющей и сопровождающей помощи взрослого.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Простейшие  задания могут выполняться только при активном взаимодействии со взрослым.  Задания логического характера недоступны.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Перенос показанного способа действия при решении новых задач вызывает те же трудности. Необходима организующая помощь взрослого.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7982" marR="67982" marT="0" marB="0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059113" y="476250"/>
            <a:ext cx="2803525" cy="7413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</a:rPr>
              <a:t>Мышление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0063" y="1341438"/>
          <a:ext cx="8208912" cy="348728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104456"/>
                <a:gridCol w="4104456"/>
              </a:tblGrid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144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Понимание обращенной речи ограничено понятиями ближайшего окружения. Преобладание пассивного словаря. Активный словарь беден. Трудности в построении фразы.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Диалог затруднен. Речь может служить средством коммуникации, побуждения к действию.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Большие трудности в понимании обращенной речи и выполнение одного, двух, трех действий по словесной инструкции. Крайне ограничен как активный, так и пассивный словарный запас.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Franklin Gothic Medium" panose="020B0603020102020204" pitchFamily="34" charset="0"/>
                        </a:rPr>
                        <a:t>Диалог не сформирован. Предпочтение отдается невербальным средствам коммуникации.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957638" y="476250"/>
            <a:ext cx="1295400" cy="7413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Franklin Gothic Demi" panose="020B0703020102020204" pitchFamily="34" charset="0"/>
              </a:rPr>
              <a:t>Речь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Franklin Gothic Demi" panose="020B0703020102020204" pitchFamily="34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611560" y="692696"/>
          <a:ext cx="799288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7504" y="260648"/>
          <a:ext cx="9145016" cy="6389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Прямоугольник 7"/>
          <p:cNvSpPr/>
          <p:nvPr/>
        </p:nvSpPr>
        <p:spPr>
          <a:xfrm>
            <a:off x="301625" y="260350"/>
            <a:ext cx="8567738" cy="54943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schemeClr val="accent6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spcAft>
                <a:spcPts val="600"/>
              </a:spcAft>
              <a:defRPr/>
            </a:pPr>
            <a:endParaRPr lang="ru-RU" dirty="0">
              <a:solidFill>
                <a:schemeClr val="accent6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spcAft>
                <a:spcPts val="600"/>
              </a:spcAft>
              <a:defRPr/>
            </a:pPr>
            <a:endParaRPr lang="ru-RU" dirty="0">
              <a:solidFill>
                <a:schemeClr val="accent6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spcAft>
                <a:spcPts val="600"/>
              </a:spcAft>
              <a:defRPr/>
            </a:pPr>
            <a:endParaRPr lang="ru-RU" dirty="0">
              <a:solidFill>
                <a:schemeClr val="accent6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Franklin Gothic Medium" panose="020B0603020102020204" pitchFamily="34" charset="0"/>
              </a:rPr>
              <a:t>Анализ медицинской документации обследуемого.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Franklin Gothic Medium" panose="020B0603020102020204" pitchFamily="34" charset="0"/>
              </a:rPr>
              <a:t>Анализ психолого-педагогической документации детей, посещающих образовательные учреждения.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Franklin Gothic Medium" panose="020B0603020102020204" pitchFamily="34" charset="0"/>
              </a:rPr>
              <a:t>Психолого-педагогическое обследование с использованием различных тестов и методик, направленных на изучение внимания, памяти, мышления, речи, уровня интеллекта, личностных особенностей, проведение психологической диагностики умственной отсталости.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Franklin Gothic Medium" panose="020B0603020102020204" pitchFamily="34" charset="0"/>
              </a:rPr>
              <a:t>Коллегиальное обсуждение полученных результатов психолого-педагогической диагностики. Ведение требуемой документации.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Franklin Gothic Medium" panose="020B0603020102020204" pitchFamily="34" charset="0"/>
              </a:rPr>
              <a:t>Определение программы обучения и воспитания на основе полученных сведений о ребёнке, а также рекомендация специальных условий обучения и воспитания ребёнка в образовательной организации.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Franklin Gothic Medium" panose="020B0603020102020204" pitchFamily="34" charset="0"/>
              </a:rPr>
              <a:t>Консультативная работа с родителями по результатам обследования.</a:t>
            </a: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233488" y="482600"/>
            <a:ext cx="6643687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Franklin Gothic Demi" panose="020B0703020102020204" pitchFamily="34" charset="0"/>
                <a:ea typeface="Calibri" pitchFamily="34" charset="0"/>
                <a:cs typeface="Times New Roman" pitchFamily="18" charset="0"/>
              </a:rPr>
              <a:t>Диагностика умственной отсталости у детей: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Franklin Gothic Demi" panose="020B0703020102020204" pitchFamily="34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Franklin Gothic Demi" panose="020B0703020102020204" pitchFamily="34" charset="0"/>
                <a:ea typeface="Calibri" pitchFamily="34" charset="0"/>
                <a:cs typeface="Times New Roman" pitchFamily="18" charset="0"/>
              </a:rPr>
              <a:t>основные методы в рамках ПМПК.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Franklin Gothic Demi" panose="020B0703020102020204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рямоугольник 1"/>
          <p:cNvSpPr>
            <a:spLocks noChangeArrowheads="1"/>
          </p:cNvSpPr>
          <p:nvPr/>
        </p:nvSpPr>
        <p:spPr bwMode="auto">
          <a:xfrm>
            <a:off x="323850" y="260350"/>
            <a:ext cx="849630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000"/>
              </a:spcAft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При обследовании учителем - дефектологом используются специальные задания диагностического характера. Дефектолог выявляет степень недостаточности и специфику нарушений в развитии ребёнка</a:t>
            </a:r>
          </a:p>
          <a:p>
            <a:pPr algn="just">
              <a:spcAft>
                <a:spcPts val="1000"/>
              </a:spcAft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     При обследовании ребёнка диагностический материал адаптируется в соответствии с особыми образовательными потребностями и реализуемыми специальными образовательными условиями. Наша главная за­дача показать, что может быть выявлено у ребёнка с помощью данного задания.</a:t>
            </a:r>
          </a:p>
        </p:txBody>
      </p:sp>
      <p:pic>
        <p:nvPicPr>
          <p:cNvPr id="3074" name="Picture 2" descr="Ð¡Ð¾Ð·Ð´Ð°Ð½Ð¸Ðµ Ð¿ÑÐµÐ´Ð¼ÐµÑÐ½Ð¾-ÑÐ°Ð·Ð²Ð¸Ð²Ð°ÑÑÐµÐ¹ ÑÑÐµÐ´Ñ Ð´Ð»Ñ Ð¼Ð°ÑÐµÐ¼Ð°ÑÐ¸ÑÐµÑÐºÐ¾Ð³Ð¾ ÑÐ°Ð·Ð²Ð¸ÑÐ¸Ñ ...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2158879" y="3068960"/>
            <a:ext cx="4605094" cy="3452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1"/>
          <p:cNvSpPr>
            <a:spLocks noChangeArrowheads="1"/>
          </p:cNvSpPr>
          <p:nvPr/>
        </p:nvSpPr>
        <p:spPr bwMode="auto">
          <a:xfrm>
            <a:off x="889000" y="765175"/>
            <a:ext cx="74866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 algn="ctr"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323850" y="201613"/>
            <a:ext cx="835183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Психолого-педагогическое обследование детей дошкольного возраста.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Основные методики диагностики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3438" y="5157788"/>
            <a:ext cx="7597775" cy="9223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1. Инструкция: Смотри и повторяй за мной. Поднимай руки вверх (обе) - опускай. Поочередно – левую и правую - опускаем. Подними правую ногу, левую ногу.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694" y="943941"/>
            <a:ext cx="5511262" cy="6742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801" y="1385841"/>
            <a:ext cx="5737048" cy="33320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50" y="188913"/>
            <a:ext cx="8856663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Выявление уровня развития мелкой (тонкой) моторики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 </a:t>
            </a:r>
          </a:p>
          <a:p>
            <a:pPr>
              <a:defRPr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16463" y="4432300"/>
            <a:ext cx="4062412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2. «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Один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, два, три…»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Инструкция: Смотри внимательно! (специалист поднимает один палец и говорит «один», второй – «два», третий - «три»- правой и левой рукой). Делаем вместе! (ребенок вместе со специалистом выполняет задание – 3-5 попыток).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1325" y="4384675"/>
            <a:ext cx="3900488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1.Складывание листа бумаги вчетверо (после показа + вместе со специалистом)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Стимульный материал: два листа А4 (для ребенка и специалиста)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Инструкция: Смотри. Берем лист бумаги. Складываем его пополам и еще пополам. Делаем вместе!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007" y="1143000"/>
            <a:ext cx="3131840" cy="29340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5857" y="1143000"/>
            <a:ext cx="3243624" cy="3264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1"/>
          <p:cNvSpPr>
            <a:spLocks noChangeArrowheads="1"/>
          </p:cNvSpPr>
          <p:nvPr/>
        </p:nvSpPr>
        <p:spPr bwMode="auto">
          <a:xfrm>
            <a:off x="250825" y="520700"/>
            <a:ext cx="85693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Выявление уровня развития речи (понимание обращенной речи)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7650" name="Прямоугольник 2"/>
          <p:cNvSpPr>
            <a:spLocks noChangeArrowheads="1"/>
          </p:cNvSpPr>
          <p:nvPr/>
        </p:nvSpPr>
        <p:spPr bwMode="auto">
          <a:xfrm>
            <a:off x="395288" y="1268413"/>
            <a:ext cx="4464050" cy="477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1. </a:t>
            </a: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Понимание обобщающих понятий: игрушки, одежда, посуда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Стимульный материал: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группы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предметов 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1.Посуда (чашка, ложка, тарелка). 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2. Одежда (шорты, футболка, носки) 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3. Игрушки (кукла, машинка, мяч)</a:t>
            </a:r>
          </a:p>
          <a:p>
            <a:pPr>
              <a:defRPr/>
            </a:pPr>
            <a:endParaRPr lang="ru-RU" sz="1600" i="1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Инструкция: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«Покажи посуду, одежду, игрушки»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низкий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– ребенок не показал, ни одного группы предметов.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средний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- ребенок показал 1-2 группы предметов с ошибками или помощью специалиста.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высокий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- ребенок показал 3 группы предметов самостоятельно или с незначительными ошибками.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</a:t>
            </a:r>
          </a:p>
          <a:p>
            <a:pPr>
              <a:defRPr/>
            </a:pPr>
            <a:r>
              <a:rPr lang="ru-RU" sz="1600" dirty="0">
                <a:solidFill>
                  <a:srgbClr val="000000"/>
                </a:solidFill>
              </a:rPr>
              <a:t> </a:t>
            </a:r>
            <a:endParaRPr lang="ru-RU" sz="1600" dirty="0">
              <a:latin typeface="Times New Roman" pitchFamily="18" charset="0"/>
            </a:endParaRPr>
          </a:p>
          <a:p>
            <a:pPr>
              <a:defRPr/>
            </a:pPr>
            <a:endParaRPr lang="ru-RU" sz="1600" dirty="0"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371" y="1268413"/>
            <a:ext cx="3891779" cy="50235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1"/>
          <p:cNvSpPr>
            <a:spLocks noChangeArrowheads="1"/>
          </p:cNvSpPr>
          <p:nvPr/>
        </p:nvSpPr>
        <p:spPr bwMode="auto">
          <a:xfrm>
            <a:off x="250825" y="520700"/>
            <a:ext cx="85693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Выявление уровня развития речи (понимание обращенной речи)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7650" name="Прямоугольник 2"/>
          <p:cNvSpPr>
            <a:spLocks noChangeArrowheads="1"/>
          </p:cNvSpPr>
          <p:nvPr/>
        </p:nvSpPr>
        <p:spPr bwMode="auto">
          <a:xfrm>
            <a:off x="395288" y="1268413"/>
            <a:ext cx="43926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2</a:t>
            </a: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.«Покажи животное»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Стимульный материал: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лист А4 с изображением собаки, кошки, коровы, поросенка, птицы.</a:t>
            </a:r>
          </a:p>
          <a:p>
            <a:pPr>
              <a:defRPr/>
            </a:pPr>
            <a:endParaRPr lang="ru-RU" sz="1600" i="1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Инструкция: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Calibri" pitchFamily="34" charset="0"/>
              </a:rPr>
              <a:t> 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Мы с тобой приехали в деревню. И около нашего дома гуляют различные животные. Давай посмотрим, кто именно. Покажи: собаку, кошку (кису), поросенка (хрюшку), корову, птичку.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Оценка: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низкий – ребенок не показал, ни одного животного.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средний - ребенок показал 1-3 животных (возможны ошибки).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высокий - ребенок показал 4-5 животных.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</a:t>
            </a:r>
          </a:p>
          <a:p>
            <a:pPr>
              <a:defRPr/>
            </a:pPr>
            <a:endParaRPr lang="ru-RU" sz="16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470" y="1052620"/>
            <a:ext cx="4014556" cy="49559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Прямоугольник 1"/>
          <p:cNvSpPr>
            <a:spLocks noChangeArrowheads="1"/>
          </p:cNvSpPr>
          <p:nvPr/>
        </p:nvSpPr>
        <p:spPr bwMode="auto">
          <a:xfrm>
            <a:off x="468313" y="382588"/>
            <a:ext cx="85137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Развитие психических процессов (восприятие, </a:t>
            </a:r>
          </a:p>
          <a:p>
            <a:pPr algn="ctr">
              <a:defRPr/>
            </a:pP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внимание, память, мышление)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8674" name="Прямоугольник 2"/>
          <p:cNvSpPr>
            <a:spLocks noChangeArrowheads="1"/>
          </p:cNvSpPr>
          <p:nvPr/>
        </p:nvSpPr>
        <p:spPr bwMode="auto">
          <a:xfrm>
            <a:off x="234950" y="1341438"/>
            <a:ext cx="5618163" cy="464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1. Копирование горизонтальной линии, вертикальной линии, креста.</a:t>
            </a:r>
          </a:p>
          <a:p>
            <a:pPr>
              <a:defRPr/>
            </a:pP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Оценка: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низкий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– не проводит ни одной линии.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средний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- ребенок проводит 1 или 2 линии (возможна подсказка специалиста).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высокий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- ребенок проводит обе линии и крест (возможна подсказка взрослого).</a:t>
            </a:r>
          </a:p>
          <a:p>
            <a:pPr>
              <a:defRPr/>
            </a:pPr>
            <a:endParaRPr lang="ru-RU" sz="16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endParaRPr lang="ru-RU" sz="16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2. Выбор самого большого шара из трёх предложенных.</a:t>
            </a:r>
          </a:p>
          <a:p>
            <a:pPr>
              <a:defRPr/>
            </a:pP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Оценка: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низкий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– не выбирает.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средний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– выбирает из 2х шаров или с подсказкой специалиста.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высокий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- ребенок самостоятельно выбирает самый большой шар.</a:t>
            </a:r>
          </a:p>
          <a:p>
            <a:pPr>
              <a:defRPr/>
            </a:pPr>
            <a:endParaRPr lang="ru-RU" sz="800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defRPr/>
            </a:pPr>
            <a:endParaRPr lang="ru-RU" sz="1600" dirty="0"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2783" y="1370177"/>
            <a:ext cx="2971482" cy="22748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2783" y="3775363"/>
            <a:ext cx="3137395" cy="22414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2"/>
          <p:cNvSpPr>
            <a:spLocks noChangeArrowheads="1"/>
          </p:cNvSpPr>
          <p:nvPr/>
        </p:nvSpPr>
        <p:spPr bwMode="auto">
          <a:xfrm>
            <a:off x="423863" y="1336675"/>
            <a:ext cx="3970337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ru-RU" sz="800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3.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Складывание пирамидки (начиная с 3 колец)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Инструкция: «Делай как я!»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Оценка: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Координация: нарушена, слабо нарушена, не нарушена.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Мышление: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низкий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– ребенок не выполняет задание.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средний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– ребенок выполняет задание частично или с помощью специалиста.</a:t>
            </a:r>
          </a:p>
          <a:p>
            <a:pPr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высокий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- ребенок выполняет задание самостоятельно или с незначительными ошибками.</a:t>
            </a:r>
          </a:p>
          <a:p>
            <a:pPr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 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764704"/>
            <a:ext cx="3672408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1"/>
          <p:cNvSpPr>
            <a:spLocks noChangeArrowheads="1"/>
          </p:cNvSpPr>
          <p:nvPr/>
        </p:nvSpPr>
        <p:spPr bwMode="auto">
          <a:xfrm>
            <a:off x="539552" y="1052736"/>
            <a:ext cx="3311525" cy="474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4. Соотношение реального объекта и изображения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  <a:ea typeface="Calibri" pitchFamily="34" charset="0"/>
              <a:cs typeface="Times New Roman" pitchFamily="18" charset="0"/>
            </a:endParaRPr>
          </a:p>
          <a:p>
            <a:pPr>
              <a:spcAft>
                <a:spcPts val="0"/>
              </a:spcAft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Стимульный материал: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изображение на формате А4 чашки, куклы и мячи. </a:t>
            </a:r>
          </a:p>
          <a:p>
            <a:pPr>
              <a:spcAft>
                <a:spcPts val="0"/>
              </a:spcAft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Три предмета: чашка, кукла, мяч.</a:t>
            </a:r>
          </a:p>
          <a:p>
            <a:pPr>
              <a:spcAft>
                <a:spcPts val="0"/>
              </a:spcAft>
              <a:defRPr/>
            </a:pP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Инструкция: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«Покажи, где чашка!» (предметы предлагаются по очереди).</a:t>
            </a:r>
          </a:p>
          <a:p>
            <a:pPr>
              <a:spcAft>
                <a:spcPts val="0"/>
              </a:spcAft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Оценка:</a:t>
            </a:r>
          </a:p>
          <a:p>
            <a:pPr>
              <a:spcAft>
                <a:spcPts val="0"/>
              </a:spcAft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низкий – ребенок не выполняет задание.</a:t>
            </a: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средний – ребенок выполняет задание частично или с помощью специалиста.</a:t>
            </a: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Calibri" pitchFamily="34" charset="0"/>
                <a:cs typeface="Times New Roman" pitchFamily="18" charset="0"/>
              </a:rPr>
              <a:t>высокий - ребенок выполняет задание самостоятельно или с незначительными ошибками.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1340768"/>
            <a:ext cx="4475989" cy="3356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820738" y="4149725"/>
            <a:ext cx="816133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5. «Предметные и геометрические вкладки»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Оборудование: две доски-вкладки с изображением на одной знакомых предметов, на другой - геометрических фигур.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Перед ребенком кладут доску с изображением предметов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(проявление интереса, эмоциональная реакция).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Вкладки вынимаются и ребёнку предлагают положить их на своё место. </a:t>
            </a:r>
          </a:p>
        </p:txBody>
      </p:sp>
      <p:pic>
        <p:nvPicPr>
          <p:cNvPr id="4098" name="Picture 2" descr="http://images.by.prom.st/8958335_w640_h2048_1415.jpg?PIMAGE_ID=8958335"/>
          <p:cNvPicPr>
            <a:picLocks noChangeAspect="1" noChangeArrowheads="1"/>
          </p:cNvPicPr>
          <p:nvPr/>
        </p:nvPicPr>
        <p:blipFill rotWithShape="1">
          <a:blip r:embed="rId2">
            <a:extLst/>
          </a:blip>
          <a:stretch/>
        </p:blipFill>
        <p:spPr bwMode="auto">
          <a:xfrm>
            <a:off x="4901406" y="520991"/>
            <a:ext cx="4038765" cy="329040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526483"/>
            <a:ext cx="4048961" cy="2858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0363" y="325438"/>
            <a:ext cx="8496300" cy="2030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6. «Найди такую же картинку»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Оборудование: набор парных картинок с изображением знакомых детям предметов (из лото)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Перед ребенком раскладывают 4 знакомых изображения (проявление интереса, эмоциональная реакция)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Ребенка просят показать по названию предмета его изображение. Затем спрашивают: «Что это?»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349500"/>
            <a:ext cx="7850188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7.«Разрезные картинки»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Оборудование: 4 картинки с изображением знакомых детям предметов, разрезанные на две, три и четыре части.</a:t>
            </a:r>
          </a:p>
        </p:txBody>
      </p:sp>
      <p:pic>
        <p:nvPicPr>
          <p:cNvPr id="35844" name="Picture 2" descr="http://img.labirint.ru/images/comments_pic/1115/01lab17vm13025904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82963"/>
            <a:ext cx="4378325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9690" y="3059150"/>
            <a:ext cx="2939108" cy="3740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1963" y="4652963"/>
            <a:ext cx="82819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8. «Расположение объектов на листе»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(на столе, на парте и т.п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.)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88640"/>
            <a:ext cx="6179840" cy="44643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1050" y="404813"/>
            <a:ext cx="80645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9. Нелепицы («Что не так?»)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</a:endParaRPr>
          </a:p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Оборудование: картинка с ошибочным изображением знакомых предметов и ситуаций. </a:t>
            </a:r>
          </a:p>
        </p:txBody>
      </p:sp>
      <p:pic>
        <p:nvPicPr>
          <p:cNvPr id="7172" name="Picture 4" descr="http://stranadruzey.ucoz.ru/_nw/0/22406947.jpg"/>
          <p:cNvPicPr>
            <a:picLocks noChangeAspect="1" noChangeArrowheads="1"/>
          </p:cNvPicPr>
          <p:nvPr/>
        </p:nvPicPr>
        <p:blipFill rotWithShape="1">
          <a:blip r:embed="rId2">
            <a:extLst/>
          </a:blip>
          <a:stretch/>
        </p:blipFill>
        <p:spPr bwMode="auto">
          <a:xfrm>
            <a:off x="611560" y="1484784"/>
            <a:ext cx="8064896" cy="474852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388" y="333375"/>
            <a:ext cx="8640762" cy="10144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При обследовании детей школьного возраста с УУО используются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программно-методические материалы под редакцией И.М.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Бгажноковой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</a:t>
            </a:r>
          </a:p>
          <a:p>
            <a:pPr algn="ctr"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«Обучение детей с выраженным недоразвитием интеллекта» </a:t>
            </a:r>
          </a:p>
        </p:txBody>
      </p:sp>
      <p:pic>
        <p:nvPicPr>
          <p:cNvPr id="38914" name="Picture 2" descr="http://pmpkbirsk.ucoz.ru/p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0275" y="1676400"/>
            <a:ext cx="29241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Рисунок 2"/>
          <p:cNvPicPr>
            <a:picLocks noChangeAspect="1"/>
          </p:cNvPicPr>
          <p:nvPr/>
        </p:nvPicPr>
        <p:blipFill>
          <a:blip r:embed="rId3"/>
          <a:srcRect r="55" b="15"/>
          <a:stretch>
            <a:fillRect/>
          </a:stretch>
        </p:blipFill>
        <p:spPr bwMode="auto">
          <a:xfrm>
            <a:off x="5003800" y="1677988"/>
            <a:ext cx="2881313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5"/>
          <p:cNvSpPr>
            <a:spLocks noChangeArrowheads="1"/>
          </p:cNvSpPr>
          <p:nvPr/>
        </p:nvSpPr>
        <p:spPr bwMode="auto">
          <a:xfrm>
            <a:off x="0" y="6677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cs typeface="Arial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95288" y="333375"/>
          <a:ext cx="8496944" cy="5892388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248472"/>
                <a:gridCol w="4248472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1 класс (начало 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826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1. Обведи по трафарету (круг, квадрат, треугольник).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2. Скопируй: </a:t>
                      </a: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3. Подчеркни лишний предмет. </a:t>
                      </a: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4. Составь предложение по картинке. (Устно</a:t>
                      </a:r>
                      <a:r>
                        <a:rPr lang="ru-RU" sz="1400" b="0" dirty="0" smtClean="0">
                          <a:effectLst/>
                          <a:latin typeface="Franklin Gothic Medium" panose="020B0603020102020204" pitchFamily="34" charset="0"/>
                        </a:rPr>
                        <a:t>. Ученикам </a:t>
                      </a: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предлагается сюжетная картинка.)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4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1. Застегнуть, расстегнуть пуговицы на одежде. </a:t>
                      </a:r>
                    </a:p>
                    <a:p>
                      <a:pPr>
                        <a:spcAft>
                          <a:spcPts val="945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2. Показать и назвать пальцы на руке (указательный, большой).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3. Провести непрерывную плавную линию по нарисованному контуру (пальцем, карандашом).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Franklin Gothic Medium" panose="020B0603020102020204" pitchFamily="34" charset="0"/>
                        </a:rPr>
                        <a:t>4</a:t>
                      </a: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. Заштриховать фигуру в </a:t>
                      </a:r>
                      <a:r>
                        <a:rPr lang="ru-RU" sz="1400" b="0" dirty="0" smtClean="0">
                          <a:effectLst/>
                          <a:latin typeface="Franklin Gothic Medium" panose="020B0603020102020204" pitchFamily="34" charset="0"/>
                        </a:rPr>
                        <a:t>заданном </a:t>
                      </a:r>
                      <a:r>
                        <a:rPr lang="ru-RU" sz="1400" b="0" dirty="0">
                          <a:effectLst/>
                          <a:latin typeface="Franklin Gothic Medium" panose="020B0603020102020204" pitchFamily="34" charset="0"/>
                        </a:rPr>
                        <a:t>направлении. </a:t>
                      </a:r>
                      <a:endParaRPr lang="ru-RU" sz="14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0" dirty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39951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138" y="1985963"/>
            <a:ext cx="116205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52" name="Рисунок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500438"/>
            <a:ext cx="275431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53" name="Рисунок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59138" y="3457575"/>
            <a:ext cx="1023937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54" name="Рисунок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2506663"/>
            <a:ext cx="2232025" cy="158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55" name="Рисунок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41888" y="4597400"/>
            <a:ext cx="2243137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288" y="568325"/>
          <a:ext cx="8280920" cy="5884560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140460"/>
                <a:gridCol w="4140460"/>
              </a:tblGrid>
              <a:tr h="39393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1 класс (конец 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39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66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Списывание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Урок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     У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нас урок. Тут </a:t>
                      </a:r>
                      <a:r>
                        <a:rPr lang="ru-RU" sz="1600" b="0" dirty="0" err="1">
                          <a:effectLst/>
                          <a:latin typeface="Franklin Gothic Medium" panose="020B0603020102020204" pitchFamily="34" charset="0"/>
                        </a:rPr>
                        <a:t>Ната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. У нас карта. Антон у карты. 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(12 слов)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Задания: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1) Спиши с доски 2 предложения: У нас урок. Тут </a:t>
                      </a:r>
                      <a:r>
                        <a:rPr lang="ru-RU" sz="1600" b="0" dirty="0" err="1">
                          <a:effectLst/>
                          <a:latin typeface="Franklin Gothic Medium" panose="020B0603020102020204" pitchFamily="34" charset="0"/>
                        </a:rPr>
                        <a:t>Ната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2) Составь схему слова урок.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3) Запиши под диктовку: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рама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, лужа.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945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1. Показать, назвать буквы: а, у, м, о, с.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Заштриховать фигуру в заданном направлении.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Написать элементы букв по обводке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4. Письмо букв по обводке: а, о. </a:t>
                      </a:r>
                      <a:endParaRPr lang="ru-RU" sz="1600" b="0" dirty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0974" name="Рисунок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9650" y="2333625"/>
            <a:ext cx="2447925" cy="116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5" name="Рисунок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3613" y="3976688"/>
            <a:ext cx="29416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6" name="Рисунок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06938" y="4945063"/>
            <a:ext cx="3433762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ChangeArrowheads="1"/>
          </p:cNvSpPr>
          <p:nvPr/>
        </p:nvSpPr>
        <p:spPr bwMode="auto">
          <a:xfrm>
            <a:off x="0" y="5819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cs typeface="Arial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76263" y="549275"/>
          <a:ext cx="7992888" cy="5760640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3996444"/>
                <a:gridCol w="3996444"/>
              </a:tblGrid>
              <a:tr h="33430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Математика. 1 класс (начало 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43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2030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Нарисуй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круг.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Запиши цифры, которые ты знаешь.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Посмотри на геометрические фигуры. Обведи красным карандашом 2 квадрата.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945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1. Сравнить множества предметов по количеству, используя способ наложения и счет, обозначая словами больше, меньше. </a:t>
                      </a:r>
                    </a:p>
                    <a:p>
                      <a:pPr>
                        <a:spcAft>
                          <a:spcPts val="945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Показать и назвать предметы, которых по одному. </a:t>
                      </a:r>
                    </a:p>
                    <a:p>
                      <a:pPr>
                        <a:spcAft>
                          <a:spcPts val="945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Показать на себе и на кукле основные части тела (руки, ноги, голова).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4. Переместить предмет по поверхности стола вперед и назад по образцу и по словесной инструкции учителя.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1999" name="Рисунок 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997200"/>
            <a:ext cx="3656012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288" y="488950"/>
          <a:ext cx="8280920" cy="6036698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140460"/>
                <a:gridCol w="4140460"/>
              </a:tblGrid>
              <a:tr h="36941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Математика. 1 класс (конец 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9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978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1. Запиши пропущенные числа: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 __ __ 5 __ 7 __ __ 10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Реши задачу: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В коробке было 6 карандашей. 1 карандаш взяли. Сколько карандашей осталось в коробке?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Вычисли: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5 + 1 8 – 1 6 +1 4 - 2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4. Раскрась первый треугольник синим цветом.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Обозначь цифрой число треугольников.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45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1. Взять один предмет из множества.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Показать и назвать цифру 1.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Показать красный квадрат, выбрать такой же круг. Показать большой круг.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4. Обвести по трафарету круг, заштриховать желтым цветом. 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3022" name="Рисунок 2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68313" y="4149725"/>
            <a:ext cx="935037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3" name="Рисунок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8850" y="1916113"/>
            <a:ext cx="15287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4" name="Рисунок 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9475" y="3644900"/>
            <a:ext cx="2417763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5" name="Рисунок 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75188" y="5445125"/>
            <a:ext cx="1120775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6" name="Рисунок 2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03350" y="4149725"/>
            <a:ext cx="936625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7" name="Рисунок 2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311400" y="4152900"/>
            <a:ext cx="936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8" name="Рисунок 2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48025" y="4149725"/>
            <a:ext cx="935038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0825" y="333375"/>
          <a:ext cx="8640960" cy="6336704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392488"/>
                <a:gridCol w="4248472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2</a:t>
                      </a:r>
                      <a:r>
                        <a:rPr lang="ru-RU" sz="1600" b="0" baseline="0" dirty="0" smtClean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класс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(начало 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6922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Напиши буквы под диктовку: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А Т У Д В О Ж Л М З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Спиши: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 саду растут вишни и малина. Дети собирают плоды.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(9 слов)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Составь схему первого предложения.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Сделай звуковой анализ слова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малина.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4*. Спиши слова и вставь пропущенные буквы: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К…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рица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, бел…а, вол…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Какое слово лишнее? Подчеркни. 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Назвать буквы: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Показать буквы </a:t>
                      </a:r>
                      <a:r>
                        <a:rPr lang="ru-RU" sz="1600" b="1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А, У, М, С, Х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: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Письмо букв по обводке: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а, у, о, 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(написать или напечатать)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: </a:t>
                      </a:r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40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78375" y="1435100"/>
            <a:ext cx="30337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8375" y="2492375"/>
            <a:ext cx="387508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14888" y="3713163"/>
            <a:ext cx="115252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48400" y="3748088"/>
            <a:ext cx="2214563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288" y="333375"/>
          <a:ext cx="8640960" cy="6408712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248472"/>
                <a:gridCol w="4392488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2</a:t>
                      </a:r>
                      <a:r>
                        <a:rPr lang="ru-RU" sz="1600" b="0" baseline="0" dirty="0" smtClean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класс (конец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98930"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Диктант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    Дядя Петя купил мне удочку. Мы идём рыбачить на речку. Рядом бежит собака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Жулька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Все ждут хорошего улова. </a:t>
                      </a:r>
                    </a:p>
                    <a:p>
                      <a:pPr algn="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(18 слов)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Слова для справок: бежит, хорошего,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Жулька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Задания: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Определи количество слогов, букв и звуков в слове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Петя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В первом предложении подчеркни гласные буквы в словах. Поставь ударение.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Во втором предложении подчеркни предлог. 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Показать буквы: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р, х, а, ы, с.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Назвать буквы: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м, о, ш, л, х.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Написать (напечатать) буквы по обводке: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р, м, х, у: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Написать (напечатать) буквы по опорным точкам: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л, а, ш: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50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2205038"/>
            <a:ext cx="2878138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6950" y="4365625"/>
            <a:ext cx="1760538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97700" y="4264025"/>
            <a:ext cx="1484313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83163" y="5516563"/>
            <a:ext cx="1584325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26275" y="5564188"/>
            <a:ext cx="1474788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15888"/>
          <a:ext cx="9144000" cy="6534452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488873"/>
                <a:gridCol w="4655127"/>
              </a:tblGrid>
              <a:tr h="35717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Математика. 2 класс (начало учебного года)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140" marR="43140" marT="0" marB="0"/>
                </a:tc>
              </a:tr>
              <a:tr h="357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</a:tr>
              <a:tr h="56896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1. Реши задачу: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 Вити 2 марки, а у Кости 3 марки. Сколько марок у мальчиков?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Заполни пропуски: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         4                    6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    3         ?            3       ?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Вычисли: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 – 2           4 – 3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1 + 5           2 +4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4. Выбери среди фигур квадрат и закрась его красным цветом.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800" b="0" dirty="0">
                          <a:effectLst/>
                          <a:latin typeface="+mn-lt"/>
                        </a:rPr>
                        <a:t>O □ Δ —— ○ ▲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800" b="0" dirty="0">
                          <a:effectLst/>
                          <a:latin typeface="+mn-lt"/>
                        </a:rPr>
                        <a:t> </a:t>
                      </a:r>
                      <a:endParaRPr lang="ru-RU" sz="4800" b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marL="342900" indent="-342900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Показать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цифру 1: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Соотнести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с количеством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предметов.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2. Написать цифру 1 по обводке или по опорным точкам.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955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3. Показать на себе (кукле) основные части тела, лица (руки, ноги, голова, туловище, рот, нос, глаза).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4. Показать на иллюстрации день, ночь. Назвать, выразить с помощью пантомимических средств. 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</a:tr>
            </a:tbl>
          </a:graphicData>
        </a:graphic>
      </p:graphicFrame>
      <p:pic>
        <p:nvPicPr>
          <p:cNvPr id="460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5463" y="977900"/>
            <a:ext cx="9366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1988" y="1590675"/>
            <a:ext cx="1808162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6" name="Picture 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691313" y="3897313"/>
            <a:ext cx="112077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7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6263" y="5778500"/>
            <a:ext cx="2068512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88913"/>
          <a:ext cx="9144000" cy="6534150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488873"/>
                <a:gridCol w="4655127"/>
              </a:tblGrid>
              <a:tr h="41567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Математика. 2 класс (конец учебного года)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140" marR="43140" marT="0" marB="0"/>
                </a:tc>
              </a:tr>
              <a:tr h="357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</a:tr>
              <a:tr h="5689602"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Вычисли: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10 + 3         14 – 4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15 + 1         19 – 1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Сравни. Поставь знаки &gt;, &lt;, =: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2    8              1     6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7    6              9     8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Реши задачу: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Золушка танцевала на балу с принцем 5 танцев, а с королем – 3 танца.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Сколько всего танцев было на балу? 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Начерти отрезок длиной 10 см.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48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Показать цифры </a:t>
                      </a:r>
                      <a:r>
                        <a:rPr lang="ru-RU" sz="1600" b="0" i="1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2, 3, 1. </a:t>
                      </a:r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Назвать цифру (</a:t>
                      </a:r>
                      <a:r>
                        <a:rPr lang="ru-RU" sz="1600" b="0" i="1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1, 2, 3</a:t>
                      </a: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) и показать столько же пальцев. </a:t>
                      </a: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Написать цифры по обводке или опорным точкам (на выбор): </a:t>
                      </a: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Выбрать из предложенных геометрических фигур квадрат, обвести по трафарету, заштриховать красным цветом. </a:t>
                      </a: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kern="1200" dirty="0" smtClean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Показать на себе, кукле основные части лица, тела, назвать их.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</a:tr>
            </a:tbl>
          </a:graphicData>
        </a:graphic>
      </p:graphicFrame>
      <p:pic>
        <p:nvPicPr>
          <p:cNvPr id="471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8663" y="1858963"/>
            <a:ext cx="12414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2950" y="2781300"/>
            <a:ext cx="1223963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4713" y="4076700"/>
            <a:ext cx="1700212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9625" y="5780088"/>
            <a:ext cx="186690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0825" y="333375"/>
          <a:ext cx="8640960" cy="6336704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392488"/>
                <a:gridCol w="4248472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3</a:t>
                      </a:r>
                      <a:r>
                        <a:rPr lang="ru-RU" sz="1600" b="0" baseline="0" dirty="0" smtClean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класс (начало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6922"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Диктант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Дима идёт в школу. В руках у него портфель. В портфеле лежит букварь и тетради. Дима хороший ученик. </a:t>
                      </a:r>
                    </a:p>
                    <a:p>
                      <a:pPr algn="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(18 слов)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Слова для справок: портфель. </a:t>
                      </a:r>
                    </a:p>
                    <a:p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Задания: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US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I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вариант: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1) Выпиши из текста одно слово, состоящее из двух слогов, а второе – из трёх слогов.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2) Составь предложение: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опадают, с, листья, деревьев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3) Подчеркни слова, в которых есть сочетания </a:t>
                      </a:r>
                      <a:r>
                        <a:rPr lang="ru-RU" sz="1600" b="0" i="1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жи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и 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ши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4) О ком говорится в первом предложении? Подчеркни главные слова. </a:t>
                      </a:r>
                      <a:endParaRPr lang="ru-RU" sz="14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Показать буквы: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р, х, а, ы, с.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Назвать буквы: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м, о, ш, л, х.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Написать буквы по обводке: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р, м, х, у. </a:t>
                      </a:r>
                    </a:p>
                    <a:p>
                      <a:endParaRPr lang="ru-RU" sz="1600" b="1" i="1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Написать буквы по опорным точкам: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л, с, а, ш.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81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2230438"/>
            <a:ext cx="2741613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0825" y="333375"/>
          <a:ext cx="8642350" cy="6335713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392488"/>
                <a:gridCol w="4248472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3</a:t>
                      </a:r>
                      <a:r>
                        <a:rPr lang="ru-RU" sz="1600" b="0" baseline="0" dirty="0" smtClean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класс (конец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6922"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Диктант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Вечером идут с работы мама и папа. Юля ставит на стол чайную посуду. Лёня купил свежие булки. Все будут пить душистый чай. </a:t>
                      </a:r>
                    </a:p>
                    <a:p>
                      <a:pPr algn="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(22 слова)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Слова для справок: ставит. </a:t>
                      </a:r>
                    </a:p>
                    <a:p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Задания: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К словам первого столбика подбери пару из второго столбика. Запиши: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ЗМЕЯ         ПЛЫВЁТ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РЫБА         ШИПИТ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ПТИЦА        СКАЧЕТ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КОНЬ           ЛЕТИТ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Найди в тексте слова с сочетаниями </a:t>
                      </a:r>
                      <a:r>
                        <a:rPr lang="ru-RU" sz="1600" b="0" i="1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ча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600" b="0" i="1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жи</a:t>
                      </a:r>
                      <a:r>
                        <a:rPr lang="ru-RU" sz="16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, ши 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подчеркни их. </a:t>
                      </a:r>
                      <a:endParaRPr lang="ru-RU" sz="14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Письмо на слух букв: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ы, о, в, ж, т.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слов: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жук, папа. </a:t>
                      </a:r>
                    </a:p>
                    <a:p>
                      <a:endParaRPr lang="ru-RU" sz="1600" b="1" i="1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Списывание слов с рукописного текста: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ваза, сова. </a:t>
                      </a:r>
                    </a:p>
                    <a:p>
                      <a:endParaRPr lang="ru-RU" sz="1600" b="1" i="1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1" i="1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Списывание с печатного текста слов: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волк, лужа.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4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491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989138"/>
            <a:ext cx="252095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37150" y="3500438"/>
            <a:ext cx="2449513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6988" y="4941888"/>
            <a:ext cx="2479675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15888"/>
          <a:ext cx="9144000" cy="6534452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488873"/>
                <a:gridCol w="4655127"/>
              </a:tblGrid>
              <a:tr h="35717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Математика. 3 класс (начало учебного года)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140" marR="43140" marT="0" marB="0"/>
                </a:tc>
              </a:tr>
              <a:tr h="357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</a:tr>
              <a:tr h="5689602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Вставь пропущенные числа: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7 __ __ 10 __ 12 __ __ 15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Вычисли: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16 – 6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14 – 1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10 + 7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19 + 1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8 + 2 – 4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Реши задачу: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 конюшне стояло 14 лошадей, а жеребят на 3 меньше. Сколько жеребят стояло в конюшне?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Начерти два отрезка. Один длиной 10 см, а другой 3 см.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5*. Построй треугольник с прямым углом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</a:t>
                      </a:r>
                      <a:endParaRPr lang="ru-RU" sz="14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800" b="0" dirty="0">
                          <a:effectLst/>
                          <a:latin typeface="+mn-lt"/>
                        </a:rPr>
                        <a:t> </a:t>
                      </a:r>
                      <a:endParaRPr lang="ru-RU" sz="4800" b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. Показать, назвать цифры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1,2,3. 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соотнести их с количеством предметов.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Показать, назвать геометрические фигуры: круг, квадрат.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Выбрать из геометрических фигур круг. Найти такой же, заштриховать желтым цветом.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Показать на себе, кукле основные части лица, тела, назвать их.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 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</a:tr>
            </a:tbl>
          </a:graphicData>
        </a:graphic>
      </p:graphicFrame>
      <p:pic>
        <p:nvPicPr>
          <p:cNvPr id="501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9325" y="1844675"/>
            <a:ext cx="11874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3925" y="2763838"/>
            <a:ext cx="1487488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810000"/>
            <a:ext cx="345281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-46038" y="228600"/>
          <a:ext cx="9144000" cy="7428530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488873"/>
                <a:gridCol w="4655127"/>
              </a:tblGrid>
              <a:tr h="35717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Математика. 3 класс (конец учебного года)</a:t>
                      </a: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140" marR="43140" marT="0" marB="0"/>
                </a:tc>
              </a:tr>
              <a:tr h="357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 anchor="ctr"/>
                </a:tc>
              </a:tr>
              <a:tr h="5689602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Вычисли: (56 – 44) : 4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(100 – 97) х 6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(88 – 84) х 4 	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47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сут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– 15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сут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13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сут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+ 15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сут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 год – 3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мес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Реши задачу: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Ученики посадили 100 саженцев деревьев. Из них было 23 ёлочки, 36 сосёнок, а остальные берёзки. Сколько берёзок посадили ученики?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Сравни и поставь знак =, &lt;, &gt;: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47 … 40        90 см….9 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дм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52 ... 54          25 см….45 см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Начерти пересекающиеся отрезки, длина которых 6 см и 8 см.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5*. Построй прямоугольник со сторонами 3 и 6 см. 	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4800" b="0" dirty="0">
                        <a:effectLst/>
                        <a:latin typeface="+mn-lt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800" b="0" dirty="0">
                          <a:effectLst/>
                          <a:latin typeface="+mn-lt"/>
                        </a:rPr>
                        <a:t> </a:t>
                      </a:r>
                      <a:endParaRPr lang="ru-RU" sz="4800" b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Вставить пропущенные числа. </a:t>
                      </a:r>
                    </a:p>
                    <a:p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1__ 3___ 5 ___ 2___ 4___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Решить примеры. </a:t>
                      </a:r>
                    </a:p>
                    <a:p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 + 2 =         5 – 1 =            3 + 0 =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 + 1 =         4 – 2 =            2 – 0 =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Сосчитать круги, нарисовать столько же. </a:t>
                      </a:r>
                    </a:p>
                    <a:p>
                      <a:endParaRPr lang="ru-RU" sz="16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Показать, назвать по иллюстрации времена года, части суток. 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 smtClean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5. Соединить 2 точки по линейке. 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Times New Roman"/>
                      </a:endParaRPr>
                    </a:p>
                  </a:txBody>
                  <a:tcPr marL="43140" marR="43140" marT="0" marB="0">
                    <a:noFill/>
                  </a:tcPr>
                </a:tc>
              </a:tr>
            </a:tbl>
          </a:graphicData>
        </a:graphic>
      </p:graphicFrame>
      <p:pic>
        <p:nvPicPr>
          <p:cNvPr id="512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3738" y="2517775"/>
            <a:ext cx="696912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0650" y="2501900"/>
            <a:ext cx="72072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1375" y="2525713"/>
            <a:ext cx="6969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94225" y="3500438"/>
            <a:ext cx="13954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65825" y="3500438"/>
            <a:ext cx="13573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94225" y="4227513"/>
            <a:ext cx="1395413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0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65825" y="4227513"/>
            <a:ext cx="1397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1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72013" y="5064125"/>
            <a:ext cx="5111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2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00650" y="5054600"/>
            <a:ext cx="5095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3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665663" y="5597525"/>
            <a:ext cx="504825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4" name="Picture 1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00650" y="5597525"/>
            <a:ext cx="49688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5" name="Picture 1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573588" y="6580188"/>
            <a:ext cx="2114550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0825" y="333375"/>
          <a:ext cx="8640960" cy="6336704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392488"/>
                <a:gridCol w="4248472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4</a:t>
                      </a:r>
                      <a:r>
                        <a:rPr lang="ru-RU" sz="1600" b="0" baseline="0" dirty="0" smtClean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класс (начало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6922"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Диктант </a:t>
                      </a:r>
                    </a:p>
                    <a:p>
                      <a:pPr algn="ctr"/>
                      <a:r>
                        <a:rPr lang="ru-RU" sz="1400" b="1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Белка </a:t>
                      </a:r>
                      <a:endParaRPr lang="ru-RU" sz="14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 старой сосне дупло. В дупле живёт рыжая белка. Она часто прыгает по широким веткам деревьев. Заготовила белка грибы, ягоды, орешки. Это зверьку корм на долгую зиму. </a:t>
                      </a:r>
                    </a:p>
                    <a:p>
                      <a:pPr algn="r"/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(28 слов)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Слова для справок: часто. </a:t>
                      </a:r>
                    </a:p>
                    <a:p>
                      <a:r>
                        <a:rPr lang="ru-RU" sz="14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Задания: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1) К словам первого столбика подбери пару из второго столбика. Запиши: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СОЧНЫЙ           ЛИСИЦА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РЫЖАЯ             МОРЕ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КИСЛЫЙ           АРБУЗ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ГЛУБОКОЕ         ЛИМОН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2) Какое слово в каждом ряду лишнее? Выпиши его: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ЧАЙНИК, ЧАЙ, ХЛЕБ, ЧАЕПИТИЕ.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ЛЕС, ЛИСА, ЛЕСНОЙ, ЛЕСНИК.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ЗИМА, СНЕГ, СНЕГОВИК, СНЕЖИНКА.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Выдели корень в словах, которые выписали.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3) Раздели предложение на слова, запиши предложение: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БАБУШКАВАРИТИЗЯБЛОКСЛАДКОЕВАРЕНЬЕ.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Написать на слух буквы: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а, ы, ш, л, п.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слова: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мак, нора. 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Списать слова с рукописного текста: </a:t>
                      </a:r>
                    </a:p>
                    <a:p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кит, ножи. </a:t>
                      </a:r>
                    </a:p>
                    <a:p>
                      <a:endParaRPr lang="ru-RU" sz="1600" b="1" i="1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Списать с печатного текста слова: </a:t>
                      </a:r>
                    </a:p>
                    <a:p>
                      <a:r>
                        <a:rPr lang="ru-RU" sz="1600" b="1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сок, шары. </a:t>
                      </a:r>
                    </a:p>
                    <a:p>
                      <a:endParaRPr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522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989138"/>
            <a:ext cx="2160588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6200" y="3213100"/>
            <a:ext cx="2008188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4492625"/>
            <a:ext cx="20812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0825" y="333375"/>
          <a:ext cx="8640960" cy="6336704"/>
        </p:xfrm>
        <a:graphic>
          <a:graphicData uri="http://schemas.openxmlformats.org/drawingml/2006/table">
            <a:tbl>
              <a:tblPr firstRow="1" firstCol="1" bandRow="1" bandCol="1">
                <a:tableStyleId>{8799B23B-EC83-4686-B30A-512413B5E67A}</a:tableStyleId>
              </a:tblPr>
              <a:tblGrid>
                <a:gridCol w="4392488"/>
                <a:gridCol w="4248472"/>
              </a:tblGrid>
              <a:tr h="43204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Русский язык.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4</a:t>
                      </a:r>
                      <a:r>
                        <a:rPr lang="ru-RU" sz="1600" b="0" baseline="0" dirty="0" smtClean="0"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Franklin Gothic Medium" panose="020B0603020102020204" pitchFamily="34" charset="0"/>
                        </a:rPr>
                        <a:t>класс (конец </a:t>
                      </a: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учебного года)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7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Лёгкая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Franklin Gothic Medium" panose="020B0603020102020204" pitchFamily="34" charset="0"/>
                        </a:rPr>
                        <a:t>Умеренная умственная отсталость</a:t>
                      </a:r>
                      <a:endParaRPr lang="ru-RU" sz="16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6922"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 Диктант </a:t>
                      </a:r>
                    </a:p>
                    <a:p>
                      <a:pPr algn="ctr"/>
                      <a:r>
                        <a:rPr lang="ru-RU" sz="1400" b="1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Лучик </a:t>
                      </a:r>
                      <a:endParaRPr lang="ru-RU" sz="14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Женя Шишкин жил в деревне у бабушки. Он очень любил лошадей. У мальчика был любимый конь Лучик. Часто мальчик угощал любимца кусочками сахара. Летом Женя помогал пасти лошадей. Он водил их на речку. Лучик узнавал голос друга. </a:t>
                      </a:r>
                    </a:p>
                    <a:p>
                      <a:pPr algn="r"/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(38 слов) </a:t>
                      </a:r>
                    </a:p>
                    <a:p>
                      <a:r>
                        <a:rPr lang="ru-RU" sz="14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Задания: </a:t>
                      </a:r>
                      <a:endParaRPr lang="ru-RU" sz="14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1. В слове </a:t>
                      </a:r>
                      <a:r>
                        <a:rPr lang="ru-RU" sz="1400" b="0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мальчик </a:t>
                      </a:r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определи количество слогов, букв и звуков.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Составь из слов предложение: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 СОЛНЫШКО ВЕСЕННЕЕ СВЕТИТ НЕБЕ ЯРКОЕ </a:t>
                      </a:r>
                    </a:p>
                    <a:p>
                      <a:endParaRPr lang="ru-RU" sz="14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Подчеркни главные члены предложения.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400" b="0" dirty="0">
                        <a:effectLst/>
                        <a:latin typeface="Franklin Gothic Medium" panose="020B0603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Написать на слух слова: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сел, съел.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2. Списать с рукописного текста: </a:t>
                      </a:r>
                      <a:r>
                        <a:rPr lang="ru-RU" sz="1600" b="1" i="1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Вот наш дом. У дома дети.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3. Списать с печатного текста слова: </a:t>
                      </a:r>
                      <a:r>
                        <a:rPr lang="ru-RU" sz="1600" b="1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У Иры кукла. </a:t>
                      </a:r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endParaRPr lang="ru-RU" sz="1600" b="0" i="0" u="none" strike="noStrike" kern="1200" baseline="0" dirty="0" smtClean="0">
                        <a:solidFill>
                          <a:schemeClr val="tx1"/>
                        </a:solidFill>
                        <a:latin typeface="Franklin Gothic Medium" panose="020B06030201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+mn-ea"/>
                          <a:cs typeface="+mn-cs"/>
                        </a:rPr>
                        <a:t>4. Написать сове имя. </a:t>
                      </a:r>
                    </a:p>
                    <a:p>
                      <a:endParaRPr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  <a:ea typeface="Calibri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pic>
        <p:nvPicPr>
          <p:cNvPr id="532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9513" y="1484313"/>
            <a:ext cx="2103437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3013" y="2708275"/>
            <a:ext cx="2166937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3013" y="3860800"/>
            <a:ext cx="22907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7450" y="5014913"/>
            <a:ext cx="2447925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260350"/>
            <a:ext cx="8569325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1600" dirty="0">
              <a:latin typeface="Franklin Gothic Medium" panose="020B0603020102020204" pitchFamily="34" charset="0"/>
            </a:endParaRPr>
          </a:p>
          <a:p>
            <a:pPr algn="ctr"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СПИСОК ИСПОЛЬЗУЕМОЙ ЛИТЕРАТУРЫ:</a:t>
            </a:r>
          </a:p>
          <a:p>
            <a:pPr>
              <a:defRPr/>
            </a:pPr>
            <a:endParaRPr lang="ru-RU" sz="1600" dirty="0">
              <a:latin typeface="Franklin Gothic Medium" panose="020B06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 err="1">
                <a:latin typeface="Franklin Gothic Medium" panose="020B0603020102020204" pitchFamily="34" charset="0"/>
              </a:rPr>
              <a:t>Бгажнокова</a:t>
            </a:r>
            <a:r>
              <a:rPr lang="ru-RU" sz="1600" dirty="0">
                <a:latin typeface="Franklin Gothic Medium" panose="020B0603020102020204" pitchFamily="34" charset="0"/>
              </a:rPr>
              <a:t> И.М. Школа для детей с нарушением интеллекта: тенденции, перспективы развития /И.М. </a:t>
            </a:r>
            <a:r>
              <a:rPr lang="ru-RU" sz="1600" dirty="0" err="1">
                <a:latin typeface="Franklin Gothic Medium" panose="020B0603020102020204" pitchFamily="34" charset="0"/>
              </a:rPr>
              <a:t>Бгажнокова</a:t>
            </a:r>
            <a:r>
              <a:rPr lang="ru-RU" sz="1600" dirty="0">
                <a:latin typeface="Franklin Gothic Medium" panose="020B0603020102020204" pitchFamily="34" charset="0"/>
              </a:rPr>
              <a:t> // Дефектология. – 2004. - №3. С. 51-54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Выготский Л.С. Проблема умственной отсталости. Умственно отсталый ребёнок /Под ред. Выготского и И.И. Данюшевского. – М.: 1995.-390с.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Выступление на ПМПК: «Психолого-педагогическая дифференциация детей с умеренной и тяжелой умственной отсталостью», </a:t>
            </a:r>
            <a:r>
              <a:rPr lang="ru-RU" sz="1600" dirty="0" err="1">
                <a:latin typeface="Franklin Gothic Medium" panose="020B0603020102020204" pitchFamily="34" charset="0"/>
              </a:rPr>
              <a:t>Костючик</a:t>
            </a:r>
            <a:r>
              <a:rPr lang="ru-RU" sz="1600" dirty="0">
                <a:latin typeface="Franklin Gothic Medium" panose="020B0603020102020204" pitchFamily="34" charset="0"/>
              </a:rPr>
              <a:t> Т.С. , г. Краснокамск, 2012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Методические рекомендации по изучению детей с тяжелой и умеренной умственной отсталостью С. Д. </a:t>
            </a:r>
            <a:r>
              <a:rPr lang="ru-RU" sz="1600" dirty="0" err="1">
                <a:latin typeface="Franklin Gothic Medium" panose="020B0603020102020204" pitchFamily="34" charset="0"/>
              </a:rPr>
              <a:t>Забрамная</a:t>
            </a:r>
            <a:r>
              <a:rPr lang="ru-RU" sz="1600" dirty="0">
                <a:latin typeface="Franklin Gothic Medium" panose="020B0603020102020204" pitchFamily="34" charset="0"/>
              </a:rPr>
              <a:t>, Т. Н. Исаева Творческий Центр2007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Обучение  детей с выраженным недоразвитием интеллекта. Программно-методические материалы под редакцией кандидата психологических наук, профессора И.М. </a:t>
            </a:r>
            <a:r>
              <a:rPr lang="ru-RU" sz="1600" dirty="0" err="1">
                <a:latin typeface="Franklin Gothic Medium" panose="020B0603020102020204" pitchFamily="34" charset="0"/>
              </a:rPr>
              <a:t>Бгажноковой</a:t>
            </a:r>
            <a:endParaRPr lang="ru-RU" sz="1600" dirty="0">
              <a:latin typeface="Franklin Gothic Medium" panose="020B06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Организация деятельности психолого-медико-педагогических комиссий в условиях реализации ФГОС для детей с ОВЗ. Методические рекомендации. Москва, 2017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Примерная адаптированная основная общеобразовательная программа образования обучающихся с умственной отсталостью (интеллектуальными нарушениями)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latin typeface="Franklin Gothic Medium" panose="020B0603020102020204" pitchFamily="34" charset="0"/>
              </a:rPr>
              <a:t>Интернет ресурсы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extBox 1"/>
          <p:cNvSpPr txBox="1">
            <a:spLocks noChangeArrowheads="1"/>
          </p:cNvSpPr>
          <p:nvPr/>
        </p:nvSpPr>
        <p:spPr bwMode="auto">
          <a:xfrm>
            <a:off x="1498600" y="746125"/>
            <a:ext cx="67691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/>
              <a:t>Спасибо за внимание! </a:t>
            </a:r>
          </a:p>
        </p:txBody>
      </p:sp>
      <p:pic>
        <p:nvPicPr>
          <p:cNvPr id="55298" name="Picture 2" descr="http://www.haevetagsklubben.dk/pictures/18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2133600"/>
            <a:ext cx="4725988" cy="341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989</TotalTime>
  <Words>3343</Words>
  <Application>Microsoft Office PowerPoint</Application>
  <PresentationFormat>Экран (4:3)</PresentationFormat>
  <Paragraphs>583</Paragraphs>
  <Slides>40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8" baseType="lpstr">
      <vt:lpstr>Arial</vt:lpstr>
      <vt:lpstr>Calibri</vt:lpstr>
      <vt:lpstr>Candara</vt:lpstr>
      <vt:lpstr>Franklin Gothic Demi</vt:lpstr>
      <vt:lpstr>Franklin Gothic Medium</vt:lpstr>
      <vt:lpstr>Symbol</vt:lpstr>
      <vt:lpstr>Times New Roman</vt:lpstr>
      <vt:lpstr>Волна</vt:lpstr>
      <vt:lpstr>Особенности работы учителя-дефектолога при обследовании и подготовке рекомендаций по созданию специальных условий получения образования детьми с УО (ИН)</vt:lpstr>
      <vt:lpstr>Психолого-педагогическая характеристика обучающихся с умственной отсталостью (интеллектуальными нарушениями) </vt:lpstr>
      <vt:lpstr>Презентация PowerPoint</vt:lpstr>
      <vt:lpstr>Восприятие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Специальные условия получения образования для детей УО (ИН)</dc:title>
  <dc:creator>ЯРЦЕВО</dc:creator>
  <cp:lastModifiedBy>Дворникова Юлия</cp:lastModifiedBy>
  <cp:revision>93</cp:revision>
  <dcterms:created xsi:type="dcterms:W3CDTF">2018-12-04T10:58:09Z</dcterms:created>
  <dcterms:modified xsi:type="dcterms:W3CDTF">2022-01-20T09:17:05Z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1366773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