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  <p:sldMasterId id="2147483795" r:id="rId2"/>
  </p:sldMasterIdLst>
  <p:notesMasterIdLst>
    <p:notesMasterId r:id="rId25"/>
  </p:notesMasterIdLst>
  <p:sldIdLst>
    <p:sldId id="256" r:id="rId3"/>
    <p:sldId id="646" r:id="rId4"/>
    <p:sldId id="647" r:id="rId5"/>
    <p:sldId id="648" r:id="rId6"/>
    <p:sldId id="637" r:id="rId7"/>
    <p:sldId id="653" r:id="rId8"/>
    <p:sldId id="584" r:id="rId9"/>
    <p:sldId id="652" r:id="rId10"/>
    <p:sldId id="649" r:id="rId11"/>
    <p:sldId id="650" r:id="rId12"/>
    <p:sldId id="641" r:id="rId13"/>
    <p:sldId id="651" r:id="rId14"/>
    <p:sldId id="642" r:id="rId15"/>
    <p:sldId id="562" r:id="rId16"/>
    <p:sldId id="643" r:id="rId17"/>
    <p:sldId id="644" r:id="rId18"/>
    <p:sldId id="515" r:id="rId19"/>
    <p:sldId id="617" r:id="rId20"/>
    <p:sldId id="645" r:id="rId21"/>
    <p:sldId id="618" r:id="rId22"/>
    <p:sldId id="635" r:id="rId23"/>
    <p:sldId id="533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FF"/>
    <a:srgbClr val="080808"/>
    <a:srgbClr val="111111"/>
    <a:srgbClr val="FFE8C5"/>
    <a:srgbClr val="F79B4F"/>
    <a:srgbClr val="C76361"/>
    <a:srgbClr val="FF603B"/>
    <a:srgbClr val="FF5229"/>
    <a:srgbClr val="FF89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896" autoAdjust="0"/>
    <p:restoredTop sz="94671" autoAdjust="0"/>
  </p:normalViewPr>
  <p:slideViewPr>
    <p:cSldViewPr>
      <p:cViewPr>
        <p:scale>
          <a:sx n="70" d="100"/>
          <a:sy n="70" d="100"/>
        </p:scale>
        <p:origin x="-132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198811-A731-4BA0-901E-773D873299CD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38B569-EB4A-4734-A3DC-2CED7F90C4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5610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0" y="1484784"/>
            <a:ext cx="9144000" cy="1470025"/>
          </a:xfrm>
        </p:spPr>
        <p:txBody>
          <a:bodyPr/>
          <a:lstStyle>
            <a:lvl1pPr>
              <a:defRPr b="1" cap="none" spc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1278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60" y="6648"/>
            <a:ext cx="9132540" cy="614040"/>
          </a:xfrm>
        </p:spPr>
        <p:txBody>
          <a:bodyPr>
            <a:normAutofit/>
          </a:bodyPr>
          <a:lstStyle>
            <a:lvl1pPr algn="l">
              <a:defRPr sz="2800" b="1" cap="none" spc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8247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0" y="1484784"/>
            <a:ext cx="9144000" cy="1470025"/>
          </a:xfrm>
        </p:spPr>
        <p:txBody>
          <a:bodyPr/>
          <a:lstStyle>
            <a:lvl1pPr>
              <a:defRPr b="1" cap="none" spc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8221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60" y="6648"/>
            <a:ext cx="9132540" cy="614040"/>
          </a:xfrm>
        </p:spPr>
        <p:txBody>
          <a:bodyPr>
            <a:normAutofit/>
          </a:bodyPr>
          <a:lstStyle>
            <a:lvl1pPr algn="l">
              <a:defRPr sz="2800" b="1" cap="none" spc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2602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3" name="Rounded Rectangle 10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9AADBD-ACEF-4562-AE54-954D1959F136}" type="datetime1">
              <a:rPr lang="ru-RU"/>
              <a:pPr>
                <a:defRPr/>
              </a:pPr>
              <a:t>01.11.2021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BD530F-3BC4-4A2E-A741-4B38B14328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6765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288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2700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</p:sldLayoutIdLst>
  <p:txStyles>
    <p:titleStyle>
      <a:lvl1pPr algn="l" defTabSz="914400" rtl="0" eaLnBrk="1" latinLnBrk="0" hangingPunct="1">
        <a:spcBef>
          <a:spcPct val="0"/>
        </a:spcBef>
        <a:buNone/>
        <a:defRPr sz="4400" b="1" kern="1200" cap="none" spc="0">
          <a:ln w="1905"/>
          <a:gradFill>
            <a:gsLst>
              <a:gs pos="0">
                <a:schemeClr val="accent6">
                  <a:shade val="20000"/>
                  <a:satMod val="200000"/>
                </a:schemeClr>
              </a:gs>
              <a:gs pos="78000">
                <a:schemeClr val="accent6">
                  <a:tint val="90000"/>
                  <a:shade val="89000"/>
                  <a:satMod val="220000"/>
                </a:schemeClr>
              </a:gs>
              <a:gs pos="100000">
                <a:schemeClr val="accent6">
                  <a:tint val="12000"/>
                  <a:satMod val="255000"/>
                </a:schemeClr>
              </a:gs>
            </a:gsLst>
            <a:lin ang="5400000"/>
          </a:gradFill>
          <a:effectLst>
            <a:innerShdw blurRad="69850" dist="43180" dir="5400000">
              <a:srgbClr val="000000">
                <a:alpha val="65000"/>
              </a:srgbClr>
            </a:innerShdw>
          </a:effectLst>
          <a:latin typeface="Arial Black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288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6257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</p:sldLayoutIdLst>
  <p:txStyles>
    <p:titleStyle>
      <a:lvl1pPr algn="l" defTabSz="914400" rtl="0" eaLnBrk="1" latinLnBrk="0" hangingPunct="1">
        <a:spcBef>
          <a:spcPct val="0"/>
        </a:spcBef>
        <a:buNone/>
        <a:defRPr sz="4400" b="1" kern="1200" cap="none" spc="0">
          <a:ln w="1905"/>
          <a:gradFill>
            <a:gsLst>
              <a:gs pos="0">
                <a:schemeClr val="accent6">
                  <a:shade val="20000"/>
                  <a:satMod val="200000"/>
                </a:schemeClr>
              </a:gs>
              <a:gs pos="78000">
                <a:schemeClr val="accent6">
                  <a:tint val="90000"/>
                  <a:shade val="89000"/>
                  <a:satMod val="220000"/>
                </a:schemeClr>
              </a:gs>
              <a:gs pos="100000">
                <a:schemeClr val="accent6">
                  <a:tint val="12000"/>
                  <a:satMod val="255000"/>
                </a:schemeClr>
              </a:gs>
            </a:gsLst>
            <a:lin ang="5400000"/>
          </a:gradFill>
          <a:effectLst>
            <a:innerShdw blurRad="69850" dist="43180" dir="5400000">
              <a:srgbClr val="000000">
                <a:alpha val="65000"/>
              </a:srgbClr>
            </a:innerShdw>
          </a:effectLst>
          <a:latin typeface="Arial Black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315307" y="3284984"/>
            <a:ext cx="8784976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Домашнее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задание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2400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        </a:t>
            </a:r>
            <a:r>
              <a:rPr lang="ru-RU" sz="3200" dirty="0"/>
              <a:t>п. </a:t>
            </a:r>
            <a:r>
              <a:rPr lang="ru-RU" sz="3200" dirty="0" smtClean="0"/>
              <a:t>12 </a:t>
            </a:r>
            <a:r>
              <a:rPr lang="ru-RU" sz="3200" dirty="0"/>
              <a:t>(до </a:t>
            </a:r>
            <a:r>
              <a:rPr lang="ru-RU" sz="3200" dirty="0" smtClean="0"/>
              <a:t>теоремы: две прямые перпендикулярные к третьей не пересекаются); выучить определения и теорему, № 65(б), 66 (а)</a:t>
            </a:r>
            <a:endParaRPr lang="ru-RU" sz="3200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 userDrawn="1"/>
        </p:nvSpPr>
        <p:spPr>
          <a:xfrm>
            <a:off x="-36000" y="900000"/>
            <a:ext cx="9216000" cy="821890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6D5CA8"/>
              </a:solidFill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0" y="6408000"/>
            <a:ext cx="9144000" cy="331416"/>
            <a:chOff x="0" y="3645024"/>
            <a:chExt cx="9144000" cy="331416"/>
          </a:xfrm>
        </p:grpSpPr>
        <p:sp>
          <p:nvSpPr>
            <p:cNvPr id="10" name="Прямоугольник 9"/>
            <p:cNvSpPr/>
            <p:nvPr userDrawn="1"/>
          </p:nvSpPr>
          <p:spPr>
            <a:xfrm>
              <a:off x="0" y="3645024"/>
              <a:ext cx="9144000" cy="324000"/>
            </a:xfrm>
            <a:prstGeom prst="rect">
              <a:avLst/>
            </a:prstGeom>
            <a:solidFill>
              <a:schemeClr val="bg2">
                <a:lumMod val="5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cxnSp>
          <p:nvCxnSpPr>
            <p:cNvPr id="11" name="Прямая соединительная линия 10"/>
            <p:cNvCxnSpPr/>
            <p:nvPr userDrawn="1"/>
          </p:nvCxnSpPr>
          <p:spPr>
            <a:xfrm>
              <a:off x="0" y="397644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 userDrawn="1"/>
          </p:nvCxnSpPr>
          <p:spPr>
            <a:xfrm>
              <a:off x="0" y="3645024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4"/>
          <p:cNvSpPr txBox="1"/>
          <p:nvPr/>
        </p:nvSpPr>
        <p:spPr>
          <a:xfrm>
            <a:off x="315307" y="1062858"/>
            <a:ext cx="8978264" cy="2123658"/>
          </a:xfrm>
          <a:prstGeom prst="rect">
            <a:avLst/>
          </a:prstGeom>
          <a:solidFill>
            <a:srgbClr val="44A786">
              <a:alpha val="0"/>
            </a:srgbClr>
          </a:solidFill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400" dirty="0" smtClean="0">
                <a:solidFill>
                  <a:schemeClr val="accent6">
                    <a:lumMod val="50000"/>
                  </a:schemeClr>
                </a:solidFill>
                <a:effectLst>
                  <a:glow rad="101600">
                    <a:srgbClr val="FFFFFF"/>
                  </a:glow>
                </a:effectLst>
                <a:latin typeface="Arial Black" pitchFamily="34" charset="0"/>
              </a:rPr>
              <a:t> 12.10</a:t>
            </a:r>
          </a:p>
          <a:p>
            <a:r>
              <a:rPr lang="ru-RU" sz="4400" dirty="0" smtClean="0">
                <a:solidFill>
                  <a:schemeClr val="accent6">
                    <a:lumMod val="50000"/>
                  </a:schemeClr>
                </a:solidFill>
                <a:effectLst>
                  <a:glow rad="101600">
                    <a:srgbClr val="FFFFFF"/>
                  </a:glow>
                </a:effectLst>
                <a:latin typeface="Arial Black" pitchFamily="34" charset="0"/>
              </a:rPr>
              <a:t>ПЕРПЕНДИКУЛЯРНЫЕ ПРЯМЫЕ</a:t>
            </a:r>
            <a:endParaRPr lang="ru-RU" sz="4400" dirty="0">
              <a:solidFill>
                <a:schemeClr val="accent6">
                  <a:lumMod val="50000"/>
                </a:schemeClr>
              </a:solidFill>
              <a:effectLst>
                <a:glow rad="101600">
                  <a:srgbClr val="FFFFFF"/>
                </a:glow>
              </a:effectLst>
              <a:latin typeface="Arial Black" pitchFamily="34" charset="0"/>
            </a:endParaRPr>
          </a:p>
        </p:txBody>
      </p:sp>
      <p:sp>
        <p:nvSpPr>
          <p:cNvPr id="14" name="Заголовок 1"/>
          <p:cNvSpPr>
            <a:spLocks noGrp="1"/>
          </p:cNvSpPr>
          <p:nvPr>
            <p:ph type="ctrTitle"/>
          </p:nvPr>
        </p:nvSpPr>
        <p:spPr>
          <a:xfrm>
            <a:off x="0" y="414133"/>
            <a:ext cx="9144000" cy="548760"/>
          </a:xfrm>
        </p:spPr>
        <p:txBody>
          <a:bodyPr>
            <a:normAutofit/>
          </a:bodyPr>
          <a:lstStyle/>
          <a:p>
            <a:r>
              <a:rPr lang="ru-RU" sz="180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/>
              </a:rPr>
              <a:t>НАЧАЛЬНЫЕ ГЕОМЕТРИЧЕСКИЕ СВЕДЕНИЯ</a:t>
            </a:r>
            <a:endParaRPr lang="ru-RU" sz="180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5919433"/>
            <a:ext cx="2190750" cy="95250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6750" y="1078735"/>
            <a:ext cx="3333750" cy="266700"/>
          </a:xfrm>
          <a:prstGeom prst="rect">
            <a:avLst/>
          </a:prstGeom>
          <a:effectLst>
            <a:outerShdw blurRad="101600" dist="762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8180" y="1319536"/>
            <a:ext cx="1343025" cy="1343025"/>
          </a:xfrm>
          <a:prstGeom prst="rect">
            <a:avLst/>
          </a:prstGeom>
          <a:effectLst>
            <a:glow rad="63500">
              <a:schemeClr val="accent6">
                <a:lumMod val="20000"/>
                <a:lumOff val="80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41895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WordArt 4"/>
          <p:cNvSpPr>
            <a:spLocks noChangeArrowheads="1" noChangeShapeType="1" noTextEdit="1"/>
          </p:cNvSpPr>
          <p:nvPr/>
        </p:nvSpPr>
        <p:spPr bwMode="auto">
          <a:xfrm>
            <a:off x="468313" y="609600"/>
            <a:ext cx="8568183" cy="1223963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ru-RU" sz="3600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4E501F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Математический диктант: продолжить предложение</a:t>
            </a:r>
            <a:endParaRPr lang="ru-RU" sz="3600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solidFill>
                <a:srgbClr val="4E501F"/>
              </a:soli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1042988" y="2133600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endParaRPr lang="ru-RU" altLang="ru-RU">
              <a:latin typeface="Arial" charset="0"/>
            </a:endParaRP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468313" y="1695450"/>
            <a:ext cx="7773987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Arial" charset="0"/>
              </a:rPr>
              <a:t>1.Биссектрисой угла называется . . . </a:t>
            </a:r>
          </a:p>
          <a:p>
            <a:pPr eaLnBrk="1" hangingPunct="1">
              <a:defRPr/>
            </a:pP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Arial" charset="0"/>
              </a:rPr>
              <a:t>2. Смежные углы – это …</a:t>
            </a:r>
          </a:p>
          <a:p>
            <a:pPr eaLnBrk="1" hangingPunct="1">
              <a:defRPr/>
            </a:pP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Arial" charset="0"/>
              </a:rPr>
              <a:t>3.Могут ли два смежных угла быть оба:</a:t>
            </a:r>
          </a:p>
          <a:p>
            <a:pPr eaLnBrk="1" hangingPunct="1">
              <a:defRPr/>
            </a:pP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Arial" charset="0"/>
              </a:rPr>
              <a:t> 1) острыми;</a:t>
            </a:r>
          </a:p>
          <a:p>
            <a:pPr eaLnBrk="1" hangingPunct="1">
              <a:defRPr/>
            </a:pP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Arial" charset="0"/>
              </a:rPr>
              <a:t> 2) тупыми;</a:t>
            </a:r>
          </a:p>
          <a:p>
            <a:pPr eaLnBrk="1" hangingPunct="1">
              <a:defRPr/>
            </a:pP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Arial" charset="0"/>
              </a:rPr>
              <a:t> 3) прямыми?</a:t>
            </a:r>
          </a:p>
          <a:p>
            <a:pPr eaLnBrk="1" hangingPunct="1">
              <a:defRPr/>
            </a:pP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Arial" charset="0"/>
              </a:rPr>
              <a:t>4. Сформулируйте теорему о смежных углах. </a:t>
            </a:r>
          </a:p>
          <a:p>
            <a:pPr eaLnBrk="1" hangingPunct="1">
              <a:defRPr/>
            </a:pP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Arial" charset="0"/>
              </a:rPr>
              <a:t>5.Вертикальными углами называются углы …</a:t>
            </a:r>
          </a:p>
          <a:p>
            <a:pPr eaLnBrk="1" hangingPunct="1">
              <a:defRPr/>
            </a:pP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Arial" charset="0"/>
              </a:rPr>
              <a:t>6.Какими свойствами обладают вертикальные углы?</a:t>
            </a:r>
          </a:p>
          <a:p>
            <a:pPr eaLnBrk="1" hangingPunct="1">
              <a:defRPr/>
            </a:pPr>
            <a:endParaRPr lang="ru-RU" sz="2800" dirty="0" smtClean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89259" y="6361562"/>
            <a:ext cx="1872555" cy="288032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344" name="Дата 1"/>
          <p:cNvSpPr>
            <a:spLocks noGrp="1"/>
          </p:cNvSpPr>
          <p:nvPr>
            <p:ph type="dt" sz="quarter" idx="10"/>
          </p:nvPr>
        </p:nvSpPr>
        <p:spPr bwMode="auto">
          <a:xfrm>
            <a:off x="160338" y="63023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endParaRPr lang="ru-RU" altLang="ru-RU" sz="12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016892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1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1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1042988" y="2133600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endParaRPr lang="ru-RU" altLang="ru-RU">
              <a:latin typeface="Arial" charset="0"/>
            </a:endParaRP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611560" y="476672"/>
            <a:ext cx="7773987" cy="5816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Arial" charset="0"/>
              </a:rPr>
              <a:t>Проверка: обменяйтесь с соседом по парте тетрадями: 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Arial" charset="0"/>
              </a:rPr>
              <a:t>1.Биссектрисой 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Arial" charset="0"/>
              </a:rPr>
              <a:t>угла </a:t>
            </a:r>
            <a:r>
              <a:rPr lang="ru-RU" sz="2000" dirty="0" smtClean="0">
                <a:solidFill>
                  <a:srgbClr val="FF0000"/>
                </a:solidFill>
                <a:latin typeface="Arial" charset="0"/>
              </a:rPr>
              <a:t>называется луч, который делит угол на два равных угла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Arial" charset="0"/>
              </a:rPr>
              <a:t>. 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Arial" charset="0"/>
              </a:rPr>
              <a:t>2. Смежные углы – это </a:t>
            </a:r>
            <a:r>
              <a:rPr lang="ru-RU" sz="2000" dirty="0" smtClean="0">
                <a:solidFill>
                  <a:srgbClr val="FF0000"/>
                </a:solidFill>
                <a:latin typeface="Arial" charset="0"/>
              </a:rPr>
              <a:t>углы, у которых одна сторона общая, а две другие продолжают друг друга до прямой.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Arial" charset="0"/>
              </a:rPr>
              <a:t>3.Могут ли два смежных угла быть оба: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Arial" charset="0"/>
              </a:rPr>
              <a:t> 1) острыми; </a:t>
            </a:r>
            <a:r>
              <a:rPr lang="ru-RU" sz="2000" dirty="0" smtClean="0">
                <a:solidFill>
                  <a:srgbClr val="FF0000"/>
                </a:solidFill>
                <a:latin typeface="Arial" charset="0"/>
              </a:rPr>
              <a:t>нет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Arial" charset="0"/>
              </a:rPr>
              <a:t> 2) тупыми; </a:t>
            </a:r>
            <a:r>
              <a:rPr lang="ru-RU" sz="2000" dirty="0" smtClean="0">
                <a:solidFill>
                  <a:srgbClr val="FF0000"/>
                </a:solidFill>
                <a:latin typeface="Arial" charset="0"/>
              </a:rPr>
              <a:t>нет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Arial" charset="0"/>
              </a:rPr>
              <a:t> 3) прямыми? </a:t>
            </a:r>
            <a:r>
              <a:rPr lang="ru-RU" sz="2000" dirty="0" smtClean="0">
                <a:solidFill>
                  <a:srgbClr val="FF0000"/>
                </a:solidFill>
                <a:latin typeface="Arial" charset="0"/>
              </a:rPr>
              <a:t>да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Arial" charset="0"/>
              </a:rPr>
              <a:t>4. </a:t>
            </a:r>
            <a:r>
              <a:rPr lang="ru-RU" sz="2000" dirty="0" smtClean="0">
                <a:solidFill>
                  <a:srgbClr val="FF0000"/>
                </a:solidFill>
                <a:latin typeface="Arial" charset="0"/>
              </a:rPr>
              <a:t>Смежные углы в сумме 180</a:t>
            </a:r>
            <a:r>
              <a:rPr lang="ru-RU" sz="2000" baseline="30000" dirty="0" smtClean="0">
                <a:solidFill>
                  <a:srgbClr val="FF0000"/>
                </a:solidFill>
                <a:latin typeface="Arial" charset="0"/>
              </a:rPr>
              <a:t>0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Arial" charset="0"/>
              </a:rPr>
              <a:t>. 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Arial" charset="0"/>
              </a:rPr>
              <a:t>5.Вертикальными углами называются углы, </a:t>
            </a:r>
            <a:r>
              <a:rPr lang="ru-RU" sz="2000" dirty="0" smtClean="0">
                <a:solidFill>
                  <a:srgbClr val="FF0000"/>
                </a:solidFill>
                <a:latin typeface="Arial" charset="0"/>
              </a:rPr>
              <a:t>у которых стороны являются продолжением друг друга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Arial" charset="0"/>
              </a:rPr>
              <a:t>6.В</a:t>
            </a:r>
            <a:r>
              <a:rPr lang="ru-RU" sz="2000" dirty="0" smtClean="0">
                <a:solidFill>
                  <a:srgbClr val="FF0000"/>
                </a:solidFill>
                <a:latin typeface="Arial" charset="0"/>
              </a:rPr>
              <a:t>ертикальные углы равны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Arial" charset="0"/>
              </a:rPr>
              <a:t>.</a:t>
            </a:r>
          </a:p>
          <a:p>
            <a:pPr eaLnBrk="1" hangingPunct="1">
              <a:defRPr/>
            </a:pPr>
            <a:r>
              <a:rPr lang="ru-RU" sz="2800" dirty="0" smtClean="0">
                <a:latin typeface="Arial" charset="0"/>
              </a:rPr>
              <a:t>Критерии оценки:  6 верных ответов – «5»</a:t>
            </a:r>
          </a:p>
          <a:p>
            <a:pPr eaLnBrk="1" hangingPunct="1">
              <a:defRPr/>
            </a:pPr>
            <a:r>
              <a:rPr lang="ru-RU" sz="2800" dirty="0">
                <a:latin typeface="Arial" charset="0"/>
              </a:rPr>
              <a:t> </a:t>
            </a:r>
            <a:r>
              <a:rPr lang="ru-RU" sz="2800" dirty="0" smtClean="0">
                <a:latin typeface="Arial" charset="0"/>
              </a:rPr>
              <a:t>                              5-4 верных ответов - «4»</a:t>
            </a:r>
          </a:p>
          <a:p>
            <a:pPr eaLnBrk="1" hangingPunct="1">
              <a:defRPr/>
            </a:pPr>
            <a:r>
              <a:rPr lang="ru-RU" sz="2800" dirty="0">
                <a:latin typeface="Arial" charset="0"/>
              </a:rPr>
              <a:t> </a:t>
            </a:r>
            <a:r>
              <a:rPr lang="ru-RU" sz="2800" dirty="0" smtClean="0">
                <a:latin typeface="Arial" charset="0"/>
              </a:rPr>
              <a:t>                              3 верных ответов – «3»</a:t>
            </a:r>
            <a:endParaRPr lang="ru-RU" sz="2800" dirty="0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2993681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7362" y="5157192"/>
            <a:ext cx="8586638" cy="1470025"/>
          </a:xfrm>
        </p:spPr>
        <p:txBody>
          <a:bodyPr>
            <a:noAutofit/>
          </a:bodyPr>
          <a:lstStyle/>
          <a:p>
            <a:r>
              <a:rPr lang="ru-RU" sz="3200" b="0" dirty="0" smtClean="0">
                <a:solidFill>
                  <a:schemeClr val="tx1"/>
                </a:solidFill>
              </a:rPr>
              <a:t>2. Найдите величины смежных углов, если один из них в 5 раз больше другого.</a:t>
            </a:r>
            <a:endParaRPr lang="ru-RU" sz="3200" b="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620688"/>
            <a:ext cx="8712968" cy="2328664"/>
          </a:xfrm>
        </p:spPr>
        <p:txBody>
          <a:bodyPr/>
          <a:lstStyle/>
          <a:p>
            <a:pPr algn="l"/>
            <a:r>
              <a:rPr lang="ru-RU" sz="4000" b="1" dirty="0" smtClean="0">
                <a:solidFill>
                  <a:schemeClr val="tx1"/>
                </a:solidFill>
              </a:rPr>
              <a:t>Решение задач на повторение (двое учащихся выполняют решение у доски, двое других выполняю проверку)</a:t>
            </a:r>
          </a:p>
          <a:p>
            <a:pPr algn="l"/>
            <a:r>
              <a:rPr lang="ru-RU" sz="4000" b="1" dirty="0" smtClean="0">
                <a:solidFill>
                  <a:schemeClr val="tx1"/>
                </a:solidFill>
              </a:rPr>
              <a:t>1.Найдите </a:t>
            </a:r>
            <a:r>
              <a:rPr lang="ru-RU" sz="4000" b="1" dirty="0" smtClean="0">
                <a:solidFill>
                  <a:schemeClr val="tx1"/>
                </a:solidFill>
              </a:rPr>
              <a:t>углы, полученные при пересечении двух прямых, если один из углов равен 74</a:t>
            </a:r>
            <a:r>
              <a:rPr lang="ru-RU" sz="4000" b="1" baseline="30000" dirty="0" smtClean="0">
                <a:solidFill>
                  <a:schemeClr val="tx1"/>
                </a:solidFill>
              </a:rPr>
              <a:t>0.</a:t>
            </a:r>
            <a:endParaRPr lang="ru-RU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824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6408000"/>
            <a:ext cx="9144000" cy="331416"/>
            <a:chOff x="0" y="3645024"/>
            <a:chExt cx="9144000" cy="331416"/>
          </a:xfrm>
        </p:grpSpPr>
        <p:sp>
          <p:nvSpPr>
            <p:cNvPr id="6" name="Прямоугольник 5"/>
            <p:cNvSpPr/>
            <p:nvPr userDrawn="1"/>
          </p:nvSpPr>
          <p:spPr>
            <a:xfrm>
              <a:off x="0" y="3645024"/>
              <a:ext cx="9144000" cy="324000"/>
            </a:xfrm>
            <a:prstGeom prst="rect">
              <a:avLst/>
            </a:prstGeom>
            <a:solidFill>
              <a:schemeClr val="bg2">
                <a:lumMod val="5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" name="Прямая соединительная линия 6"/>
            <p:cNvCxnSpPr/>
            <p:nvPr userDrawn="1"/>
          </p:nvCxnSpPr>
          <p:spPr>
            <a:xfrm>
              <a:off x="0" y="3976440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 userDrawn="1"/>
          </p:nvCxnSpPr>
          <p:spPr>
            <a:xfrm>
              <a:off x="0" y="3645024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Группа 16"/>
          <p:cNvGrpSpPr/>
          <p:nvPr/>
        </p:nvGrpSpPr>
        <p:grpSpPr>
          <a:xfrm>
            <a:off x="0" y="72000"/>
            <a:ext cx="9144000" cy="468000"/>
            <a:chOff x="0" y="72000"/>
            <a:chExt cx="9144000" cy="468000"/>
          </a:xfrm>
        </p:grpSpPr>
        <p:sp>
          <p:nvSpPr>
            <p:cNvPr id="10" name="Прямоугольник 9"/>
            <p:cNvSpPr/>
            <p:nvPr userDrawn="1"/>
          </p:nvSpPr>
          <p:spPr>
            <a:xfrm>
              <a:off x="0" y="72000"/>
              <a:ext cx="9144000" cy="46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267034"/>
                </a:solidFill>
              </a:endParaRPr>
            </a:p>
          </p:txBody>
        </p:sp>
        <p:cxnSp>
          <p:nvCxnSpPr>
            <p:cNvPr id="11" name="Прямая соединительная линия 10"/>
            <p:cNvCxnSpPr/>
            <p:nvPr userDrawn="1"/>
          </p:nvCxnSpPr>
          <p:spPr>
            <a:xfrm>
              <a:off x="0" y="54000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 userDrawn="1"/>
          </p:nvCxnSpPr>
          <p:spPr>
            <a:xfrm>
              <a:off x="0" y="7200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36000"/>
            <a:ext cx="8676456" cy="614040"/>
          </a:xfrm>
        </p:spPr>
        <p:txBody>
          <a:bodyPr>
            <a:normAutofit/>
          </a:bodyPr>
          <a:lstStyle/>
          <a:p>
            <a:r>
              <a:rPr lang="ru-RU" sz="2400" b="0" dirty="0" smtClean="0">
                <a:ln>
                  <a:noFill/>
                </a:ln>
                <a:solidFill>
                  <a:schemeClr val="bg1"/>
                </a:solidFill>
                <a:effectLst/>
              </a:rPr>
              <a:t>Перпендикулярные прямые</a:t>
            </a:r>
            <a:endParaRPr lang="ru-RU" b="0" dirty="0">
              <a:ln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40107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ru-RU" sz="16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0150" y="695835"/>
            <a:ext cx="8928496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400" dirty="0" smtClean="0">
                <a:cs typeface="Arial" pitchFamily="34" charset="0"/>
              </a:rPr>
              <a:t>       </a:t>
            </a:r>
            <a:r>
              <a:rPr lang="ru-RU" sz="2400" dirty="0"/>
              <a:t>Две пересекающиеся прямые </a:t>
            </a:r>
            <a:r>
              <a:rPr lang="ru-RU" sz="2400" dirty="0" smtClean="0"/>
              <a:t>образуют четыре </a:t>
            </a:r>
            <a:r>
              <a:rPr lang="ru-RU" sz="2400" dirty="0"/>
              <a:t>неразвёрнутых угла (углы 1, 2, </a:t>
            </a:r>
            <a:r>
              <a:rPr lang="ru-RU" sz="2400" dirty="0" smtClean="0"/>
              <a:t>3 и </a:t>
            </a:r>
            <a:r>
              <a:rPr lang="ru-RU" sz="2400" dirty="0"/>
              <a:t>4 на </a:t>
            </a:r>
            <a:r>
              <a:rPr lang="ru-RU" sz="2400" dirty="0" smtClean="0"/>
              <a:t>рисунке). </a:t>
            </a:r>
            <a:r>
              <a:rPr lang="ru-RU" sz="2400" dirty="0"/>
              <a:t>Если один из </a:t>
            </a:r>
            <a:r>
              <a:rPr lang="ru-RU" sz="2400" dirty="0" smtClean="0"/>
              <a:t>них прямой</a:t>
            </a:r>
            <a:r>
              <a:rPr lang="ru-RU" sz="2400" dirty="0"/>
              <a:t>, то и остальные углы прямые.</a:t>
            </a:r>
            <a:endParaRPr lang="ru-RU" sz="2400" dirty="0">
              <a:cs typeface="Arial" pitchFamily="34" charset="0"/>
            </a:endParaRPr>
          </a:p>
        </p:txBody>
      </p:sp>
      <p:grpSp>
        <p:nvGrpSpPr>
          <p:cNvPr id="54" name="Группа 53"/>
          <p:cNvGrpSpPr/>
          <p:nvPr/>
        </p:nvGrpSpPr>
        <p:grpSpPr>
          <a:xfrm>
            <a:off x="117224" y="2060848"/>
            <a:ext cx="6110960" cy="2564909"/>
            <a:chOff x="4986248" y="2439578"/>
            <a:chExt cx="4050000" cy="1796670"/>
          </a:xfrm>
        </p:grpSpPr>
        <p:sp>
          <p:nvSpPr>
            <p:cNvPr id="55" name="Прямоугольник 54"/>
            <p:cNvSpPr/>
            <p:nvPr/>
          </p:nvSpPr>
          <p:spPr>
            <a:xfrm>
              <a:off x="4986248" y="2439578"/>
              <a:ext cx="4050000" cy="1796670"/>
            </a:xfrm>
            <a:prstGeom prst="rect">
              <a:avLst/>
            </a:prstGeom>
            <a:gradFill>
              <a:gsLst>
                <a:gs pos="0">
                  <a:srgbClr val="FFE8C5"/>
                </a:gs>
                <a:gs pos="100000">
                  <a:srgbClr val="FDFDF1"/>
                </a:gs>
              </a:gsLst>
              <a:lin ang="5400000" scaled="0"/>
            </a:gradFill>
            <a:ln w="6350"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56" name="Прямая соединительная линия 55"/>
            <p:cNvCxnSpPr/>
            <p:nvPr/>
          </p:nvCxnSpPr>
          <p:spPr>
            <a:xfrm flipV="1">
              <a:off x="5563924" y="3348000"/>
              <a:ext cx="2950468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Прямая соединительная линия 56"/>
            <p:cNvCxnSpPr/>
            <p:nvPr/>
          </p:nvCxnSpPr>
          <p:spPr>
            <a:xfrm>
              <a:off x="6948000" y="2655602"/>
              <a:ext cx="0" cy="1461779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Box 57"/>
            <p:cNvSpPr txBox="1"/>
            <p:nvPr/>
          </p:nvSpPr>
          <p:spPr>
            <a:xfrm>
              <a:off x="7128000" y="2808000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i="1" dirty="0" smtClean="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ru-RU" sz="2400" i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6444000" y="2808000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i="1" dirty="0" smtClean="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ru-RU" sz="2400" i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7128000" y="3420000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i="1" dirty="0" smtClean="0">
                  <a:latin typeface="Times New Roman" pitchFamily="18" charset="0"/>
                  <a:cs typeface="Times New Roman" pitchFamily="18" charset="0"/>
                </a:rPr>
                <a:t>3</a:t>
              </a:r>
              <a:endParaRPr lang="ru-RU" sz="2400" i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6408000" y="3420000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i="1" dirty="0" smtClean="0">
                  <a:latin typeface="Times New Roman" pitchFamily="18" charset="0"/>
                  <a:cs typeface="Times New Roman" pitchFamily="18" charset="0"/>
                </a:rPr>
                <a:t>4</a:t>
              </a:r>
              <a:endParaRPr lang="ru-RU" sz="2400" i="1" dirty="0">
                <a:latin typeface="Times New Roman" pitchFamily="18" charset="0"/>
                <a:cs typeface="Times New Roman" pitchFamily="18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2" name="TextBox 61"/>
                <p:cNvSpPr txBox="1"/>
                <p:nvPr/>
              </p:nvSpPr>
              <p:spPr>
                <a:xfrm rot="5400000">
                  <a:off x="6624000" y="3017159"/>
                  <a:ext cx="46679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ru-RU" sz="2400" i="1" smtClean="0">
                            <a:latin typeface="Cambria Math"/>
                          </a:rPr>
                          <m:t>∟</m:t>
                        </m:r>
                      </m:oMath>
                    </m:oMathPara>
                  </a14:m>
                  <a:endParaRPr lang="ru-RU" sz="2400" dirty="0"/>
                </a:p>
              </p:txBody>
            </p:sp>
          </mc:Choice>
          <mc:Fallback xmlns="">
            <p:sp>
              <p:nvSpPr>
                <p:cNvPr id="62" name="TextBox 6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6624000" y="3017159"/>
                  <a:ext cx="466794" cy="461665"/>
                </a:xfrm>
                <a:prstGeom prst="rect">
                  <a:avLst/>
                </a:prstGeom>
                <a:blipFill rotWithShape="1"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3" name="Прямоугольник 2"/>
          <p:cNvSpPr/>
          <p:nvPr/>
        </p:nvSpPr>
        <p:spPr>
          <a:xfrm>
            <a:off x="107752" y="4859975"/>
            <a:ext cx="9066402" cy="2062103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400" dirty="0" smtClean="0"/>
              <a:t>       </a:t>
            </a:r>
            <a:r>
              <a:rPr lang="ru-RU" sz="3200" dirty="0" smtClean="0"/>
              <a:t>Две </a:t>
            </a:r>
            <a:r>
              <a:rPr lang="ru-RU" sz="3200" dirty="0"/>
              <a:t>пересекающиеся прямые </a:t>
            </a:r>
            <a:r>
              <a:rPr lang="ru-RU" sz="3200" dirty="0" smtClean="0"/>
              <a:t>называются перпендикулярными </a:t>
            </a:r>
            <a:r>
              <a:rPr lang="ru-RU" sz="3200" dirty="0"/>
              <a:t>(или </a:t>
            </a:r>
            <a:r>
              <a:rPr lang="ru-RU" sz="3200" dirty="0" smtClean="0"/>
              <a:t>взаимно перпендикулярными</a:t>
            </a:r>
            <a:r>
              <a:rPr lang="ru-RU" sz="3200" dirty="0"/>
              <a:t>), если они </a:t>
            </a:r>
            <a:r>
              <a:rPr lang="ru-RU" sz="3200" dirty="0" smtClean="0"/>
              <a:t>образуют четыре </a:t>
            </a:r>
            <a:r>
              <a:rPr lang="ru-RU" sz="3200" dirty="0"/>
              <a:t>прямых угла.</a:t>
            </a:r>
          </a:p>
        </p:txBody>
      </p:sp>
    </p:spTree>
    <p:extLst>
      <p:ext uri="{BB962C8B-B14F-4D97-AF65-F5344CB8AC3E}">
        <p14:creationId xmlns:p14="http://schemas.microsoft.com/office/powerpoint/2010/main" val="262262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6408000"/>
            <a:ext cx="9144000" cy="331416"/>
            <a:chOff x="0" y="3645024"/>
            <a:chExt cx="9144000" cy="331416"/>
          </a:xfrm>
        </p:grpSpPr>
        <p:sp>
          <p:nvSpPr>
            <p:cNvPr id="6" name="Прямоугольник 5"/>
            <p:cNvSpPr/>
            <p:nvPr userDrawn="1"/>
          </p:nvSpPr>
          <p:spPr>
            <a:xfrm>
              <a:off x="0" y="3645024"/>
              <a:ext cx="9144000" cy="324000"/>
            </a:xfrm>
            <a:prstGeom prst="rect">
              <a:avLst/>
            </a:prstGeom>
            <a:solidFill>
              <a:schemeClr val="bg2">
                <a:lumMod val="5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" name="Прямая соединительная линия 6"/>
            <p:cNvCxnSpPr/>
            <p:nvPr userDrawn="1"/>
          </p:nvCxnSpPr>
          <p:spPr>
            <a:xfrm>
              <a:off x="0" y="3976440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 userDrawn="1"/>
          </p:nvCxnSpPr>
          <p:spPr>
            <a:xfrm>
              <a:off x="0" y="3645024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Группа 16"/>
          <p:cNvGrpSpPr/>
          <p:nvPr/>
        </p:nvGrpSpPr>
        <p:grpSpPr>
          <a:xfrm>
            <a:off x="0" y="72000"/>
            <a:ext cx="9144000" cy="468000"/>
            <a:chOff x="0" y="72000"/>
            <a:chExt cx="9144000" cy="468000"/>
          </a:xfrm>
        </p:grpSpPr>
        <p:sp>
          <p:nvSpPr>
            <p:cNvPr id="10" name="Прямоугольник 9"/>
            <p:cNvSpPr/>
            <p:nvPr userDrawn="1"/>
          </p:nvSpPr>
          <p:spPr>
            <a:xfrm>
              <a:off x="0" y="72000"/>
              <a:ext cx="9144000" cy="46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267034"/>
                </a:solidFill>
              </a:endParaRPr>
            </a:p>
          </p:txBody>
        </p:sp>
        <p:cxnSp>
          <p:nvCxnSpPr>
            <p:cNvPr id="11" name="Прямая соединительная линия 10"/>
            <p:cNvCxnSpPr/>
            <p:nvPr userDrawn="1"/>
          </p:nvCxnSpPr>
          <p:spPr>
            <a:xfrm>
              <a:off x="0" y="54000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 userDrawn="1"/>
          </p:nvCxnSpPr>
          <p:spPr>
            <a:xfrm>
              <a:off x="0" y="7200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36000"/>
            <a:ext cx="8676456" cy="614040"/>
          </a:xfrm>
        </p:spPr>
        <p:txBody>
          <a:bodyPr>
            <a:normAutofit/>
          </a:bodyPr>
          <a:lstStyle/>
          <a:p>
            <a:r>
              <a:rPr lang="ru-RU" sz="2400" b="0" dirty="0" smtClean="0">
                <a:ln>
                  <a:noFill/>
                </a:ln>
                <a:solidFill>
                  <a:schemeClr val="bg1"/>
                </a:solidFill>
                <a:effectLst/>
              </a:rPr>
              <a:t>Теорема </a:t>
            </a:r>
            <a:endParaRPr lang="ru-RU" b="0" dirty="0">
              <a:ln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436096" y="2190055"/>
            <a:ext cx="2416302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доказательство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4683522" y="3284984"/>
            <a:ext cx="4320232" cy="1938992"/>
          </a:xfrm>
          <a:prstGeom prst="rect">
            <a:avLst/>
          </a:prstGeom>
          <a:solidFill>
            <a:srgbClr val="FFFFCC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Cambria Math"/>
                <a:ea typeface="Cambria Math"/>
                <a:cs typeface="Arial" pitchFamily="34" charset="0"/>
              </a:rPr>
              <a:t>∠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1 = 90</a:t>
            </a:r>
            <a:r>
              <a:rPr lang="ru-RU" sz="2400" baseline="30000" dirty="0" smtClean="0">
                <a:latin typeface="Arial" pitchFamily="34" charset="0"/>
                <a:cs typeface="Arial" pitchFamily="34" charset="0"/>
              </a:rPr>
              <a:t>О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r>
              <a:rPr lang="ru-RU" sz="2400" dirty="0" smtClean="0">
                <a:latin typeface="Cambria Math"/>
                <a:ea typeface="Cambria Math"/>
                <a:cs typeface="Arial" pitchFamily="34" charset="0"/>
              </a:rPr>
              <a:t>∠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2 = </a:t>
            </a:r>
            <a:r>
              <a:rPr lang="ru-RU" sz="2400" dirty="0" smtClean="0">
                <a:latin typeface="Cambria Math"/>
                <a:ea typeface="Cambria Math"/>
                <a:cs typeface="Arial" pitchFamily="34" charset="0"/>
              </a:rPr>
              <a:t>∠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4 = 90</a:t>
            </a:r>
            <a:r>
              <a:rPr lang="ru-RU" sz="2400" baseline="30000" dirty="0" smtClean="0">
                <a:latin typeface="Arial" pitchFamily="34" charset="0"/>
                <a:cs typeface="Arial" pitchFamily="34" charset="0"/>
              </a:rPr>
              <a:t>О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(как смежные с углом 1),</a:t>
            </a:r>
          </a:p>
          <a:p>
            <a:r>
              <a:rPr lang="ru-RU" sz="2400" dirty="0" smtClean="0">
                <a:latin typeface="Cambria Math"/>
                <a:ea typeface="Cambria Math"/>
                <a:cs typeface="Arial" pitchFamily="34" charset="0"/>
              </a:rPr>
              <a:t>∠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3 = </a:t>
            </a:r>
            <a:r>
              <a:rPr lang="ru-RU" sz="2400" dirty="0" smtClean="0">
                <a:latin typeface="Cambria Math"/>
                <a:ea typeface="Cambria Math"/>
                <a:cs typeface="Arial" pitchFamily="34" charset="0"/>
              </a:rPr>
              <a:t>∠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1 = 90</a:t>
            </a:r>
            <a:r>
              <a:rPr lang="ru-RU" sz="2400" baseline="30000" dirty="0" smtClean="0">
                <a:latin typeface="Arial" pitchFamily="34" charset="0"/>
                <a:cs typeface="Arial" pitchFamily="34" charset="0"/>
              </a:rPr>
              <a:t>О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(как вертикальные).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Ч.т.д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Штриховая стрелка вправо 32"/>
          <p:cNvSpPr/>
          <p:nvPr/>
        </p:nvSpPr>
        <p:spPr>
          <a:xfrm rot="5400000">
            <a:off x="6537845" y="2615169"/>
            <a:ext cx="611586" cy="849288"/>
          </a:xfrm>
          <a:prstGeom prst="stripedRightArrow">
            <a:avLst/>
          </a:prstGeom>
          <a:solidFill>
            <a:schemeClr val="accent6">
              <a:lumMod val="20000"/>
              <a:lumOff val="80000"/>
            </a:schemeClr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575858"/>
            <a:ext cx="4415511" cy="2709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6538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1" grpId="0" animBg="1"/>
      <p:bldP spid="3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6408000"/>
            <a:ext cx="9144000" cy="331416"/>
            <a:chOff x="0" y="3645024"/>
            <a:chExt cx="9144000" cy="331416"/>
          </a:xfrm>
        </p:grpSpPr>
        <p:sp>
          <p:nvSpPr>
            <p:cNvPr id="6" name="Прямоугольник 5"/>
            <p:cNvSpPr/>
            <p:nvPr userDrawn="1"/>
          </p:nvSpPr>
          <p:spPr>
            <a:xfrm>
              <a:off x="0" y="3645024"/>
              <a:ext cx="9144000" cy="324000"/>
            </a:xfrm>
            <a:prstGeom prst="rect">
              <a:avLst/>
            </a:prstGeom>
            <a:solidFill>
              <a:schemeClr val="bg2">
                <a:lumMod val="5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" name="Прямая соединительная линия 6"/>
            <p:cNvCxnSpPr/>
            <p:nvPr userDrawn="1"/>
          </p:nvCxnSpPr>
          <p:spPr>
            <a:xfrm>
              <a:off x="0" y="3976440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 userDrawn="1"/>
          </p:nvCxnSpPr>
          <p:spPr>
            <a:xfrm>
              <a:off x="0" y="3645024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Группа 16"/>
          <p:cNvGrpSpPr/>
          <p:nvPr/>
        </p:nvGrpSpPr>
        <p:grpSpPr>
          <a:xfrm>
            <a:off x="0" y="72000"/>
            <a:ext cx="9144000" cy="468000"/>
            <a:chOff x="0" y="72000"/>
            <a:chExt cx="9144000" cy="468000"/>
          </a:xfrm>
        </p:grpSpPr>
        <p:sp>
          <p:nvSpPr>
            <p:cNvPr id="10" name="Прямоугольник 9"/>
            <p:cNvSpPr/>
            <p:nvPr userDrawn="1"/>
          </p:nvSpPr>
          <p:spPr>
            <a:xfrm>
              <a:off x="0" y="72000"/>
              <a:ext cx="9144000" cy="46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267034"/>
                </a:solidFill>
              </a:endParaRPr>
            </a:p>
          </p:txBody>
        </p:sp>
        <p:cxnSp>
          <p:nvCxnSpPr>
            <p:cNvPr id="11" name="Прямая соединительная линия 10"/>
            <p:cNvCxnSpPr/>
            <p:nvPr userDrawn="1"/>
          </p:nvCxnSpPr>
          <p:spPr>
            <a:xfrm>
              <a:off x="0" y="54000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 userDrawn="1"/>
          </p:nvCxnSpPr>
          <p:spPr>
            <a:xfrm>
              <a:off x="0" y="7200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36000"/>
            <a:ext cx="8676456" cy="614040"/>
          </a:xfrm>
        </p:spPr>
        <p:txBody>
          <a:bodyPr>
            <a:normAutofit/>
          </a:bodyPr>
          <a:lstStyle/>
          <a:p>
            <a:r>
              <a:rPr lang="ru-RU" sz="2400" b="0" dirty="0" smtClean="0">
                <a:ln>
                  <a:noFill/>
                </a:ln>
                <a:solidFill>
                  <a:schemeClr val="bg1"/>
                </a:solidFill>
                <a:effectLst/>
              </a:rPr>
              <a:t>Перпендикулярные прямые</a:t>
            </a:r>
            <a:endParaRPr lang="ru-RU" b="0" dirty="0">
              <a:ln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985968" y="778377"/>
            <a:ext cx="3350453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Перпендикуляр, проведённый из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точки </a:t>
            </a:r>
            <a:r>
              <a:rPr lang="ru-RU" sz="2000" i="1" dirty="0">
                <a:latin typeface="Arial" pitchFamily="34" charset="0"/>
                <a:cs typeface="Arial" pitchFamily="34" charset="0"/>
              </a:rPr>
              <a:t>А</a:t>
            </a:r>
          </a:p>
          <a:p>
            <a:r>
              <a:rPr lang="ru-RU" sz="2000" dirty="0">
                <a:latin typeface="Arial" pitchFamily="34" charset="0"/>
                <a:cs typeface="Arial" pitchFamily="34" charset="0"/>
              </a:rPr>
              <a:t>к прямой </a:t>
            </a:r>
            <a:r>
              <a:rPr lang="ru-RU" sz="2000" i="1" dirty="0">
                <a:latin typeface="Arial" pitchFamily="34" charset="0"/>
                <a:cs typeface="Arial" pitchFamily="34" charset="0"/>
              </a:rPr>
              <a:t>а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4957928" y="644230"/>
            <a:ext cx="4050000" cy="2304000"/>
          </a:xfrm>
          <a:prstGeom prst="rect">
            <a:avLst/>
          </a:prstGeom>
          <a:gradFill>
            <a:gsLst>
              <a:gs pos="0">
                <a:srgbClr val="FFE8C5"/>
              </a:gs>
              <a:gs pos="100000">
                <a:srgbClr val="FDFDF1"/>
              </a:gs>
            </a:gsLst>
            <a:lin ang="5400000" scaled="0"/>
          </a:gradFill>
          <a:ln w="63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6" name="Прямая соединительная линия 55"/>
          <p:cNvCxnSpPr/>
          <p:nvPr/>
        </p:nvCxnSpPr>
        <p:spPr>
          <a:xfrm flipV="1">
            <a:off x="5535869" y="2503459"/>
            <a:ext cx="295046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>
            <a:off x="6912000" y="1040229"/>
            <a:ext cx="0" cy="1461779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6919945" y="2004277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Н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724393" y="2041794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/>
              <p:cNvSpPr txBox="1"/>
              <p:nvPr/>
            </p:nvSpPr>
            <p:spPr>
              <a:xfrm rot="5400000">
                <a:off x="6595945" y="2192229"/>
                <a:ext cx="46679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i="1" smtClean="0">
                          <a:latin typeface="Cambria Math"/>
                        </a:rPr>
                        <m:t>∟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62" name="TextBox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5400000">
                <a:off x="6595945" y="2192229"/>
                <a:ext cx="466794" cy="46166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6" name="Группа 65"/>
          <p:cNvGrpSpPr/>
          <p:nvPr/>
        </p:nvGrpSpPr>
        <p:grpSpPr>
          <a:xfrm>
            <a:off x="6840000" y="658773"/>
            <a:ext cx="377760" cy="443665"/>
            <a:chOff x="4572000" y="3582000"/>
            <a:chExt cx="377760" cy="443665"/>
          </a:xfrm>
        </p:grpSpPr>
        <p:sp>
          <p:nvSpPr>
            <p:cNvPr id="67" name="Овал 66"/>
            <p:cNvSpPr>
              <a:spLocks noChangeAspect="1"/>
            </p:cNvSpPr>
            <p:nvPr/>
          </p:nvSpPr>
          <p:spPr>
            <a:xfrm>
              <a:off x="4572000" y="3917665"/>
              <a:ext cx="108000" cy="108000"/>
            </a:xfrm>
            <a:prstGeom prst="ellipse">
              <a:avLst/>
            </a:prstGeom>
            <a:solidFill>
              <a:srgbClr val="FFFF00"/>
            </a:solidFill>
            <a:ln w="635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4608000" y="3582000"/>
              <a:ext cx="34176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i="1" dirty="0" smtClean="0">
                  <a:latin typeface="Times New Roman" pitchFamily="18" charset="0"/>
                  <a:cs typeface="Times New Roman" pitchFamily="18" charset="0"/>
                </a:rPr>
                <a:t>А</a:t>
              </a:r>
              <a:endParaRPr lang="ru-RU" sz="2000" i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69" name="Прямоугольник 68"/>
          <p:cNvSpPr/>
          <p:nvPr/>
        </p:nvSpPr>
        <p:spPr>
          <a:xfrm>
            <a:off x="1547664" y="2628000"/>
            <a:ext cx="2788757" cy="70788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r"/>
            <a:r>
              <a:rPr lang="ru-RU" sz="2000" dirty="0" smtClean="0">
                <a:latin typeface="Arial" pitchFamily="34" charset="0"/>
                <a:cs typeface="Arial" pitchFamily="34" charset="0"/>
              </a:rPr>
              <a:t>Основание перпендикуляра АН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7" name="Прямая соединительная линия 26"/>
          <p:cNvCxnSpPr>
            <a:stCxn id="36" idx="3"/>
          </p:cNvCxnSpPr>
          <p:nvPr/>
        </p:nvCxnSpPr>
        <p:spPr>
          <a:xfrm>
            <a:off x="4336421" y="1286209"/>
            <a:ext cx="2492921" cy="5078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flipV="1">
            <a:off x="4336421" y="2592000"/>
            <a:ext cx="2555999" cy="3562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Рисунок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28000"/>
            <a:ext cx="9144000" cy="2788920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</p:pic>
      <p:sp>
        <p:nvSpPr>
          <p:cNvPr id="35" name="Прямоугольник 34"/>
          <p:cNvSpPr/>
          <p:nvPr/>
        </p:nvSpPr>
        <p:spPr>
          <a:xfrm>
            <a:off x="4166110" y="4322295"/>
            <a:ext cx="270989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Перпендикуляр —</a:t>
            </a:r>
          </a:p>
          <a:p>
            <a:pPr algn="ctr"/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от латинского</a:t>
            </a:r>
          </a:p>
          <a:p>
            <a:pPr algn="ctr"/>
            <a:r>
              <a:rPr lang="en-US" sz="2400" dirty="0">
                <a:solidFill>
                  <a:schemeClr val="accent6">
                    <a:lumMod val="50000"/>
                  </a:schemeClr>
                </a:solidFill>
              </a:rPr>
              <a:t>perpendiculars</a:t>
            </a:r>
          </a:p>
          <a:p>
            <a:pPr algn="ctr"/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(отвесный).</a:t>
            </a:r>
          </a:p>
        </p:txBody>
      </p:sp>
    </p:spTree>
    <p:extLst>
      <p:ext uri="{BB962C8B-B14F-4D97-AF65-F5344CB8AC3E}">
        <p14:creationId xmlns:p14="http://schemas.microsoft.com/office/powerpoint/2010/main" val="127906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60" grpId="0"/>
      <p:bldP spid="61" grpId="0"/>
      <p:bldP spid="62" grpId="0"/>
      <p:bldP spid="6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6408000"/>
            <a:ext cx="9144000" cy="331416"/>
            <a:chOff x="0" y="3645024"/>
            <a:chExt cx="9144000" cy="331416"/>
          </a:xfrm>
        </p:grpSpPr>
        <p:sp>
          <p:nvSpPr>
            <p:cNvPr id="6" name="Прямоугольник 5"/>
            <p:cNvSpPr/>
            <p:nvPr userDrawn="1"/>
          </p:nvSpPr>
          <p:spPr>
            <a:xfrm>
              <a:off x="0" y="3645024"/>
              <a:ext cx="9144000" cy="324000"/>
            </a:xfrm>
            <a:prstGeom prst="rect">
              <a:avLst/>
            </a:prstGeom>
            <a:solidFill>
              <a:schemeClr val="bg2">
                <a:lumMod val="5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" name="Прямая соединительная линия 6"/>
            <p:cNvCxnSpPr/>
            <p:nvPr userDrawn="1"/>
          </p:nvCxnSpPr>
          <p:spPr>
            <a:xfrm>
              <a:off x="0" y="3976440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 userDrawn="1"/>
          </p:nvCxnSpPr>
          <p:spPr>
            <a:xfrm>
              <a:off x="0" y="3645024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Группа 16"/>
          <p:cNvGrpSpPr/>
          <p:nvPr/>
        </p:nvGrpSpPr>
        <p:grpSpPr>
          <a:xfrm>
            <a:off x="0" y="72000"/>
            <a:ext cx="9144000" cy="468000"/>
            <a:chOff x="0" y="72000"/>
            <a:chExt cx="9144000" cy="468000"/>
          </a:xfrm>
        </p:grpSpPr>
        <p:sp>
          <p:nvSpPr>
            <p:cNvPr id="10" name="Прямоугольник 9"/>
            <p:cNvSpPr/>
            <p:nvPr userDrawn="1"/>
          </p:nvSpPr>
          <p:spPr>
            <a:xfrm>
              <a:off x="0" y="72000"/>
              <a:ext cx="9144000" cy="46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267034"/>
                </a:solidFill>
              </a:endParaRPr>
            </a:p>
          </p:txBody>
        </p:sp>
        <p:cxnSp>
          <p:nvCxnSpPr>
            <p:cNvPr id="11" name="Прямая соединительная линия 10"/>
            <p:cNvCxnSpPr/>
            <p:nvPr userDrawn="1"/>
          </p:nvCxnSpPr>
          <p:spPr>
            <a:xfrm>
              <a:off x="0" y="54000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 userDrawn="1"/>
          </p:nvCxnSpPr>
          <p:spPr>
            <a:xfrm>
              <a:off x="0" y="7200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36000"/>
            <a:ext cx="8676456" cy="614040"/>
          </a:xfrm>
        </p:spPr>
        <p:txBody>
          <a:bodyPr>
            <a:normAutofit/>
          </a:bodyPr>
          <a:lstStyle/>
          <a:p>
            <a:r>
              <a:rPr lang="ru-RU" sz="2400" b="0" dirty="0" smtClean="0">
                <a:ln>
                  <a:noFill/>
                </a:ln>
                <a:solidFill>
                  <a:schemeClr val="bg1"/>
                </a:solidFill>
                <a:effectLst/>
              </a:rPr>
              <a:t>Теорема </a:t>
            </a:r>
            <a:endParaRPr lang="ru-RU" b="0" dirty="0">
              <a:ln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40107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/>
              <a:t>Организация и самоорганизация учащихся. Организация обратной связи</a:t>
            </a:r>
            <a:endParaRPr lang="ru-RU" sz="1600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21" name="Группа 20"/>
          <p:cNvGrpSpPr/>
          <p:nvPr/>
        </p:nvGrpSpPr>
        <p:grpSpPr>
          <a:xfrm>
            <a:off x="-2340" y="1205183"/>
            <a:ext cx="8926040" cy="1514475"/>
            <a:chOff x="1960" y="3789039"/>
            <a:chExt cx="8926040" cy="1514475"/>
          </a:xfrm>
        </p:grpSpPr>
        <p:pic>
          <p:nvPicPr>
            <p:cNvPr id="22" name="Рисунок 2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8F8F8"/>
                </a:clrFrom>
                <a:clrTo>
                  <a:srgbClr val="F8F8F8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0" y="3789039"/>
              <a:ext cx="2933700" cy="1514475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1187624" y="4146167"/>
              <a:ext cx="158248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dirty="0" smtClean="0">
                  <a:solidFill>
                    <a:schemeClr val="bg1"/>
                  </a:solidFill>
                  <a:effectLst>
                    <a:glow rad="139700">
                      <a:schemeClr val="accent3">
                        <a:lumMod val="75000"/>
                      </a:schemeClr>
                    </a:glow>
                  </a:effectLst>
                  <a:latin typeface="Arial Black" pitchFamily="34" charset="0"/>
                </a:rPr>
                <a:t>ТЕОРЕМА</a:t>
              </a:r>
              <a:endParaRPr lang="ru-RU" sz="2000" dirty="0">
                <a:solidFill>
                  <a:schemeClr val="bg1"/>
                </a:solidFill>
                <a:effectLst>
                  <a:glow rad="139700">
                    <a:schemeClr val="accent3">
                      <a:lumMod val="75000"/>
                    </a:schemeClr>
                  </a:glow>
                </a:effectLst>
                <a:latin typeface="Arial Black" pitchFamily="34" charset="0"/>
              </a:endParaRPr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1188000" y="4509039"/>
              <a:ext cx="7740000" cy="7572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304800" dist="152400" dir="2700000" algn="tl" rotWithShape="0">
                <a:schemeClr val="accent6">
                  <a:lumMod val="50000"/>
                  <a:alpha val="92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ru-RU" sz="200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Из точки, не лежащей на прямой, можно провести </a:t>
              </a:r>
              <a:r>
                <a:rPr lang="ru-RU" sz="200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перпендикуляр </a:t>
              </a:r>
              <a:r>
                <a:rPr lang="ru-RU" sz="200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к этой прямой.</a:t>
              </a:r>
              <a:endParaRPr lang="ru-RU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4" name="Прямоугольник 13"/>
          <p:cNvSpPr/>
          <p:nvPr/>
        </p:nvSpPr>
        <p:spPr>
          <a:xfrm>
            <a:off x="683568" y="612000"/>
            <a:ext cx="8064896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теорема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о существовании перпендикуляра к прямой.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140958"/>
            <a:ext cx="8964000" cy="2455889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781289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943" y="300716"/>
            <a:ext cx="9144000" cy="4111200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</p:pic>
      <p:grpSp>
        <p:nvGrpSpPr>
          <p:cNvPr id="5" name="Группа 4"/>
          <p:cNvGrpSpPr/>
          <p:nvPr/>
        </p:nvGrpSpPr>
        <p:grpSpPr>
          <a:xfrm>
            <a:off x="0" y="6408000"/>
            <a:ext cx="9144000" cy="331416"/>
            <a:chOff x="0" y="3645024"/>
            <a:chExt cx="9144000" cy="331416"/>
          </a:xfrm>
        </p:grpSpPr>
        <p:sp>
          <p:nvSpPr>
            <p:cNvPr id="6" name="Прямоугольник 5"/>
            <p:cNvSpPr/>
            <p:nvPr userDrawn="1"/>
          </p:nvSpPr>
          <p:spPr>
            <a:xfrm>
              <a:off x="0" y="3645024"/>
              <a:ext cx="9144000" cy="324000"/>
            </a:xfrm>
            <a:prstGeom prst="rect">
              <a:avLst/>
            </a:prstGeom>
            <a:solidFill>
              <a:schemeClr val="bg2">
                <a:lumMod val="5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" name="Прямая соединительная линия 6"/>
            <p:cNvCxnSpPr/>
            <p:nvPr userDrawn="1"/>
          </p:nvCxnSpPr>
          <p:spPr>
            <a:xfrm>
              <a:off x="0" y="3976440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 userDrawn="1"/>
          </p:nvCxnSpPr>
          <p:spPr>
            <a:xfrm>
              <a:off x="0" y="3645024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36000"/>
            <a:ext cx="9144000" cy="614040"/>
          </a:xfrm>
        </p:spPr>
        <p:txBody>
          <a:bodyPr>
            <a:normAutofit/>
          </a:bodyPr>
          <a:lstStyle/>
          <a:p>
            <a:r>
              <a:rPr lang="ru-RU" sz="2400" b="0" dirty="0" smtClean="0">
                <a:ln>
                  <a:noFill/>
                </a:ln>
                <a:solidFill>
                  <a:schemeClr val="bg1"/>
                </a:solidFill>
                <a:effectLst/>
              </a:rPr>
              <a:t>Перпендикулярные прямые</a:t>
            </a:r>
            <a:endParaRPr lang="ru-RU" b="0" dirty="0">
              <a:ln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40107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/>
              <a:t>Практикум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036544" y="2423087"/>
            <a:ext cx="43154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AOD, BOD, COB, AOC.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7994677" y="4155824"/>
            <a:ext cx="504392" cy="288032"/>
          </a:xfrm>
          <a:prstGeom prst="round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?</a:t>
            </a:r>
            <a:endParaRPr lang="ru-RU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332000" y="3694159"/>
            <a:ext cx="1871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AB          CD</a:t>
            </a:r>
            <a:endParaRPr lang="en-US" sz="2400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330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1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144000" cy="4896544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</p:pic>
      <p:grpSp>
        <p:nvGrpSpPr>
          <p:cNvPr id="5" name="Группа 4"/>
          <p:cNvGrpSpPr/>
          <p:nvPr/>
        </p:nvGrpSpPr>
        <p:grpSpPr>
          <a:xfrm>
            <a:off x="0" y="6408000"/>
            <a:ext cx="9144000" cy="331416"/>
            <a:chOff x="0" y="3645024"/>
            <a:chExt cx="9144000" cy="331416"/>
          </a:xfrm>
        </p:grpSpPr>
        <p:sp>
          <p:nvSpPr>
            <p:cNvPr id="6" name="Прямоугольник 5"/>
            <p:cNvSpPr/>
            <p:nvPr userDrawn="1"/>
          </p:nvSpPr>
          <p:spPr>
            <a:xfrm>
              <a:off x="0" y="3645024"/>
              <a:ext cx="9144000" cy="324000"/>
            </a:xfrm>
            <a:prstGeom prst="rect">
              <a:avLst/>
            </a:prstGeom>
            <a:solidFill>
              <a:schemeClr val="bg2">
                <a:lumMod val="5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" name="Прямая соединительная линия 6"/>
            <p:cNvCxnSpPr/>
            <p:nvPr userDrawn="1"/>
          </p:nvCxnSpPr>
          <p:spPr>
            <a:xfrm>
              <a:off x="0" y="3976440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 userDrawn="1"/>
          </p:nvCxnSpPr>
          <p:spPr>
            <a:xfrm>
              <a:off x="0" y="3645024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/>
          <p:cNvSpPr txBox="1"/>
          <p:nvPr/>
        </p:nvSpPr>
        <p:spPr>
          <a:xfrm>
            <a:off x="0" y="640107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/>
              <a:t>Практикум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274240" y="3645024"/>
            <a:ext cx="3420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CO                         AO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7767168" y="5013176"/>
            <a:ext cx="504392" cy="288032"/>
          </a:xfrm>
          <a:prstGeom prst="round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?</a:t>
            </a:r>
            <a:endParaRPr lang="ru-RU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18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640"/>
            <a:ext cx="9144000" cy="4968552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</p:pic>
      <p:grpSp>
        <p:nvGrpSpPr>
          <p:cNvPr id="5" name="Группа 4"/>
          <p:cNvGrpSpPr/>
          <p:nvPr/>
        </p:nvGrpSpPr>
        <p:grpSpPr>
          <a:xfrm>
            <a:off x="0" y="6408000"/>
            <a:ext cx="9144000" cy="331416"/>
            <a:chOff x="0" y="3645024"/>
            <a:chExt cx="9144000" cy="331416"/>
          </a:xfrm>
        </p:grpSpPr>
        <p:sp>
          <p:nvSpPr>
            <p:cNvPr id="6" name="Прямоугольник 5"/>
            <p:cNvSpPr/>
            <p:nvPr userDrawn="1"/>
          </p:nvSpPr>
          <p:spPr>
            <a:xfrm>
              <a:off x="0" y="3645024"/>
              <a:ext cx="9144000" cy="324000"/>
            </a:xfrm>
            <a:prstGeom prst="rect">
              <a:avLst/>
            </a:prstGeom>
            <a:solidFill>
              <a:schemeClr val="bg2">
                <a:lumMod val="5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" name="Прямая соединительная линия 6"/>
            <p:cNvCxnSpPr/>
            <p:nvPr userDrawn="1"/>
          </p:nvCxnSpPr>
          <p:spPr>
            <a:xfrm>
              <a:off x="0" y="3976440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 userDrawn="1"/>
          </p:nvCxnSpPr>
          <p:spPr>
            <a:xfrm>
              <a:off x="0" y="3645024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/>
          <p:cNvSpPr txBox="1"/>
          <p:nvPr/>
        </p:nvSpPr>
        <p:spPr>
          <a:xfrm>
            <a:off x="0" y="640107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/>
              <a:t>Практикум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635896" y="3452967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Основанием перпендикуляра</a:t>
            </a:r>
            <a:endParaRPr lang="en-US" sz="2400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7974651" y="4365104"/>
            <a:ext cx="504392" cy="288032"/>
          </a:xfrm>
          <a:prstGeom prst="round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?</a:t>
            </a:r>
            <a:endParaRPr lang="ru-RU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20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640"/>
            <a:ext cx="9144000" cy="4968552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</p:pic>
      <p:grpSp>
        <p:nvGrpSpPr>
          <p:cNvPr id="5" name="Группа 4"/>
          <p:cNvGrpSpPr/>
          <p:nvPr/>
        </p:nvGrpSpPr>
        <p:grpSpPr>
          <a:xfrm>
            <a:off x="0" y="6408000"/>
            <a:ext cx="9144000" cy="331416"/>
            <a:chOff x="0" y="3645024"/>
            <a:chExt cx="9144000" cy="331416"/>
          </a:xfrm>
        </p:grpSpPr>
        <p:sp>
          <p:nvSpPr>
            <p:cNvPr id="6" name="Прямоугольник 5"/>
            <p:cNvSpPr/>
            <p:nvPr userDrawn="1"/>
          </p:nvSpPr>
          <p:spPr>
            <a:xfrm>
              <a:off x="0" y="3645024"/>
              <a:ext cx="9144000" cy="324000"/>
            </a:xfrm>
            <a:prstGeom prst="rect">
              <a:avLst/>
            </a:prstGeom>
            <a:solidFill>
              <a:schemeClr val="bg2">
                <a:lumMod val="5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" name="Прямая соединительная линия 6"/>
            <p:cNvCxnSpPr/>
            <p:nvPr userDrawn="1"/>
          </p:nvCxnSpPr>
          <p:spPr>
            <a:xfrm>
              <a:off x="0" y="3976440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 userDrawn="1"/>
          </p:nvCxnSpPr>
          <p:spPr>
            <a:xfrm>
              <a:off x="0" y="3645024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/>
          <p:cNvSpPr txBox="1"/>
          <p:nvPr/>
        </p:nvSpPr>
        <p:spPr>
          <a:xfrm>
            <a:off x="0" y="640107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/>
              <a:t>Практикум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635896" y="3452967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Основанием перпендикуляра</a:t>
            </a:r>
            <a:endParaRPr lang="en-US" sz="2400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7974651" y="4365104"/>
            <a:ext cx="504392" cy="288032"/>
          </a:xfrm>
          <a:prstGeom prst="round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?</a:t>
            </a:r>
            <a:endParaRPr lang="ru-RU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7596336" y="836712"/>
            <a:ext cx="0" cy="1224136"/>
          </a:xfrm>
          <a:prstGeom prst="line">
            <a:avLst/>
          </a:prstGeom>
          <a:ln w="15875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7668575" y="605879"/>
            <a:ext cx="351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К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7596336" y="2060848"/>
            <a:ext cx="882707" cy="93610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8604448" y="3068960"/>
            <a:ext cx="3577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L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249412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000"/>
            <a:ext cx="9144000" cy="4986792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</p:pic>
      <p:grpSp>
        <p:nvGrpSpPr>
          <p:cNvPr id="5" name="Группа 4"/>
          <p:cNvGrpSpPr/>
          <p:nvPr/>
        </p:nvGrpSpPr>
        <p:grpSpPr>
          <a:xfrm>
            <a:off x="0" y="6408000"/>
            <a:ext cx="9144000" cy="331416"/>
            <a:chOff x="0" y="3645024"/>
            <a:chExt cx="9144000" cy="331416"/>
          </a:xfrm>
        </p:grpSpPr>
        <p:sp>
          <p:nvSpPr>
            <p:cNvPr id="6" name="Прямоугольник 5"/>
            <p:cNvSpPr/>
            <p:nvPr userDrawn="1"/>
          </p:nvSpPr>
          <p:spPr>
            <a:xfrm>
              <a:off x="0" y="3645024"/>
              <a:ext cx="9144000" cy="324000"/>
            </a:xfrm>
            <a:prstGeom prst="rect">
              <a:avLst/>
            </a:prstGeom>
            <a:solidFill>
              <a:schemeClr val="bg2">
                <a:lumMod val="5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" name="Прямая соединительная линия 6"/>
            <p:cNvCxnSpPr/>
            <p:nvPr userDrawn="1"/>
          </p:nvCxnSpPr>
          <p:spPr>
            <a:xfrm>
              <a:off x="0" y="3976440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 userDrawn="1"/>
          </p:nvCxnSpPr>
          <p:spPr>
            <a:xfrm>
              <a:off x="0" y="3645024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/>
          <p:cNvSpPr txBox="1"/>
          <p:nvPr/>
        </p:nvSpPr>
        <p:spPr>
          <a:xfrm>
            <a:off x="0" y="640107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/>
              <a:t>Практикум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699792" y="2935338"/>
            <a:ext cx="20981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COE       </a:t>
            </a:r>
            <a:r>
              <a:rPr lang="ru-RU" sz="24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90</a:t>
            </a:r>
            <a:r>
              <a:rPr lang="ru-RU" sz="2400" i="1" baseline="30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4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endParaRPr lang="en-US" sz="2400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8032134" y="4914776"/>
            <a:ext cx="504392" cy="288032"/>
          </a:xfrm>
          <a:prstGeom prst="round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?</a:t>
            </a:r>
            <a:endParaRPr lang="ru-RU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41641" y="2334563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90</a:t>
            </a:r>
            <a:r>
              <a:rPr lang="ru-RU" sz="2400" i="1" baseline="30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4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</a:t>
            </a:r>
            <a:r>
              <a:rPr lang="ru-RU" sz="2400" i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∠</a:t>
            </a:r>
            <a:r>
              <a:rPr lang="en-US" sz="24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BOC       </a:t>
            </a:r>
            <a:r>
              <a:rPr lang="ru-RU" sz="24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45</a:t>
            </a:r>
            <a:r>
              <a:rPr lang="ru-RU" sz="2400" i="1" baseline="30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endParaRPr lang="en-US" sz="2400" i="1" baseline="30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3528" y="3452019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45</a:t>
            </a:r>
            <a:r>
              <a:rPr lang="ru-RU" sz="2400" i="1" baseline="30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4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135</a:t>
            </a:r>
            <a:r>
              <a:rPr lang="ru-RU" sz="2400" i="1" baseline="30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endParaRPr lang="en-US" sz="2400" i="1" baseline="30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907704" y="4365104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45</a:t>
            </a:r>
            <a:r>
              <a:rPr lang="ru-RU" sz="2400" i="1" baseline="30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ru-RU" sz="24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135</a:t>
            </a:r>
            <a:r>
              <a:rPr lang="ru-RU" sz="2400" i="1" baseline="30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endParaRPr lang="en-US" sz="2400" i="1" baseline="30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783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1" grpId="0"/>
      <p:bldP spid="19" grpId="0"/>
      <p:bldP spid="21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8000"/>
            <a:ext cx="9144000" cy="649224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</p:pic>
      <p:grpSp>
        <p:nvGrpSpPr>
          <p:cNvPr id="5" name="Группа 4"/>
          <p:cNvGrpSpPr/>
          <p:nvPr/>
        </p:nvGrpSpPr>
        <p:grpSpPr>
          <a:xfrm>
            <a:off x="0" y="6408000"/>
            <a:ext cx="9144000" cy="331416"/>
            <a:chOff x="0" y="3645024"/>
            <a:chExt cx="9144000" cy="331416"/>
          </a:xfrm>
        </p:grpSpPr>
        <p:sp>
          <p:nvSpPr>
            <p:cNvPr id="6" name="Прямоугольник 5"/>
            <p:cNvSpPr/>
            <p:nvPr userDrawn="1"/>
          </p:nvSpPr>
          <p:spPr>
            <a:xfrm>
              <a:off x="0" y="3645024"/>
              <a:ext cx="9144000" cy="324000"/>
            </a:xfrm>
            <a:prstGeom prst="rect">
              <a:avLst/>
            </a:prstGeom>
            <a:solidFill>
              <a:schemeClr val="bg2">
                <a:lumMod val="5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" name="Прямая соединительная линия 6"/>
            <p:cNvCxnSpPr/>
            <p:nvPr userDrawn="1"/>
          </p:nvCxnSpPr>
          <p:spPr>
            <a:xfrm>
              <a:off x="0" y="3976440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 userDrawn="1"/>
          </p:nvCxnSpPr>
          <p:spPr>
            <a:xfrm>
              <a:off x="0" y="3645024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Группа 16"/>
          <p:cNvGrpSpPr/>
          <p:nvPr/>
        </p:nvGrpSpPr>
        <p:grpSpPr>
          <a:xfrm>
            <a:off x="0" y="72000"/>
            <a:ext cx="9144000" cy="468000"/>
            <a:chOff x="0" y="72000"/>
            <a:chExt cx="9144000" cy="468000"/>
          </a:xfrm>
        </p:grpSpPr>
        <p:sp>
          <p:nvSpPr>
            <p:cNvPr id="10" name="Прямоугольник 9"/>
            <p:cNvSpPr/>
            <p:nvPr userDrawn="1"/>
          </p:nvSpPr>
          <p:spPr>
            <a:xfrm>
              <a:off x="0" y="72000"/>
              <a:ext cx="9144000" cy="46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267034"/>
                </a:solidFill>
              </a:endParaRPr>
            </a:p>
          </p:txBody>
        </p:sp>
        <p:cxnSp>
          <p:nvCxnSpPr>
            <p:cNvPr id="11" name="Прямая соединительная линия 10"/>
            <p:cNvCxnSpPr/>
            <p:nvPr userDrawn="1"/>
          </p:nvCxnSpPr>
          <p:spPr>
            <a:xfrm>
              <a:off x="0" y="54000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 userDrawn="1"/>
          </p:nvCxnSpPr>
          <p:spPr>
            <a:xfrm>
              <a:off x="0" y="7200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36000"/>
            <a:ext cx="9144000" cy="614040"/>
          </a:xfrm>
        </p:spPr>
        <p:txBody>
          <a:bodyPr>
            <a:normAutofit/>
          </a:bodyPr>
          <a:lstStyle/>
          <a:p>
            <a:r>
              <a:rPr lang="ru-RU" sz="2400" b="0" dirty="0" smtClean="0">
                <a:ln>
                  <a:noFill/>
                </a:ln>
                <a:solidFill>
                  <a:schemeClr val="bg1"/>
                </a:solidFill>
                <a:effectLst/>
              </a:rPr>
              <a:t>Вопросы и задачи</a:t>
            </a:r>
            <a:endParaRPr lang="ru-RU" b="0" dirty="0">
              <a:ln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40107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/>
              <a:t>Практикум</a:t>
            </a:r>
          </a:p>
        </p:txBody>
      </p:sp>
      <p:grpSp>
        <p:nvGrpSpPr>
          <p:cNvPr id="25" name="Группа 24"/>
          <p:cNvGrpSpPr/>
          <p:nvPr/>
        </p:nvGrpSpPr>
        <p:grpSpPr>
          <a:xfrm>
            <a:off x="108000" y="576000"/>
            <a:ext cx="2916000" cy="360000"/>
            <a:chOff x="108000" y="612000"/>
            <a:chExt cx="2916000" cy="360000"/>
          </a:xfrm>
        </p:grpSpPr>
        <p:sp>
          <p:nvSpPr>
            <p:cNvPr id="26" name="Прямоугольник 25"/>
            <p:cNvSpPr/>
            <p:nvPr/>
          </p:nvSpPr>
          <p:spPr>
            <a:xfrm>
              <a:off x="108000" y="612000"/>
              <a:ext cx="1692000" cy="35996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ru-RU" sz="2000" b="1" dirty="0" smtClean="0"/>
                <a:t>УЧЕБНИК</a:t>
              </a:r>
              <a:endParaRPr lang="ru-RU" sz="2000" b="1" dirty="0"/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1872000" y="612000"/>
              <a:ext cx="1152000" cy="360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chemeClr val="bg1"/>
                  </a:solidFill>
                </a:rPr>
                <a:t>№ </a:t>
              </a:r>
              <a:r>
                <a:rPr lang="en-US" sz="2000" b="1" dirty="0" smtClean="0">
                  <a:solidFill>
                    <a:schemeClr val="bg1"/>
                  </a:solidFill>
                </a:rPr>
                <a:t>1</a:t>
              </a:r>
              <a:r>
                <a:rPr lang="ru-RU" sz="2000" b="1" dirty="0" smtClean="0">
                  <a:solidFill>
                    <a:schemeClr val="bg1"/>
                  </a:solidFill>
                </a:rPr>
                <a:t>5</a:t>
              </a:r>
              <a:endParaRPr lang="ru-RU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6" name="Скругленный прямоугольник 15"/>
          <p:cNvSpPr/>
          <p:nvPr/>
        </p:nvSpPr>
        <p:spPr>
          <a:xfrm>
            <a:off x="8333991" y="1512000"/>
            <a:ext cx="504392" cy="288032"/>
          </a:xfrm>
          <a:prstGeom prst="round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?</a:t>
            </a:r>
            <a:endParaRPr lang="ru-RU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542489" y="1620000"/>
            <a:ext cx="3446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40</a:t>
            </a:r>
            <a:r>
              <a:rPr lang="ru-RU" sz="2400" i="1" baseline="30000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О</a:t>
            </a:r>
            <a:r>
              <a:rPr lang="ru-RU" sz="2400" i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, 50</a:t>
            </a:r>
            <a:r>
              <a:rPr lang="ru-RU" sz="2400" i="1" baseline="30000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О</a:t>
            </a:r>
            <a:r>
              <a:rPr lang="ru-RU" sz="24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130</a:t>
            </a:r>
            <a:r>
              <a:rPr lang="ru-RU" sz="2400" i="1" baseline="30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endParaRPr lang="en-US" sz="2400" i="1" baseline="30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00" y="1800032"/>
            <a:ext cx="2857500" cy="2495550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8868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5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8000"/>
            <a:ext cx="9144000" cy="603504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</p:pic>
      <p:grpSp>
        <p:nvGrpSpPr>
          <p:cNvPr id="5" name="Группа 4"/>
          <p:cNvGrpSpPr/>
          <p:nvPr/>
        </p:nvGrpSpPr>
        <p:grpSpPr>
          <a:xfrm>
            <a:off x="0" y="6408000"/>
            <a:ext cx="9144000" cy="331416"/>
            <a:chOff x="0" y="3645024"/>
            <a:chExt cx="9144000" cy="331416"/>
          </a:xfrm>
        </p:grpSpPr>
        <p:sp>
          <p:nvSpPr>
            <p:cNvPr id="6" name="Прямоугольник 5"/>
            <p:cNvSpPr/>
            <p:nvPr userDrawn="1"/>
          </p:nvSpPr>
          <p:spPr>
            <a:xfrm>
              <a:off x="0" y="3645024"/>
              <a:ext cx="9144000" cy="324000"/>
            </a:xfrm>
            <a:prstGeom prst="rect">
              <a:avLst/>
            </a:prstGeom>
            <a:solidFill>
              <a:schemeClr val="bg2">
                <a:lumMod val="5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" name="Прямая соединительная линия 6"/>
            <p:cNvCxnSpPr/>
            <p:nvPr userDrawn="1"/>
          </p:nvCxnSpPr>
          <p:spPr>
            <a:xfrm>
              <a:off x="0" y="3976440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 userDrawn="1"/>
          </p:nvCxnSpPr>
          <p:spPr>
            <a:xfrm>
              <a:off x="0" y="3645024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Группа 16"/>
          <p:cNvGrpSpPr/>
          <p:nvPr/>
        </p:nvGrpSpPr>
        <p:grpSpPr>
          <a:xfrm>
            <a:off x="0" y="72000"/>
            <a:ext cx="9144000" cy="468000"/>
            <a:chOff x="0" y="72000"/>
            <a:chExt cx="9144000" cy="468000"/>
          </a:xfrm>
        </p:grpSpPr>
        <p:sp>
          <p:nvSpPr>
            <p:cNvPr id="10" name="Прямоугольник 9"/>
            <p:cNvSpPr/>
            <p:nvPr userDrawn="1"/>
          </p:nvSpPr>
          <p:spPr>
            <a:xfrm>
              <a:off x="0" y="72000"/>
              <a:ext cx="9144000" cy="46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267034"/>
                </a:solidFill>
              </a:endParaRPr>
            </a:p>
          </p:txBody>
        </p:sp>
        <p:cxnSp>
          <p:nvCxnSpPr>
            <p:cNvPr id="11" name="Прямая соединительная линия 10"/>
            <p:cNvCxnSpPr/>
            <p:nvPr userDrawn="1"/>
          </p:nvCxnSpPr>
          <p:spPr>
            <a:xfrm>
              <a:off x="0" y="54000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 userDrawn="1"/>
          </p:nvCxnSpPr>
          <p:spPr>
            <a:xfrm>
              <a:off x="0" y="7200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36000"/>
            <a:ext cx="9144000" cy="614040"/>
          </a:xfrm>
        </p:spPr>
        <p:txBody>
          <a:bodyPr>
            <a:normAutofit/>
          </a:bodyPr>
          <a:lstStyle/>
          <a:p>
            <a:r>
              <a:rPr lang="ru-RU" sz="2400" b="0" dirty="0" smtClean="0">
                <a:ln>
                  <a:noFill/>
                </a:ln>
                <a:solidFill>
                  <a:schemeClr val="bg1"/>
                </a:solidFill>
                <a:effectLst/>
              </a:rPr>
              <a:t>Вопросы и задачи</a:t>
            </a:r>
            <a:endParaRPr lang="ru-RU" b="0" dirty="0">
              <a:ln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40107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/>
              <a:t>Практикум</a:t>
            </a:r>
          </a:p>
        </p:txBody>
      </p:sp>
      <p:grpSp>
        <p:nvGrpSpPr>
          <p:cNvPr id="25" name="Группа 24"/>
          <p:cNvGrpSpPr/>
          <p:nvPr/>
        </p:nvGrpSpPr>
        <p:grpSpPr>
          <a:xfrm>
            <a:off x="108000" y="576000"/>
            <a:ext cx="2916000" cy="360000"/>
            <a:chOff x="108000" y="612000"/>
            <a:chExt cx="2916000" cy="360000"/>
          </a:xfrm>
        </p:grpSpPr>
        <p:sp>
          <p:nvSpPr>
            <p:cNvPr id="26" name="Прямоугольник 25"/>
            <p:cNvSpPr/>
            <p:nvPr/>
          </p:nvSpPr>
          <p:spPr>
            <a:xfrm>
              <a:off x="108000" y="612000"/>
              <a:ext cx="1692000" cy="35996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ru-RU" sz="2000" b="1" dirty="0" smtClean="0"/>
                <a:t>УЧЕБНИК</a:t>
              </a:r>
              <a:endParaRPr lang="ru-RU" sz="2000" b="1" dirty="0"/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1872000" y="612000"/>
              <a:ext cx="1152000" cy="360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chemeClr val="bg1"/>
                  </a:solidFill>
                </a:rPr>
                <a:t>№ </a:t>
              </a:r>
              <a:r>
                <a:rPr lang="en-US" sz="2000" b="1" dirty="0" smtClean="0">
                  <a:solidFill>
                    <a:schemeClr val="bg1"/>
                  </a:solidFill>
                </a:rPr>
                <a:t>1</a:t>
              </a:r>
              <a:r>
                <a:rPr lang="ru-RU" sz="2000" b="1" dirty="0" smtClean="0">
                  <a:solidFill>
                    <a:schemeClr val="bg1"/>
                  </a:solidFill>
                </a:rPr>
                <a:t>5</a:t>
              </a:r>
              <a:endParaRPr lang="ru-RU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6" name="Скругленный прямоугольник 15"/>
          <p:cNvSpPr/>
          <p:nvPr/>
        </p:nvSpPr>
        <p:spPr>
          <a:xfrm>
            <a:off x="8333991" y="1512000"/>
            <a:ext cx="504392" cy="288032"/>
          </a:xfrm>
          <a:prstGeom prst="round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?</a:t>
            </a:r>
            <a:endParaRPr lang="ru-RU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491880" y="1773304"/>
            <a:ext cx="4248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∠FOB = 15</a:t>
            </a:r>
            <a:r>
              <a:rPr lang="en-US" sz="2400" i="1" baseline="30000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O</a:t>
            </a:r>
            <a:r>
              <a:rPr lang="en-US" sz="2400" i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,  ∠BOC = 45</a:t>
            </a:r>
            <a:r>
              <a:rPr lang="en-US" sz="2400" i="1" baseline="30000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O</a:t>
            </a:r>
            <a:r>
              <a:rPr lang="en-US" sz="2400" i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,</a:t>
            </a:r>
            <a:br>
              <a:rPr lang="en-US" sz="2400" i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</a:br>
            <a:r>
              <a:rPr lang="en-US" sz="2400" i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∠BOA = 90</a:t>
            </a:r>
            <a:r>
              <a:rPr lang="en-US" sz="2400" i="1" baseline="30000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O</a:t>
            </a:r>
            <a:r>
              <a:rPr lang="en-US" sz="2400" i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, OA ⊥ OB.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00" y="1800032"/>
            <a:ext cx="2857500" cy="2400300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</p:pic>
      <p:cxnSp>
        <p:nvCxnSpPr>
          <p:cNvPr id="14" name="Прямая соединительная линия 13"/>
          <p:cNvCxnSpPr/>
          <p:nvPr/>
        </p:nvCxnSpPr>
        <p:spPr>
          <a:xfrm flipV="1">
            <a:off x="1403648" y="2304000"/>
            <a:ext cx="1044352" cy="1008112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H="1" flipV="1">
            <a:off x="954000" y="2081665"/>
            <a:ext cx="449648" cy="1230447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563806" y="1834859"/>
            <a:ext cx="356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F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448000" y="2103945"/>
            <a:ext cx="356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52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59" grpId="0"/>
      <p:bldP spid="21" grpId="0"/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8000"/>
            <a:ext cx="9144000" cy="704088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</p:pic>
      <p:grpSp>
        <p:nvGrpSpPr>
          <p:cNvPr id="5" name="Группа 4"/>
          <p:cNvGrpSpPr/>
          <p:nvPr/>
        </p:nvGrpSpPr>
        <p:grpSpPr>
          <a:xfrm>
            <a:off x="0" y="6408000"/>
            <a:ext cx="9144000" cy="331416"/>
            <a:chOff x="0" y="3645024"/>
            <a:chExt cx="9144000" cy="331416"/>
          </a:xfrm>
        </p:grpSpPr>
        <p:sp>
          <p:nvSpPr>
            <p:cNvPr id="6" name="Прямоугольник 5"/>
            <p:cNvSpPr/>
            <p:nvPr userDrawn="1"/>
          </p:nvSpPr>
          <p:spPr>
            <a:xfrm>
              <a:off x="0" y="3645024"/>
              <a:ext cx="9144000" cy="324000"/>
            </a:xfrm>
            <a:prstGeom prst="rect">
              <a:avLst/>
            </a:prstGeom>
            <a:solidFill>
              <a:schemeClr val="bg2">
                <a:lumMod val="5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" name="Прямая соединительная линия 6"/>
            <p:cNvCxnSpPr/>
            <p:nvPr userDrawn="1"/>
          </p:nvCxnSpPr>
          <p:spPr>
            <a:xfrm>
              <a:off x="0" y="3976440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 userDrawn="1"/>
          </p:nvCxnSpPr>
          <p:spPr>
            <a:xfrm>
              <a:off x="0" y="3645024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Группа 16"/>
          <p:cNvGrpSpPr/>
          <p:nvPr/>
        </p:nvGrpSpPr>
        <p:grpSpPr>
          <a:xfrm>
            <a:off x="0" y="72000"/>
            <a:ext cx="9144000" cy="468000"/>
            <a:chOff x="0" y="72000"/>
            <a:chExt cx="9144000" cy="468000"/>
          </a:xfrm>
        </p:grpSpPr>
        <p:sp>
          <p:nvSpPr>
            <p:cNvPr id="10" name="Прямоугольник 9"/>
            <p:cNvSpPr/>
            <p:nvPr userDrawn="1"/>
          </p:nvSpPr>
          <p:spPr>
            <a:xfrm>
              <a:off x="0" y="72000"/>
              <a:ext cx="9144000" cy="46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267034"/>
                </a:solidFill>
              </a:endParaRPr>
            </a:p>
          </p:txBody>
        </p:sp>
        <p:cxnSp>
          <p:nvCxnSpPr>
            <p:cNvPr id="11" name="Прямая соединительная линия 10"/>
            <p:cNvCxnSpPr/>
            <p:nvPr userDrawn="1"/>
          </p:nvCxnSpPr>
          <p:spPr>
            <a:xfrm>
              <a:off x="0" y="54000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 userDrawn="1"/>
          </p:nvCxnSpPr>
          <p:spPr>
            <a:xfrm>
              <a:off x="0" y="7200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36000"/>
            <a:ext cx="9144000" cy="614040"/>
          </a:xfrm>
        </p:spPr>
        <p:txBody>
          <a:bodyPr>
            <a:normAutofit/>
          </a:bodyPr>
          <a:lstStyle/>
          <a:p>
            <a:r>
              <a:rPr lang="ru-RU" sz="2400" b="0" dirty="0" smtClean="0">
                <a:ln>
                  <a:noFill/>
                </a:ln>
                <a:solidFill>
                  <a:schemeClr val="bg1"/>
                </a:solidFill>
                <a:effectLst/>
              </a:rPr>
              <a:t>Вопросы и задачи</a:t>
            </a:r>
            <a:endParaRPr lang="ru-RU" b="0" dirty="0">
              <a:ln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40107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/>
              <a:t>Практикум</a:t>
            </a:r>
          </a:p>
        </p:txBody>
      </p:sp>
      <p:grpSp>
        <p:nvGrpSpPr>
          <p:cNvPr id="25" name="Группа 24"/>
          <p:cNvGrpSpPr/>
          <p:nvPr/>
        </p:nvGrpSpPr>
        <p:grpSpPr>
          <a:xfrm>
            <a:off x="108000" y="576000"/>
            <a:ext cx="2916000" cy="360000"/>
            <a:chOff x="108000" y="612000"/>
            <a:chExt cx="2916000" cy="360000"/>
          </a:xfrm>
        </p:grpSpPr>
        <p:sp>
          <p:nvSpPr>
            <p:cNvPr id="26" name="Прямоугольник 25"/>
            <p:cNvSpPr/>
            <p:nvPr/>
          </p:nvSpPr>
          <p:spPr>
            <a:xfrm>
              <a:off x="108000" y="612000"/>
              <a:ext cx="1692000" cy="35996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ru-RU" sz="2000" b="1" dirty="0" smtClean="0"/>
                <a:t>УЧЕБНИК</a:t>
              </a:r>
              <a:endParaRPr lang="ru-RU" sz="2000" b="1" dirty="0"/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1872000" y="612000"/>
              <a:ext cx="1152000" cy="360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chemeClr val="bg1"/>
                  </a:solidFill>
                </a:rPr>
                <a:t>№ </a:t>
              </a:r>
              <a:r>
                <a:rPr lang="en-US" sz="2000" b="1" dirty="0" smtClean="0">
                  <a:solidFill>
                    <a:schemeClr val="bg1"/>
                  </a:solidFill>
                </a:rPr>
                <a:t>1</a:t>
              </a:r>
              <a:r>
                <a:rPr lang="ru-RU" sz="2000" b="1" dirty="0" smtClean="0">
                  <a:solidFill>
                    <a:schemeClr val="bg1"/>
                  </a:solidFill>
                </a:rPr>
                <a:t>5</a:t>
              </a:r>
              <a:endParaRPr lang="ru-RU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6" name="Скругленный прямоугольник 15"/>
          <p:cNvSpPr/>
          <p:nvPr/>
        </p:nvSpPr>
        <p:spPr>
          <a:xfrm>
            <a:off x="8333991" y="1512000"/>
            <a:ext cx="504392" cy="288032"/>
          </a:xfrm>
          <a:prstGeom prst="round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?</a:t>
            </a:r>
            <a:endParaRPr lang="ru-RU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024000" y="1773304"/>
            <a:ext cx="5652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∠BOD + ∠DOA = ∠</a:t>
            </a:r>
            <a:r>
              <a:rPr lang="en-US" sz="2400" i="1" dirty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D</a:t>
            </a:r>
            <a:r>
              <a:rPr lang="en-US" sz="2400" i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OA + ∠AOC = 90</a:t>
            </a:r>
            <a:r>
              <a:rPr lang="en-US" sz="2400" i="1" baseline="30000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O</a:t>
            </a:r>
            <a:r>
              <a:rPr lang="en-US" sz="2400" i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, </a:t>
            </a:r>
            <a:r>
              <a:rPr lang="ru-RU" sz="2400" i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но ∠</a:t>
            </a:r>
            <a:r>
              <a:rPr lang="en-US" sz="2400" i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AOC = ∠BOD</a:t>
            </a:r>
            <a:r>
              <a:rPr lang="ru-RU" sz="2400" i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,  ∠</a:t>
            </a:r>
            <a:r>
              <a:rPr lang="en-US" sz="2400" i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DOC = 90</a:t>
            </a:r>
            <a:r>
              <a:rPr lang="en-US" sz="2400" i="1" baseline="30000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O</a:t>
            </a:r>
            <a:r>
              <a:rPr lang="en-US" sz="2400" i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,</a:t>
            </a:r>
          </a:p>
          <a:p>
            <a:r>
              <a:rPr lang="en-US" sz="2400" i="1" dirty="0" smtClean="0">
                <a:solidFill>
                  <a:srgbClr val="C00000"/>
                </a:solidFill>
                <a:latin typeface="Cambria Math"/>
                <a:ea typeface="Cambria Math"/>
                <a:cs typeface="Times New Roman" pitchFamily="18" charset="0"/>
              </a:rPr>
              <a:t>OC ⊥ OD.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00" y="1916832"/>
            <a:ext cx="2857500" cy="2695575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499332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5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6408000"/>
            <a:ext cx="9144000" cy="331416"/>
            <a:chOff x="0" y="3645024"/>
            <a:chExt cx="9144000" cy="331416"/>
          </a:xfrm>
        </p:grpSpPr>
        <p:sp>
          <p:nvSpPr>
            <p:cNvPr id="6" name="Прямоугольник 5"/>
            <p:cNvSpPr/>
            <p:nvPr userDrawn="1"/>
          </p:nvSpPr>
          <p:spPr>
            <a:xfrm>
              <a:off x="0" y="3645024"/>
              <a:ext cx="9144000" cy="324000"/>
            </a:xfrm>
            <a:prstGeom prst="rect">
              <a:avLst/>
            </a:prstGeom>
            <a:solidFill>
              <a:schemeClr val="bg2">
                <a:lumMod val="5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" name="Прямая соединительная линия 6"/>
            <p:cNvCxnSpPr/>
            <p:nvPr userDrawn="1"/>
          </p:nvCxnSpPr>
          <p:spPr>
            <a:xfrm>
              <a:off x="0" y="3976440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 userDrawn="1"/>
          </p:nvCxnSpPr>
          <p:spPr>
            <a:xfrm>
              <a:off x="0" y="3645024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Группа 16"/>
          <p:cNvGrpSpPr/>
          <p:nvPr/>
        </p:nvGrpSpPr>
        <p:grpSpPr>
          <a:xfrm>
            <a:off x="0" y="72000"/>
            <a:ext cx="9144000" cy="468000"/>
            <a:chOff x="0" y="72000"/>
            <a:chExt cx="9144000" cy="468000"/>
          </a:xfrm>
        </p:grpSpPr>
        <p:sp>
          <p:nvSpPr>
            <p:cNvPr id="10" name="Прямоугольник 9"/>
            <p:cNvSpPr/>
            <p:nvPr userDrawn="1"/>
          </p:nvSpPr>
          <p:spPr>
            <a:xfrm>
              <a:off x="0" y="72000"/>
              <a:ext cx="9144000" cy="46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267034"/>
                </a:solidFill>
              </a:endParaRPr>
            </a:p>
          </p:txBody>
        </p:sp>
        <p:cxnSp>
          <p:nvCxnSpPr>
            <p:cNvPr id="11" name="Прямая соединительная линия 10"/>
            <p:cNvCxnSpPr/>
            <p:nvPr userDrawn="1"/>
          </p:nvCxnSpPr>
          <p:spPr>
            <a:xfrm>
              <a:off x="0" y="54000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 userDrawn="1"/>
          </p:nvCxnSpPr>
          <p:spPr>
            <a:xfrm>
              <a:off x="0" y="7200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36000"/>
            <a:ext cx="9144000" cy="614040"/>
          </a:xfrm>
        </p:spPr>
        <p:txBody>
          <a:bodyPr>
            <a:normAutofit/>
          </a:bodyPr>
          <a:lstStyle/>
          <a:p>
            <a:r>
              <a:rPr lang="ru-RU" sz="2400" b="0" dirty="0" smtClean="0">
                <a:ln>
                  <a:noFill/>
                </a:ln>
                <a:solidFill>
                  <a:schemeClr val="bg1"/>
                </a:solidFill>
                <a:effectLst/>
              </a:rPr>
              <a:t>Выполняем тест</a:t>
            </a:r>
            <a:endParaRPr lang="ru-RU" b="0" dirty="0">
              <a:ln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40107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/>
              <a:t>Проверка полученных результатов. Коррекция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0684"/>
            <a:ext cx="9144000" cy="5056632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09561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6408000"/>
            <a:ext cx="9144000" cy="331416"/>
            <a:chOff x="0" y="3645024"/>
            <a:chExt cx="9144000" cy="331416"/>
          </a:xfrm>
        </p:grpSpPr>
        <p:sp>
          <p:nvSpPr>
            <p:cNvPr id="6" name="Прямоугольник 5"/>
            <p:cNvSpPr/>
            <p:nvPr userDrawn="1"/>
          </p:nvSpPr>
          <p:spPr>
            <a:xfrm>
              <a:off x="0" y="3645024"/>
              <a:ext cx="9144000" cy="324000"/>
            </a:xfrm>
            <a:prstGeom prst="rect">
              <a:avLst/>
            </a:prstGeom>
            <a:solidFill>
              <a:schemeClr val="bg2">
                <a:lumMod val="5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" name="Прямая соединительная линия 6"/>
            <p:cNvCxnSpPr/>
            <p:nvPr userDrawn="1"/>
          </p:nvCxnSpPr>
          <p:spPr>
            <a:xfrm>
              <a:off x="0" y="3976440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 userDrawn="1"/>
          </p:nvCxnSpPr>
          <p:spPr>
            <a:xfrm>
              <a:off x="0" y="3645024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Группа 16"/>
          <p:cNvGrpSpPr/>
          <p:nvPr/>
        </p:nvGrpSpPr>
        <p:grpSpPr>
          <a:xfrm>
            <a:off x="0" y="72000"/>
            <a:ext cx="9144000" cy="468000"/>
            <a:chOff x="0" y="72000"/>
            <a:chExt cx="9144000" cy="468000"/>
          </a:xfrm>
        </p:grpSpPr>
        <p:sp>
          <p:nvSpPr>
            <p:cNvPr id="10" name="Прямоугольник 9"/>
            <p:cNvSpPr/>
            <p:nvPr userDrawn="1"/>
          </p:nvSpPr>
          <p:spPr>
            <a:xfrm>
              <a:off x="0" y="72000"/>
              <a:ext cx="9144000" cy="46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267034"/>
                </a:solidFill>
              </a:endParaRPr>
            </a:p>
          </p:txBody>
        </p:sp>
        <p:cxnSp>
          <p:nvCxnSpPr>
            <p:cNvPr id="11" name="Прямая соединительная линия 10"/>
            <p:cNvCxnSpPr/>
            <p:nvPr userDrawn="1"/>
          </p:nvCxnSpPr>
          <p:spPr>
            <a:xfrm>
              <a:off x="0" y="54000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 userDrawn="1"/>
          </p:nvCxnSpPr>
          <p:spPr>
            <a:xfrm>
              <a:off x="0" y="7200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36000"/>
            <a:ext cx="9144000" cy="614040"/>
          </a:xfrm>
        </p:spPr>
        <p:txBody>
          <a:bodyPr>
            <a:normAutofit/>
          </a:bodyPr>
          <a:lstStyle/>
          <a:p>
            <a:r>
              <a:rPr lang="ru-RU" sz="2400" b="0" dirty="0">
                <a:ln>
                  <a:noFill/>
                </a:ln>
                <a:solidFill>
                  <a:schemeClr val="bg1"/>
                </a:solidFill>
                <a:effectLst/>
              </a:rPr>
              <a:t>Выполняем тест</a:t>
            </a:r>
            <a:endParaRPr lang="ru-RU" b="0" dirty="0">
              <a:ln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40107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/>
              <a:t>Проверка полученных результатов. Коррекция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3896"/>
            <a:ext cx="9144000" cy="3950208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71638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6408000"/>
            <a:ext cx="9144000" cy="331416"/>
            <a:chOff x="0" y="3645024"/>
            <a:chExt cx="9144000" cy="331416"/>
          </a:xfrm>
        </p:grpSpPr>
        <p:sp>
          <p:nvSpPr>
            <p:cNvPr id="6" name="Прямоугольник 5"/>
            <p:cNvSpPr/>
            <p:nvPr userDrawn="1"/>
          </p:nvSpPr>
          <p:spPr>
            <a:xfrm>
              <a:off x="0" y="3645024"/>
              <a:ext cx="9144000" cy="324000"/>
            </a:xfrm>
            <a:prstGeom prst="rect">
              <a:avLst/>
            </a:prstGeom>
            <a:solidFill>
              <a:schemeClr val="bg2">
                <a:lumMod val="5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" name="Прямая соединительная линия 6"/>
            <p:cNvCxnSpPr/>
            <p:nvPr userDrawn="1"/>
          </p:nvCxnSpPr>
          <p:spPr>
            <a:xfrm>
              <a:off x="0" y="3976440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 userDrawn="1"/>
          </p:nvCxnSpPr>
          <p:spPr>
            <a:xfrm>
              <a:off x="0" y="3645024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Группа 16"/>
          <p:cNvGrpSpPr/>
          <p:nvPr/>
        </p:nvGrpSpPr>
        <p:grpSpPr>
          <a:xfrm>
            <a:off x="0" y="72000"/>
            <a:ext cx="9144000" cy="468000"/>
            <a:chOff x="0" y="72000"/>
            <a:chExt cx="9144000" cy="468000"/>
          </a:xfrm>
        </p:grpSpPr>
        <p:sp>
          <p:nvSpPr>
            <p:cNvPr id="10" name="Прямоугольник 9"/>
            <p:cNvSpPr/>
            <p:nvPr userDrawn="1"/>
          </p:nvSpPr>
          <p:spPr>
            <a:xfrm>
              <a:off x="0" y="72000"/>
              <a:ext cx="9144000" cy="46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267034"/>
                </a:solidFill>
              </a:endParaRPr>
            </a:p>
          </p:txBody>
        </p:sp>
        <p:cxnSp>
          <p:nvCxnSpPr>
            <p:cNvPr id="11" name="Прямая соединительная линия 10"/>
            <p:cNvCxnSpPr/>
            <p:nvPr userDrawn="1"/>
          </p:nvCxnSpPr>
          <p:spPr>
            <a:xfrm>
              <a:off x="0" y="54000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 userDrawn="1"/>
          </p:nvCxnSpPr>
          <p:spPr>
            <a:xfrm>
              <a:off x="0" y="7200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36000"/>
            <a:ext cx="9144000" cy="614040"/>
          </a:xfrm>
        </p:spPr>
        <p:txBody>
          <a:bodyPr>
            <a:normAutofit/>
          </a:bodyPr>
          <a:lstStyle/>
          <a:p>
            <a:r>
              <a:rPr lang="ru-RU" sz="2400" b="0" dirty="0">
                <a:ln>
                  <a:noFill/>
                </a:ln>
                <a:solidFill>
                  <a:schemeClr val="bg1"/>
                </a:solidFill>
                <a:effectLst/>
              </a:rPr>
              <a:t>Выполняем тест</a:t>
            </a:r>
            <a:endParaRPr lang="ru-RU" b="0" dirty="0">
              <a:ln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40107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/>
              <a:t>Проверка полученных результатов. Коррекция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4108"/>
            <a:ext cx="9144000" cy="5129784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708672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6408000"/>
            <a:ext cx="9144000" cy="331416"/>
            <a:chOff x="0" y="3645024"/>
            <a:chExt cx="9144000" cy="331416"/>
          </a:xfrm>
        </p:grpSpPr>
        <p:sp>
          <p:nvSpPr>
            <p:cNvPr id="6" name="Прямоугольник 5"/>
            <p:cNvSpPr/>
            <p:nvPr userDrawn="1"/>
          </p:nvSpPr>
          <p:spPr>
            <a:xfrm>
              <a:off x="0" y="3645024"/>
              <a:ext cx="9144000" cy="324000"/>
            </a:xfrm>
            <a:prstGeom prst="rect">
              <a:avLst/>
            </a:prstGeom>
            <a:solidFill>
              <a:schemeClr val="bg2">
                <a:lumMod val="5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" name="Прямая соединительная линия 6"/>
            <p:cNvCxnSpPr/>
            <p:nvPr userDrawn="1"/>
          </p:nvCxnSpPr>
          <p:spPr>
            <a:xfrm>
              <a:off x="0" y="3976440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 userDrawn="1"/>
          </p:nvCxnSpPr>
          <p:spPr>
            <a:xfrm>
              <a:off x="0" y="3645024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Группа 16"/>
          <p:cNvGrpSpPr/>
          <p:nvPr/>
        </p:nvGrpSpPr>
        <p:grpSpPr>
          <a:xfrm>
            <a:off x="0" y="72000"/>
            <a:ext cx="9144000" cy="468000"/>
            <a:chOff x="0" y="72000"/>
            <a:chExt cx="9144000" cy="468000"/>
          </a:xfrm>
        </p:grpSpPr>
        <p:sp>
          <p:nvSpPr>
            <p:cNvPr id="10" name="Прямоугольник 9"/>
            <p:cNvSpPr/>
            <p:nvPr userDrawn="1"/>
          </p:nvSpPr>
          <p:spPr>
            <a:xfrm>
              <a:off x="0" y="72000"/>
              <a:ext cx="9144000" cy="46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267034"/>
                </a:solidFill>
              </a:endParaRPr>
            </a:p>
          </p:txBody>
        </p:sp>
        <p:cxnSp>
          <p:nvCxnSpPr>
            <p:cNvPr id="11" name="Прямая соединительная линия 10"/>
            <p:cNvCxnSpPr/>
            <p:nvPr userDrawn="1"/>
          </p:nvCxnSpPr>
          <p:spPr>
            <a:xfrm>
              <a:off x="0" y="54000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 userDrawn="1"/>
          </p:nvCxnSpPr>
          <p:spPr>
            <a:xfrm>
              <a:off x="0" y="7200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36000"/>
            <a:ext cx="9144000" cy="614040"/>
          </a:xfrm>
        </p:spPr>
        <p:txBody>
          <a:bodyPr>
            <a:normAutofit/>
          </a:bodyPr>
          <a:lstStyle/>
          <a:p>
            <a:r>
              <a:rPr lang="ru-RU" sz="2400" b="0" dirty="0">
                <a:ln>
                  <a:noFill/>
                </a:ln>
                <a:solidFill>
                  <a:schemeClr val="bg1"/>
                </a:solidFill>
                <a:effectLst/>
              </a:rPr>
              <a:t>Выполняем тест</a:t>
            </a:r>
            <a:endParaRPr lang="ru-RU" b="0" dirty="0">
              <a:ln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40107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/>
              <a:t>Проверка полученных результатов. Коррекция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04088"/>
            <a:ext cx="9144000" cy="5449824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11401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6408000"/>
            <a:ext cx="9144000" cy="331416"/>
            <a:chOff x="0" y="3645024"/>
            <a:chExt cx="9144000" cy="331416"/>
          </a:xfrm>
        </p:grpSpPr>
        <p:sp>
          <p:nvSpPr>
            <p:cNvPr id="6" name="Прямоугольник 5"/>
            <p:cNvSpPr/>
            <p:nvPr userDrawn="1"/>
          </p:nvSpPr>
          <p:spPr>
            <a:xfrm>
              <a:off x="0" y="3645024"/>
              <a:ext cx="9144000" cy="324000"/>
            </a:xfrm>
            <a:prstGeom prst="rect">
              <a:avLst/>
            </a:prstGeom>
            <a:solidFill>
              <a:schemeClr val="bg2">
                <a:lumMod val="5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" name="Прямая соединительная линия 6"/>
            <p:cNvCxnSpPr/>
            <p:nvPr userDrawn="1"/>
          </p:nvCxnSpPr>
          <p:spPr>
            <a:xfrm>
              <a:off x="0" y="3976440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 userDrawn="1"/>
          </p:nvCxnSpPr>
          <p:spPr>
            <a:xfrm>
              <a:off x="0" y="3645024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Группа 16"/>
          <p:cNvGrpSpPr/>
          <p:nvPr/>
        </p:nvGrpSpPr>
        <p:grpSpPr>
          <a:xfrm>
            <a:off x="0" y="72000"/>
            <a:ext cx="9144000" cy="468000"/>
            <a:chOff x="0" y="72000"/>
            <a:chExt cx="9144000" cy="468000"/>
          </a:xfrm>
        </p:grpSpPr>
        <p:sp>
          <p:nvSpPr>
            <p:cNvPr id="10" name="Прямоугольник 9"/>
            <p:cNvSpPr/>
            <p:nvPr userDrawn="1"/>
          </p:nvSpPr>
          <p:spPr>
            <a:xfrm>
              <a:off x="0" y="72000"/>
              <a:ext cx="9144000" cy="46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267034"/>
                </a:solidFill>
              </a:endParaRPr>
            </a:p>
          </p:txBody>
        </p:sp>
        <p:cxnSp>
          <p:nvCxnSpPr>
            <p:cNvPr id="11" name="Прямая соединительная линия 10"/>
            <p:cNvCxnSpPr/>
            <p:nvPr userDrawn="1"/>
          </p:nvCxnSpPr>
          <p:spPr>
            <a:xfrm>
              <a:off x="0" y="54000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 userDrawn="1"/>
          </p:nvCxnSpPr>
          <p:spPr>
            <a:xfrm>
              <a:off x="0" y="7200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36000"/>
            <a:ext cx="9144000" cy="614040"/>
          </a:xfrm>
        </p:spPr>
        <p:txBody>
          <a:bodyPr>
            <a:normAutofit/>
          </a:bodyPr>
          <a:lstStyle/>
          <a:p>
            <a:r>
              <a:rPr lang="ru-RU" sz="2400" b="0" dirty="0">
                <a:ln>
                  <a:noFill/>
                </a:ln>
                <a:solidFill>
                  <a:schemeClr val="bg1"/>
                </a:solidFill>
                <a:effectLst/>
              </a:rPr>
              <a:t>Выполняем тест</a:t>
            </a:r>
            <a:endParaRPr lang="ru-RU" b="0" dirty="0">
              <a:ln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40107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/>
              <a:t>Проверка полученных результатов. Коррекция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64208"/>
            <a:ext cx="9144000" cy="3529584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632869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нутый угол 2"/>
          <p:cNvSpPr/>
          <p:nvPr/>
        </p:nvSpPr>
        <p:spPr>
          <a:xfrm>
            <a:off x="107504" y="764704"/>
            <a:ext cx="8928992" cy="3168352"/>
          </a:xfrm>
          <a:prstGeom prst="foldedCorner">
            <a:avLst/>
          </a:prstGeom>
          <a:solidFill>
            <a:schemeClr val="accent3">
              <a:lumMod val="20000"/>
              <a:lumOff val="80000"/>
            </a:schemeClr>
          </a:solidFill>
          <a:ln w="63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07504" y="764704"/>
            <a:ext cx="89289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Каждая визитка – это небольшой буклет, на котором размещена информация о главных параметрах и показателях объекта. </a:t>
            </a:r>
          </a:p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Создайте свою математическую визитку, как можно более компактную и содержащую максимум информации по теме нашего урока, представленной в математической форме. </a:t>
            </a:r>
          </a:p>
          <a:p>
            <a:endParaRPr lang="ru-RU" sz="2400" dirty="0" smtClean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0" y="6408000"/>
            <a:ext cx="9144000" cy="331416"/>
            <a:chOff x="0" y="3645024"/>
            <a:chExt cx="9144000" cy="331416"/>
          </a:xfrm>
        </p:grpSpPr>
        <p:sp>
          <p:nvSpPr>
            <p:cNvPr id="6" name="Прямоугольник 5"/>
            <p:cNvSpPr/>
            <p:nvPr userDrawn="1"/>
          </p:nvSpPr>
          <p:spPr>
            <a:xfrm>
              <a:off x="0" y="3645024"/>
              <a:ext cx="9144000" cy="324000"/>
            </a:xfrm>
            <a:prstGeom prst="rect">
              <a:avLst/>
            </a:prstGeom>
            <a:solidFill>
              <a:schemeClr val="bg2">
                <a:lumMod val="5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cxnSp>
          <p:nvCxnSpPr>
            <p:cNvPr id="7" name="Прямая соединительная линия 6"/>
            <p:cNvCxnSpPr/>
            <p:nvPr userDrawn="1"/>
          </p:nvCxnSpPr>
          <p:spPr>
            <a:xfrm>
              <a:off x="0" y="3976440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 userDrawn="1"/>
          </p:nvCxnSpPr>
          <p:spPr>
            <a:xfrm>
              <a:off x="0" y="3645024"/>
              <a:ext cx="9144000" cy="0"/>
            </a:xfrm>
            <a:prstGeom prst="line">
              <a:avLst/>
            </a:prstGeom>
            <a:ln w="25400">
              <a:solidFill>
                <a:schemeClr val="bg1"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Группа 16"/>
          <p:cNvGrpSpPr/>
          <p:nvPr/>
        </p:nvGrpSpPr>
        <p:grpSpPr>
          <a:xfrm>
            <a:off x="0" y="72000"/>
            <a:ext cx="9144000" cy="468000"/>
            <a:chOff x="0" y="72000"/>
            <a:chExt cx="9144000" cy="468000"/>
          </a:xfrm>
        </p:grpSpPr>
        <p:sp>
          <p:nvSpPr>
            <p:cNvPr id="10" name="Прямоугольник 9"/>
            <p:cNvSpPr/>
            <p:nvPr userDrawn="1"/>
          </p:nvSpPr>
          <p:spPr>
            <a:xfrm>
              <a:off x="0" y="72000"/>
              <a:ext cx="9144000" cy="468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267034"/>
                </a:solidFill>
              </a:endParaRPr>
            </a:p>
          </p:txBody>
        </p:sp>
        <p:cxnSp>
          <p:nvCxnSpPr>
            <p:cNvPr id="11" name="Прямая соединительная линия 10"/>
            <p:cNvCxnSpPr/>
            <p:nvPr userDrawn="1"/>
          </p:nvCxnSpPr>
          <p:spPr>
            <a:xfrm>
              <a:off x="0" y="54000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 userDrawn="1"/>
          </p:nvCxnSpPr>
          <p:spPr>
            <a:xfrm>
              <a:off x="0" y="72000"/>
              <a:ext cx="9144000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36000"/>
            <a:ext cx="9144000" cy="614040"/>
          </a:xfrm>
        </p:spPr>
        <p:txBody>
          <a:bodyPr>
            <a:normAutofit/>
          </a:bodyPr>
          <a:lstStyle/>
          <a:p>
            <a:r>
              <a:rPr lang="ru-RU" sz="2400" b="0" dirty="0" smtClean="0">
                <a:ln>
                  <a:noFill/>
                </a:ln>
                <a:solidFill>
                  <a:schemeClr val="bg1"/>
                </a:solidFill>
                <a:effectLst/>
              </a:rPr>
              <a:t>Творческое домашнее задание:</a:t>
            </a:r>
            <a:endParaRPr lang="ru-RU" b="0" dirty="0">
              <a:ln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40107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/>
              <a:t>Подведение итогов, рефлексия,  домашнее задание.</a:t>
            </a:r>
            <a:endParaRPr lang="ru-RU" sz="16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5448576"/>
            <a:ext cx="2190750" cy="9525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3377537"/>
            <a:ext cx="6667500" cy="20193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75493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10675</TotalTime>
  <Words>587</Words>
  <Application>Microsoft Office PowerPoint</Application>
  <PresentationFormat>Экран (4:3)</PresentationFormat>
  <Paragraphs>117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22</vt:i4>
      </vt:variant>
    </vt:vector>
  </HeadingPairs>
  <TitlesOfParts>
    <vt:vector size="24" baseType="lpstr">
      <vt:lpstr>Тема Office</vt:lpstr>
      <vt:lpstr>1_Тема Office</vt:lpstr>
      <vt:lpstr>НАЧАЛЬНЫЕ ГЕОМЕТРИЧЕСКИЕ СВЕДЕНИЯ</vt:lpstr>
      <vt:lpstr>Презентация PowerPoint</vt:lpstr>
      <vt:lpstr>Презентация PowerPoint</vt:lpstr>
      <vt:lpstr>2. Найдите величины смежных углов, если один из них в 5 раз больше другого.</vt:lpstr>
      <vt:lpstr>Перпендикулярные прямые</vt:lpstr>
      <vt:lpstr>Теорема </vt:lpstr>
      <vt:lpstr>Перпендикулярные прямые</vt:lpstr>
      <vt:lpstr>Теорема </vt:lpstr>
      <vt:lpstr>Перпендикулярные прямые</vt:lpstr>
      <vt:lpstr>Презентация PowerPoint</vt:lpstr>
      <vt:lpstr>Презентация PowerPoint</vt:lpstr>
      <vt:lpstr>Презентация PowerPoint</vt:lpstr>
      <vt:lpstr>Презентация PowerPoint</vt:lpstr>
      <vt:lpstr>Вопросы и задачи</vt:lpstr>
      <vt:lpstr>Вопросы и задачи</vt:lpstr>
      <vt:lpstr>Вопросы и задачи</vt:lpstr>
      <vt:lpstr>Выполняем тест</vt:lpstr>
      <vt:lpstr>Выполняем тест</vt:lpstr>
      <vt:lpstr>Выполняем тест</vt:lpstr>
      <vt:lpstr>Выполняем тест</vt:lpstr>
      <vt:lpstr>Выполняем тест</vt:lpstr>
      <vt:lpstr>Творческое домашнее задание: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svg</dc:creator>
  <cp:lastModifiedBy>000</cp:lastModifiedBy>
  <cp:revision>1486</cp:revision>
  <dcterms:created xsi:type="dcterms:W3CDTF">2015-06-18T09:54:57Z</dcterms:created>
  <dcterms:modified xsi:type="dcterms:W3CDTF">2021-11-01T05:38:33Z</dcterms:modified>
</cp:coreProperties>
</file>