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64" r:id="rId5"/>
    <p:sldId id="260" r:id="rId6"/>
    <p:sldId id="261" r:id="rId7"/>
    <p:sldId id="262" r:id="rId8"/>
    <p:sldId id="263" r:id="rId9"/>
    <p:sldId id="259" r:id="rId10"/>
    <p:sldId id="265" r:id="rId11"/>
    <p:sldId id="266" r:id="rId12"/>
    <p:sldId id="267" r:id="rId13"/>
    <p:sldId id="268" r:id="rId14"/>
    <p:sldId id="269" r:id="rId15"/>
    <p:sldId id="273" r:id="rId16"/>
    <p:sldId id="271" r:id="rId17"/>
    <p:sldId id="272" r:id="rId18"/>
    <p:sldId id="270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kiosk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45" autoAdjust="0"/>
    <p:restoredTop sz="94660"/>
  </p:normalViewPr>
  <p:slideViewPr>
    <p:cSldViewPr>
      <p:cViewPr varScale="1">
        <p:scale>
          <a:sx n="86" d="100"/>
          <a:sy n="86" d="100"/>
        </p:scale>
        <p:origin x="-15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602E37-C054-488E-81C7-C30CEB8E17E1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BB87A1-1E18-4951-B86D-B8597C328B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97472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B87A1-1E18-4951-B86D-B8597C328B2A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36822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FACCA-C484-4A5A-84D6-1A1BC2DD0113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E4D28-E238-4F92-81A4-BF5018119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FACCA-C484-4A5A-84D6-1A1BC2DD0113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E4D28-E238-4F92-81A4-BF5018119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FACCA-C484-4A5A-84D6-1A1BC2DD0113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E4D28-E238-4F92-81A4-BF5018119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FACCA-C484-4A5A-84D6-1A1BC2DD0113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E4D28-E238-4F92-81A4-BF5018119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FACCA-C484-4A5A-84D6-1A1BC2DD0113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E4D28-E238-4F92-81A4-BF5018119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FACCA-C484-4A5A-84D6-1A1BC2DD0113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E4D28-E238-4F92-81A4-BF5018119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FACCA-C484-4A5A-84D6-1A1BC2DD0113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E4D28-E238-4F92-81A4-BF5018119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FACCA-C484-4A5A-84D6-1A1BC2DD0113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E4D28-E238-4F92-81A4-BF5018119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FACCA-C484-4A5A-84D6-1A1BC2DD0113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E4D28-E238-4F92-81A4-BF5018119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FACCA-C484-4A5A-84D6-1A1BC2DD0113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E4D28-E238-4F92-81A4-BF5018119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FACCA-C484-4A5A-84D6-1A1BC2DD0113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E4D28-E238-4F92-81A4-BF5018119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2FACCA-C484-4A5A-84D6-1A1BC2DD0113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E4D28-E238-4F92-81A4-BF5018119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3.gif"/><Relationship Id="rId7" Type="http://schemas.openxmlformats.org/officeDocument/2006/relationships/image" Target="../media/image6.jpeg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3.gif"/><Relationship Id="rId7" Type="http://schemas.openxmlformats.org/officeDocument/2006/relationships/image" Target="../media/image6.jpeg"/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10" Type="http://schemas.openxmlformats.org/officeDocument/2006/relationships/image" Target="../media/image20.jpeg"/><Relationship Id="rId4" Type="http://schemas.openxmlformats.org/officeDocument/2006/relationships/slide" Target="slide12.xml"/><Relationship Id="rId9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3.gif"/><Relationship Id="rId7" Type="http://schemas.openxmlformats.org/officeDocument/2006/relationships/image" Target="../media/image6.jpeg"/><Relationship Id="rId2" Type="http://schemas.openxmlformats.org/officeDocument/2006/relationships/slide" Target="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slide" Target="slide13.xml"/><Relationship Id="rId9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3.gif"/><Relationship Id="rId7" Type="http://schemas.openxmlformats.org/officeDocument/2006/relationships/image" Target="../media/image6.jpeg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slide" Target="slide18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3.gif"/><Relationship Id="rId7" Type="http://schemas.openxmlformats.org/officeDocument/2006/relationships/image" Target="../media/image5.gif"/><Relationship Id="rId2" Type="http://schemas.openxmlformats.org/officeDocument/2006/relationships/slide" Target="slide1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5" Type="http://schemas.openxmlformats.org/officeDocument/2006/relationships/image" Target="../media/image4.gif"/><Relationship Id="rId4" Type="http://schemas.openxmlformats.org/officeDocument/2006/relationships/slide" Target="slide16.xml"/><Relationship Id="rId9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3.gif"/><Relationship Id="rId7" Type="http://schemas.openxmlformats.org/officeDocument/2006/relationships/image" Target="../media/image6.jpeg"/><Relationship Id="rId2" Type="http://schemas.openxmlformats.org/officeDocument/2006/relationships/slide" Target="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slide" Target="slide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3.gif"/><Relationship Id="rId7" Type="http://schemas.openxmlformats.org/officeDocument/2006/relationships/image" Target="../media/image6.jpeg"/><Relationship Id="rId2" Type="http://schemas.openxmlformats.org/officeDocument/2006/relationships/slide" Target="slide2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9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3.gif"/><Relationship Id="rId7" Type="http://schemas.openxmlformats.org/officeDocument/2006/relationships/image" Target="../media/image6.jpeg"/><Relationship Id="rId2" Type="http://schemas.openxmlformats.org/officeDocument/2006/relationships/slide" Target="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slide" Target="slide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gif"/><Relationship Id="rId7" Type="http://schemas.openxmlformats.org/officeDocument/2006/relationships/image" Target="../media/image6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10" Type="http://schemas.openxmlformats.org/officeDocument/2006/relationships/image" Target="../media/image9.jpeg"/><Relationship Id="rId4" Type="http://schemas.openxmlformats.org/officeDocument/2006/relationships/slide" Target="slide9.xml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3.gif"/><Relationship Id="rId7" Type="http://schemas.openxmlformats.org/officeDocument/2006/relationships/image" Target="../media/image6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3.gif"/><Relationship Id="rId7" Type="http://schemas.openxmlformats.org/officeDocument/2006/relationships/image" Target="../media/image6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image" Target="../media/image5.gif"/><Relationship Id="rId4" Type="http://schemas.openxmlformats.org/officeDocument/2006/relationships/image" Target="../media/image4.gif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3.gif"/><Relationship Id="rId7" Type="http://schemas.openxmlformats.org/officeDocument/2006/relationships/image" Target="../media/image6.jpeg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slide" Target="slide7.xml"/><Relationship Id="rId4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14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4.gif"/><Relationship Id="rId4" Type="http://schemas.openxmlformats.org/officeDocument/2006/relationships/slide" Target="slide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3.gif"/><Relationship Id="rId7" Type="http://schemas.openxmlformats.org/officeDocument/2006/relationships/image" Target="../media/image15.jpeg"/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slide" Target="slide10.xml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55576" y="4869160"/>
            <a:ext cx="286591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gradFill>
                  <a:gsLst>
                    <a:gs pos="0">
                      <a:srgbClr val="FFFF00"/>
                    </a:gs>
                    <a:gs pos="50000">
                      <a:srgbClr val="FFC000"/>
                    </a:gs>
                    <a:gs pos="100000">
                      <a:srgbClr val="FF0000"/>
                    </a:gs>
                  </a:gsLst>
                  <a:lin ang="5400000" scaled="0"/>
                </a:gra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КВЕСТ</a:t>
            </a:r>
            <a:endParaRPr lang="ru-RU" sz="8000" b="1" cap="none" spc="0" dirty="0">
              <a:ln w="18415" cmpd="sng">
                <a:solidFill>
                  <a:srgbClr val="FFFFFF"/>
                </a:solidFill>
                <a:prstDash val="solid"/>
              </a:ln>
              <a:gradFill>
                <a:gsLst>
                  <a:gs pos="0">
                    <a:srgbClr val="FFFF00"/>
                  </a:gs>
                  <a:gs pos="50000">
                    <a:srgbClr val="FFC000"/>
                  </a:gs>
                  <a:gs pos="100000">
                    <a:srgbClr val="FF0000"/>
                  </a:gs>
                </a:gsLst>
                <a:lin ang="5400000" scaled="0"/>
              </a:gra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7596336" y="5301208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http://www.ras.ru/FStorage/download.aspx?id=dbf4c4ba-b109-4ee5-86c5-692f63ff550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188640"/>
            <a:ext cx="3600400" cy="4824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251520" y="4941168"/>
            <a:ext cx="8640960" cy="16561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868144" y="112474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Вопрос 3</a:t>
            </a:r>
            <a:endParaRPr lang="ru-RU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458112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Ответы:</a:t>
            </a:r>
            <a:endParaRPr lang="ru-RU" b="1" u="sng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148064" y="1772816"/>
            <a:ext cx="3744416" cy="302433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292080" y="2060848"/>
            <a:ext cx="352839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 каком возрасте Ломоносов получает звание профессора химии?</a:t>
            </a:r>
          </a:p>
          <a:p>
            <a:r>
              <a:rPr lang="ru-RU" dirty="0" smtClean="0"/>
              <a:t>1)25</a:t>
            </a:r>
          </a:p>
          <a:p>
            <a:r>
              <a:rPr lang="ru-RU" dirty="0" smtClean="0"/>
              <a:t>2)34</a:t>
            </a:r>
          </a:p>
          <a:p>
            <a:r>
              <a:rPr lang="ru-RU" dirty="0" smtClean="0"/>
              <a:t>3)42</a:t>
            </a:r>
          </a:p>
          <a:p>
            <a:r>
              <a:rPr lang="ru-RU" dirty="0" smtClean="0"/>
              <a:t>4) 49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9" name="Рисунок 8" descr="кнопка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4725144"/>
            <a:ext cx="1909428" cy="1272952"/>
          </a:xfrm>
          <a:prstGeom prst="rect">
            <a:avLst/>
          </a:prstGeom>
        </p:spPr>
      </p:pic>
      <p:pic>
        <p:nvPicPr>
          <p:cNvPr id="10" name="Рисунок 9" descr="кнопка_зеленый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139952" y="4797152"/>
            <a:ext cx="1909428" cy="1272952"/>
          </a:xfrm>
          <a:prstGeom prst="rect">
            <a:avLst/>
          </a:prstGeom>
        </p:spPr>
      </p:pic>
      <p:pic>
        <p:nvPicPr>
          <p:cNvPr id="11" name="Рисунок 10" descr="кнопка_красный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444208" y="4725144"/>
            <a:ext cx="1909428" cy="12729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55576" y="6021288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1                                2 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067944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3 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516216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pic>
        <p:nvPicPr>
          <p:cNvPr id="18" name="Picture 6" descr="C:\Users\Администратор1\Desktop\1 курс история пособия\вектор-кнопки-сырцовый-3529780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 l="70874" t="52183"/>
          <a:stretch>
            <a:fillRect/>
          </a:stretch>
        </p:blipFill>
        <p:spPr bwMode="auto">
          <a:xfrm>
            <a:off x="2627784" y="4941168"/>
            <a:ext cx="864096" cy="1008112"/>
          </a:xfrm>
          <a:prstGeom prst="ellipse">
            <a:avLst/>
          </a:prstGeom>
          <a:noFill/>
        </p:spPr>
      </p:pic>
      <p:pic>
        <p:nvPicPr>
          <p:cNvPr id="15" name="Picture 2" descr="C:\Users\Администратор1\Desktop\Ломоносов\800px-Lomonosov_Academicus_1745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3529" y="548680"/>
            <a:ext cx="3816424" cy="3577897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251520" y="4941168"/>
            <a:ext cx="8640960" cy="16561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652120" y="548680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Вопрос 4</a:t>
            </a:r>
            <a:endParaRPr lang="ru-RU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458112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Ответы:</a:t>
            </a:r>
            <a:endParaRPr lang="ru-RU" b="1" u="sng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16016" y="1124744"/>
            <a:ext cx="4032448" cy="367240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004048" y="1340768"/>
            <a:ext cx="352839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Кем изначально хотел стать </a:t>
            </a:r>
          </a:p>
          <a:p>
            <a:r>
              <a:rPr lang="ru-RU" b="1" dirty="0" smtClean="0"/>
              <a:t>М.В. Ломоносов?</a:t>
            </a:r>
            <a:endParaRPr lang="ru-RU" dirty="0" smtClean="0"/>
          </a:p>
          <a:p>
            <a:r>
              <a:rPr lang="ru-RU" dirty="0" smtClean="0"/>
              <a:t>1) Писателем</a:t>
            </a:r>
          </a:p>
          <a:p>
            <a:r>
              <a:rPr lang="ru-RU" dirty="0" smtClean="0"/>
              <a:t>2) Ученым</a:t>
            </a:r>
          </a:p>
          <a:p>
            <a:r>
              <a:rPr lang="ru-RU" dirty="0" smtClean="0"/>
              <a:t>3) Священником</a:t>
            </a:r>
          </a:p>
          <a:p>
            <a:r>
              <a:rPr lang="ru-RU" dirty="0" smtClean="0"/>
              <a:t>4) Мореходом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9" name="Рисунок 8" descr="кнопка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4725144"/>
            <a:ext cx="1909428" cy="1272952"/>
          </a:xfrm>
          <a:prstGeom prst="rect">
            <a:avLst/>
          </a:prstGeom>
        </p:spPr>
      </p:pic>
      <p:pic>
        <p:nvPicPr>
          <p:cNvPr id="10" name="Рисунок 9" descr="кнопка_зеленый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995936" y="4725144"/>
            <a:ext cx="1909428" cy="1272952"/>
          </a:xfrm>
          <a:prstGeom prst="rect">
            <a:avLst/>
          </a:prstGeom>
        </p:spPr>
      </p:pic>
      <p:pic>
        <p:nvPicPr>
          <p:cNvPr id="11" name="Рисунок 10" descr="кнопка_красный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444208" y="4725144"/>
            <a:ext cx="1909428" cy="12729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83568" y="6021288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1                                  2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067944" y="594928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516216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pic>
        <p:nvPicPr>
          <p:cNvPr id="16" name="Picture 6" descr="C:\Users\Администратор1\Desktop\1 курс история пособия\вектор-кнопки-сырцовый-3529780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 l="70874" t="52183"/>
          <a:stretch>
            <a:fillRect/>
          </a:stretch>
        </p:blipFill>
        <p:spPr bwMode="auto">
          <a:xfrm>
            <a:off x="2771800" y="4941168"/>
            <a:ext cx="864096" cy="1008112"/>
          </a:xfrm>
          <a:prstGeom prst="ellipse">
            <a:avLst/>
          </a:prstGeom>
          <a:noFill/>
        </p:spPr>
      </p:pic>
      <p:pic>
        <p:nvPicPr>
          <p:cNvPr id="12290" name="Picture 2" descr="Писатель Установите Символы: Перо, Чернильница, Перо, Прокрутки Клипарт  Изображения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9512" y="188640"/>
            <a:ext cx="2324100" cy="1895476"/>
          </a:xfrm>
          <a:prstGeom prst="rect">
            <a:avLst/>
          </a:prstGeom>
          <a:noFill/>
        </p:spPr>
      </p:pic>
      <p:pic>
        <p:nvPicPr>
          <p:cNvPr id="12292" name="Picture 4" descr="Наука Атом Химия Символ, наука, симметрия, монохромный, химия png | PNGWi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627784" y="1412776"/>
            <a:ext cx="1944216" cy="1944217"/>
          </a:xfrm>
          <a:prstGeom prst="rect">
            <a:avLst/>
          </a:prstGeom>
          <a:noFill/>
        </p:spPr>
      </p:pic>
      <p:pic>
        <p:nvPicPr>
          <p:cNvPr id="12294" name="Picture 6" descr="символ компаса иллюстрация вектора. иллюстрации насчитывающей пролома -  12322503"/>
          <p:cNvPicPr>
            <a:picLocks noChangeAspect="1" noChangeArrowheads="1"/>
          </p:cNvPicPr>
          <p:nvPr/>
        </p:nvPicPr>
        <p:blipFill>
          <a:blip r:embed="rId10" cstate="print"/>
          <a:srcRect r="6607"/>
          <a:stretch>
            <a:fillRect/>
          </a:stretch>
        </p:blipFill>
        <p:spPr bwMode="auto">
          <a:xfrm>
            <a:off x="251520" y="2348880"/>
            <a:ext cx="2088232" cy="217570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251520" y="4941168"/>
            <a:ext cx="8640960" cy="16561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724128" y="548680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Вопрос 5</a:t>
            </a:r>
            <a:endParaRPr lang="ru-RU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458112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Ответы:</a:t>
            </a:r>
            <a:endParaRPr lang="ru-RU" b="1" u="sng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932040" y="980728"/>
            <a:ext cx="4032448" cy="388843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220072" y="1124744"/>
            <a:ext cx="352839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Как М.В. Ломоносов попал в Москву?</a:t>
            </a:r>
            <a:endParaRPr lang="ru-RU" dirty="0" smtClean="0"/>
          </a:p>
          <a:p>
            <a:r>
              <a:rPr lang="ru-RU" dirty="0" smtClean="0"/>
              <a:t>1) Переехал с семьёй</a:t>
            </a:r>
          </a:p>
          <a:p>
            <a:r>
              <a:rPr lang="ru-RU" dirty="0" smtClean="0"/>
              <a:t>2) Простился с родными и уехал в почтовой карете</a:t>
            </a:r>
          </a:p>
          <a:p>
            <a:r>
              <a:rPr lang="ru-RU" dirty="0" smtClean="0"/>
              <a:t>3) Сбежал тайно ночью с рыбным обозом</a:t>
            </a:r>
          </a:p>
          <a:p>
            <a:r>
              <a:rPr lang="ru-RU" dirty="0" smtClean="0"/>
              <a:t>4) Шел пешком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9" name="Рисунок 8" descr="кнопка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4725144"/>
            <a:ext cx="1909428" cy="1272952"/>
          </a:xfrm>
          <a:prstGeom prst="rect">
            <a:avLst/>
          </a:prstGeom>
        </p:spPr>
      </p:pic>
      <p:pic>
        <p:nvPicPr>
          <p:cNvPr id="10" name="Рисунок 9" descr="кнопка_зеленый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067944" y="4725144"/>
            <a:ext cx="1909428" cy="1272952"/>
          </a:xfrm>
          <a:prstGeom prst="rect">
            <a:avLst/>
          </a:prstGeom>
        </p:spPr>
      </p:pic>
      <p:pic>
        <p:nvPicPr>
          <p:cNvPr id="11" name="Рисунок 10" descr="кнопка_красный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444208" y="4725144"/>
            <a:ext cx="1909428" cy="12729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27584" y="6021288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1                                  2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139952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516216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pic>
        <p:nvPicPr>
          <p:cNvPr id="16" name="Picture 6" descr="C:\Users\Администратор1\Desktop\1 курс история пособия\вектор-кнопки-сырцовый-3529780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 l="70874" t="52183"/>
          <a:stretch>
            <a:fillRect/>
          </a:stretch>
        </p:blipFill>
        <p:spPr bwMode="auto">
          <a:xfrm>
            <a:off x="2771800" y="4941168"/>
            <a:ext cx="864096" cy="1008112"/>
          </a:xfrm>
          <a:prstGeom prst="ellipse">
            <a:avLst/>
          </a:prstGeom>
          <a:noFill/>
        </p:spPr>
      </p:pic>
      <p:pic>
        <p:nvPicPr>
          <p:cNvPr id="18" name="Picture 4" descr="Дорога Ломоносова: из Холмогор в Москву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172" r="12069"/>
          <a:stretch>
            <a:fillRect/>
          </a:stretch>
        </p:blipFill>
        <p:spPr bwMode="auto">
          <a:xfrm>
            <a:off x="2195736" y="1700808"/>
            <a:ext cx="2736304" cy="25416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Михайло Ломоносов: человек, определивший время – статья – Корпорация  Российский учебник (издательство Дрофа – Вентана)"/>
          <p:cNvPicPr>
            <a:picLocks noChangeAspect="1" noChangeArrowheads="1"/>
          </p:cNvPicPr>
          <p:nvPr/>
        </p:nvPicPr>
        <p:blipFill>
          <a:blip r:embed="rId9" cstate="print"/>
          <a:srcRect l="30485" t="7783" r="29686" b="20524"/>
          <a:stretch>
            <a:fillRect/>
          </a:stretch>
        </p:blipFill>
        <p:spPr bwMode="auto">
          <a:xfrm>
            <a:off x="179512" y="0"/>
            <a:ext cx="2664296" cy="479573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1916832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В</a:t>
            </a:r>
            <a:r>
              <a:rPr lang="ru-RU" sz="2400" dirty="0" smtClean="0">
                <a:solidFill>
                  <a:srgbClr val="FF0000"/>
                </a:solidFill>
              </a:rPr>
              <a:t>ы </a:t>
            </a:r>
            <a:r>
              <a:rPr lang="ru-RU" sz="2400" dirty="0" smtClean="0">
                <a:solidFill>
                  <a:srgbClr val="FF0000"/>
                </a:solidFill>
              </a:rPr>
              <a:t>хорошо </a:t>
            </a:r>
            <a:r>
              <a:rPr lang="ru-RU" sz="2400" dirty="0" smtClean="0">
                <a:solidFill>
                  <a:srgbClr val="FF0000"/>
                </a:solidFill>
              </a:rPr>
              <a:t>ответили </a:t>
            </a:r>
            <a:r>
              <a:rPr lang="ru-RU" sz="2400" dirty="0" smtClean="0">
                <a:solidFill>
                  <a:srgbClr val="FF0000"/>
                </a:solidFill>
              </a:rPr>
              <a:t>на вопросы, однако </a:t>
            </a:r>
            <a:r>
              <a:rPr lang="ru-RU" sz="2400" dirty="0" smtClean="0">
                <a:solidFill>
                  <a:srgbClr val="FF0000"/>
                </a:solidFill>
              </a:rPr>
              <a:t>допустили одну  ошибку.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Управляющая кнопка: настраиваемая 6">
            <a:hlinkClick r:id="" action="ppaction://hlinkshowjump?jump=endshow" highlightClick="1"/>
          </p:cNvPr>
          <p:cNvSpPr/>
          <p:nvPr/>
        </p:nvSpPr>
        <p:spPr>
          <a:xfrm>
            <a:off x="7524328" y="5445224"/>
            <a:ext cx="1042416" cy="104241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выход</a:t>
            </a:r>
            <a:endParaRPr lang="ru-RU" dirty="0"/>
          </a:p>
        </p:txBody>
      </p:sp>
      <p:pic>
        <p:nvPicPr>
          <p:cNvPr id="9" name="Picture 2" descr="http://www.ras.ru/FStorage/download.aspx?id=dbf4c4ba-b109-4ee5-86c5-692f63ff550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32656"/>
            <a:ext cx="3744416" cy="501764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251520" y="4941168"/>
            <a:ext cx="8640960" cy="16561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084168" y="1052736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Вопрос 3</a:t>
            </a:r>
            <a:endParaRPr lang="ru-RU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458112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Ответы:</a:t>
            </a:r>
            <a:endParaRPr lang="ru-RU" b="1" u="sng" dirty="0"/>
          </a:p>
        </p:txBody>
      </p:sp>
      <p:pic>
        <p:nvPicPr>
          <p:cNvPr id="9" name="Рисунок 8" descr="кнопка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4725144"/>
            <a:ext cx="1909428" cy="1272952"/>
          </a:xfrm>
          <a:prstGeom prst="rect">
            <a:avLst/>
          </a:prstGeom>
        </p:spPr>
      </p:pic>
      <p:pic>
        <p:nvPicPr>
          <p:cNvPr id="10" name="Рисунок 9" descr="кнопка_зеленый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211960" y="4725144"/>
            <a:ext cx="1909428" cy="1272952"/>
          </a:xfrm>
          <a:prstGeom prst="rect">
            <a:avLst/>
          </a:prstGeom>
        </p:spPr>
      </p:pic>
      <p:pic>
        <p:nvPicPr>
          <p:cNvPr id="11" name="Рисунок 10" descr="кнопка_красный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444208" y="4725144"/>
            <a:ext cx="1909428" cy="12729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27584" y="6021288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1                                 2 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211960" y="594928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516216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076056" y="1700808"/>
            <a:ext cx="3888432" cy="266429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/>
              <a:t>Кем притворился Ломоносов, чтобы поступить на учёбу</a:t>
            </a:r>
            <a:r>
              <a:rPr lang="en-US" b="1" dirty="0" smtClean="0"/>
              <a:t>?</a:t>
            </a:r>
            <a:r>
              <a:rPr lang="ru-RU" b="1" dirty="0" smtClean="0"/>
              <a:t> </a:t>
            </a:r>
          </a:p>
          <a:p>
            <a:pPr marL="342900" indent="-342900">
              <a:buAutoNum type="arabicParenR"/>
            </a:pPr>
            <a:r>
              <a:rPr lang="ru-RU" dirty="0" smtClean="0"/>
              <a:t>Сыном дворянина; </a:t>
            </a:r>
          </a:p>
          <a:p>
            <a:pPr marL="342900" indent="-342900">
              <a:buAutoNum type="arabicParenR"/>
            </a:pPr>
            <a:r>
              <a:rPr lang="ru-RU" dirty="0" smtClean="0"/>
              <a:t>Сыном повара; </a:t>
            </a:r>
          </a:p>
          <a:p>
            <a:pPr marL="342900" indent="-342900">
              <a:buAutoNum type="arabicParenR"/>
            </a:pPr>
            <a:r>
              <a:rPr lang="ru-RU" dirty="0" smtClean="0"/>
              <a:t>Рыбаком; </a:t>
            </a:r>
          </a:p>
          <a:p>
            <a:pPr marL="342900" indent="-342900">
              <a:buAutoNum type="arabicParenR"/>
            </a:pPr>
            <a:r>
              <a:rPr lang="ru-RU" dirty="0" err="1" smtClean="0"/>
              <a:t>Священиком</a:t>
            </a:r>
            <a:endParaRPr lang="ru-RU" dirty="0"/>
          </a:p>
        </p:txBody>
      </p:sp>
      <p:pic>
        <p:nvPicPr>
          <p:cNvPr id="18" name="Picture 6" descr="C:\Users\Администратор1\Desktop\1 курс история пособия\вектор-кнопки-сырцовый-3529780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 l="70874" t="52183"/>
          <a:stretch>
            <a:fillRect/>
          </a:stretch>
        </p:blipFill>
        <p:spPr bwMode="auto">
          <a:xfrm>
            <a:off x="2771800" y="4941168"/>
            <a:ext cx="864096" cy="1008112"/>
          </a:xfrm>
          <a:prstGeom prst="ellipse">
            <a:avLst/>
          </a:prstGeom>
          <a:noFill/>
        </p:spPr>
      </p:pic>
      <p:sp>
        <p:nvSpPr>
          <p:cNvPr id="6" name="AutoShape 4" descr="Михаил Ломоносов 🤵 Биография, мнения, цитаты ✓"/>
          <p:cNvSpPr>
            <a:spLocks noChangeAspect="1" noChangeArrowheads="1"/>
          </p:cNvSpPr>
          <p:nvPr/>
        </p:nvSpPr>
        <p:spPr bwMode="auto">
          <a:xfrm>
            <a:off x="155575" y="-838200"/>
            <a:ext cx="2619375" cy="1752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18" name="Picture 2" descr="М.В. Ломоносов и Академия наук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5576" y="260648"/>
            <a:ext cx="3024336" cy="427751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251520" y="4941168"/>
            <a:ext cx="8640960" cy="16561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724128" y="1052736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Вопрос 4</a:t>
            </a:r>
            <a:endParaRPr lang="ru-RU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458112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Ответы:</a:t>
            </a:r>
            <a:endParaRPr lang="ru-RU" b="1" u="sng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60032" y="1628800"/>
            <a:ext cx="3960440" cy="309634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364088" y="1844824"/>
            <a:ext cx="35283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9" name="Рисунок 8" descr="кнопка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4725144"/>
            <a:ext cx="1909428" cy="1272952"/>
          </a:xfrm>
          <a:prstGeom prst="rect">
            <a:avLst/>
          </a:prstGeom>
        </p:spPr>
      </p:pic>
      <p:pic>
        <p:nvPicPr>
          <p:cNvPr id="10" name="Рисунок 9" descr="кнопка_зеленый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067944" y="4725144"/>
            <a:ext cx="1909428" cy="1272952"/>
          </a:xfrm>
          <a:prstGeom prst="rect">
            <a:avLst/>
          </a:prstGeom>
        </p:spPr>
      </p:pic>
      <p:pic>
        <p:nvPicPr>
          <p:cNvPr id="11" name="Рисунок 10" descr="кнопка_красный.gif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444208" y="4725144"/>
            <a:ext cx="1909428" cy="12729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83568" y="6021288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1                                2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283968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516216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pic>
        <p:nvPicPr>
          <p:cNvPr id="16" name="Picture 6" descr="C:\Users\Администратор1\Desktop\1 курс история пособия\вектор-кнопки-сырцовый-3529780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 l="70874" t="52183"/>
          <a:stretch>
            <a:fillRect/>
          </a:stretch>
        </p:blipFill>
        <p:spPr bwMode="auto">
          <a:xfrm>
            <a:off x="2699792" y="4941168"/>
            <a:ext cx="864096" cy="1008112"/>
          </a:xfrm>
          <a:prstGeom prst="ellipse">
            <a:avLst/>
          </a:prstGeom>
          <a:noFill/>
        </p:spPr>
      </p:pic>
      <p:pic>
        <p:nvPicPr>
          <p:cNvPr id="4104" name="Picture 8" descr="М.В.Ломоносов о науке, религии и церкви | Рабочий университет им. И.Б.  Хлебникова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596" y="1495238"/>
            <a:ext cx="3328372" cy="24866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5076056" y="1999874"/>
            <a:ext cx="327585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Times New Roman" pitchFamily="18" charset="0"/>
              </a:rPr>
              <a:t>Кто научил Михаила Васильевича грамоте?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rgbClr val="333333"/>
                </a:solidFill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Times New Roman" pitchFamily="18" charset="0"/>
              </a:rPr>
              <a:t>) Мать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rgbClr val="333333"/>
                </a:solidFill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Times New Roman" pitchFamily="18" charset="0"/>
              </a:rPr>
              <a:t>) Отец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rgbClr val="333333"/>
                </a:solidFill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Times New Roman" pitchFamily="18" charset="0"/>
              </a:rPr>
              <a:t>) Местный дьячок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rgbClr val="333333"/>
                </a:solidFill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Times New Roman" pitchFamily="18" charset="0"/>
              </a:rPr>
              <a:t>) Французский гувернёр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251520" y="4941168"/>
            <a:ext cx="8640960" cy="16561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940152" y="98072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Вопрос 5</a:t>
            </a:r>
            <a:endParaRPr lang="ru-RU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458112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Ответы:</a:t>
            </a:r>
            <a:endParaRPr lang="ru-RU" b="1" u="sng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60032" y="1484784"/>
            <a:ext cx="4104456" cy="3168352"/>
          </a:xfrm>
          <a:prstGeom prst="roundRect">
            <a:avLst>
              <a:gd name="adj" fmla="val 23312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dirty="0" smtClean="0"/>
              <a:t>Какую науку Ломоносов считал для себя главной</a:t>
            </a:r>
            <a:r>
              <a:rPr lang="en-US" b="1" dirty="0" smtClean="0"/>
              <a:t>?</a:t>
            </a:r>
            <a:endParaRPr lang="ru-RU" b="1" dirty="0" smtClean="0"/>
          </a:p>
          <a:p>
            <a:pPr marL="342900" indent="-342900" algn="just">
              <a:buAutoNum type="arabicParenR"/>
            </a:pPr>
            <a:r>
              <a:rPr lang="ru-RU" dirty="0" smtClean="0"/>
              <a:t>Химия</a:t>
            </a:r>
          </a:p>
          <a:p>
            <a:pPr marL="342900" indent="-342900" algn="just">
              <a:buAutoNum type="arabicParenR"/>
            </a:pPr>
            <a:r>
              <a:rPr lang="ru-RU" dirty="0" smtClean="0"/>
              <a:t>История </a:t>
            </a:r>
          </a:p>
          <a:p>
            <a:pPr marL="342900" indent="-342900" algn="just">
              <a:buAutoNum type="arabicParenR"/>
            </a:pPr>
            <a:r>
              <a:rPr lang="ru-RU" dirty="0" smtClean="0"/>
              <a:t>Астрономия</a:t>
            </a:r>
            <a:endParaRPr lang="ru-RU" dirty="0"/>
          </a:p>
          <a:p>
            <a:pPr marL="342900" indent="-342900" algn="just">
              <a:buAutoNum type="arabicParenR"/>
            </a:pPr>
            <a:r>
              <a:rPr lang="ru-RU" dirty="0" smtClean="0"/>
              <a:t>Русский язык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076056" y="2492896"/>
            <a:ext cx="35283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9" name="Рисунок 8" descr="кнопка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4725144"/>
            <a:ext cx="1909428" cy="1272952"/>
          </a:xfrm>
          <a:prstGeom prst="rect">
            <a:avLst/>
          </a:prstGeom>
        </p:spPr>
      </p:pic>
      <p:pic>
        <p:nvPicPr>
          <p:cNvPr id="10" name="Рисунок 9" descr="кнопка_зеленый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139952" y="4725144"/>
            <a:ext cx="1909428" cy="1272952"/>
          </a:xfrm>
          <a:prstGeom prst="rect">
            <a:avLst/>
          </a:prstGeom>
        </p:spPr>
      </p:pic>
      <p:pic>
        <p:nvPicPr>
          <p:cNvPr id="11" name="Рисунок 10" descr="кнопка_красный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444208" y="4725144"/>
            <a:ext cx="1909428" cy="12729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55576" y="6021288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1                                2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211960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516216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pic>
        <p:nvPicPr>
          <p:cNvPr id="15" name="Picture 6" descr="C:\Users\Администратор1\Desktop\1 курс история пособия\вектор-кнопки-сырцовый-3529780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 l="70874" t="52183"/>
          <a:stretch>
            <a:fillRect/>
          </a:stretch>
        </p:blipFill>
        <p:spPr bwMode="auto">
          <a:xfrm>
            <a:off x="2771800" y="4941168"/>
            <a:ext cx="864096" cy="1008112"/>
          </a:xfrm>
          <a:prstGeom prst="ellipse">
            <a:avLst/>
          </a:prstGeom>
          <a:noFill/>
        </p:spPr>
      </p:pic>
      <p:pic>
        <p:nvPicPr>
          <p:cNvPr id="1026" name="Picture 2" descr="Доклад &quot;У истоков русской словесности: М. В. Ломоносов и его вклад в  развитие русского литературного языка&quot;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3784149" cy="33123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1628800"/>
            <a:ext cx="4176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Мы </a:t>
            </a:r>
            <a:r>
              <a:rPr lang="ru-RU" sz="2400" dirty="0" smtClean="0">
                <a:solidFill>
                  <a:srgbClr val="FF0000"/>
                </a:solidFill>
              </a:rPr>
              <a:t>вас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благодарим, но   огорчены, потому что </a:t>
            </a:r>
            <a:r>
              <a:rPr lang="ru-RU" sz="2400" dirty="0" smtClean="0">
                <a:solidFill>
                  <a:srgbClr val="FF0000"/>
                </a:solidFill>
              </a:rPr>
              <a:t>вы ошиблись </a:t>
            </a:r>
            <a:r>
              <a:rPr lang="ru-RU" sz="2400" dirty="0" smtClean="0">
                <a:solidFill>
                  <a:srgbClr val="FF0000"/>
                </a:solidFill>
              </a:rPr>
              <a:t>дважды.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6" name="Управляющая кнопка: настраиваемая 5">
            <a:hlinkClick r:id="" action="ppaction://hlinkshowjump?jump=endshow" highlightClick="1"/>
          </p:cNvPr>
          <p:cNvSpPr/>
          <p:nvPr/>
        </p:nvSpPr>
        <p:spPr>
          <a:xfrm>
            <a:off x="7572396" y="5715016"/>
            <a:ext cx="1042416" cy="104241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выход</a:t>
            </a:r>
            <a:endParaRPr lang="ru-RU" dirty="0"/>
          </a:p>
        </p:txBody>
      </p:sp>
      <p:pic>
        <p:nvPicPr>
          <p:cNvPr id="8" name="Picture 2" descr="http://www.ras.ru/FStorage/download.aspx?id=dbf4c4ba-b109-4ee5-86c5-692f63ff550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60648"/>
            <a:ext cx="3956027" cy="530120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251520" y="4941168"/>
            <a:ext cx="8640960" cy="16561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084168" y="1196752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Вопрос 4</a:t>
            </a:r>
            <a:endParaRPr lang="ru-RU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458112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Ответы:</a:t>
            </a:r>
            <a:endParaRPr lang="ru-RU" b="1" u="sng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76056" y="1700808"/>
            <a:ext cx="3888432" cy="295232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148064" y="2060848"/>
            <a:ext cx="36724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Какую планету изучал Ломоносов:</a:t>
            </a:r>
          </a:p>
          <a:p>
            <a:pPr marL="342900" indent="-342900">
              <a:buAutoNum type="arabicParenR"/>
            </a:pPr>
            <a:r>
              <a:rPr lang="ru-RU" dirty="0" smtClean="0"/>
              <a:t>Земля</a:t>
            </a:r>
          </a:p>
          <a:p>
            <a:pPr marL="342900" indent="-342900">
              <a:buAutoNum type="arabicParenR"/>
            </a:pPr>
            <a:r>
              <a:rPr lang="ru-RU" dirty="0" smtClean="0"/>
              <a:t>Венера</a:t>
            </a:r>
          </a:p>
          <a:p>
            <a:pPr marL="342900" indent="-342900">
              <a:buAutoNum type="arabicParenR"/>
            </a:pPr>
            <a:r>
              <a:rPr lang="ru-RU" dirty="0" smtClean="0"/>
              <a:t>Марс </a:t>
            </a:r>
            <a:endParaRPr lang="ru-RU" dirty="0"/>
          </a:p>
          <a:p>
            <a:pPr marL="342900" indent="-342900">
              <a:buAutoNum type="arabicParenR"/>
            </a:pPr>
            <a:r>
              <a:rPr lang="ru-RU" dirty="0" smtClean="0"/>
              <a:t>Юпитер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9" name="Рисунок 8" descr="кнопка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4725144"/>
            <a:ext cx="1909428" cy="1272952"/>
          </a:xfrm>
          <a:prstGeom prst="rect">
            <a:avLst/>
          </a:prstGeom>
        </p:spPr>
      </p:pic>
      <p:pic>
        <p:nvPicPr>
          <p:cNvPr id="10" name="Рисунок 9" descr="кнопка_зеленый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139952" y="4725144"/>
            <a:ext cx="1909428" cy="1272952"/>
          </a:xfrm>
          <a:prstGeom prst="rect">
            <a:avLst/>
          </a:prstGeom>
        </p:spPr>
      </p:pic>
      <p:pic>
        <p:nvPicPr>
          <p:cNvPr id="11" name="Рисунок 10" descr="кнопка_красный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444208" y="4725144"/>
            <a:ext cx="1909428" cy="12729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55576" y="6021288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1                                  2 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211960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3 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516216" y="6021288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4</a:t>
            </a:r>
          </a:p>
          <a:p>
            <a:pPr algn="ctr"/>
            <a:endParaRPr lang="ru-RU" dirty="0"/>
          </a:p>
        </p:txBody>
      </p:sp>
      <p:pic>
        <p:nvPicPr>
          <p:cNvPr id="16" name="Picture 6" descr="C:\Users\Администратор1\Desktop\1 курс история пособия\вектор-кнопки-сырцовый-3529780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 l="70874" t="52183"/>
          <a:stretch>
            <a:fillRect/>
          </a:stretch>
        </p:blipFill>
        <p:spPr bwMode="auto">
          <a:xfrm>
            <a:off x="2771800" y="4941168"/>
            <a:ext cx="864096" cy="1008112"/>
          </a:xfrm>
          <a:prstGeom prst="ellipse">
            <a:avLst/>
          </a:prstGeom>
          <a:noFill/>
        </p:spPr>
      </p:pic>
      <p:pic>
        <p:nvPicPr>
          <p:cNvPr id="2056" name="Picture 8" descr="Венера на утреннем небе | Политех (Политехнический музей)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848" y="1700808"/>
            <a:ext cx="3222104" cy="26735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251520" y="4941168"/>
            <a:ext cx="8640960" cy="16561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580112" y="908720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Вопрос 5</a:t>
            </a:r>
            <a:endParaRPr lang="ru-RU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458112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Ответы:</a:t>
            </a:r>
            <a:endParaRPr lang="ru-RU" b="1" u="sng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76056" y="1412776"/>
            <a:ext cx="3888432" cy="302433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220072" y="1628800"/>
            <a:ext cx="35283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9" name="Рисунок 8" descr="кнопка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4725144"/>
            <a:ext cx="1909428" cy="1272952"/>
          </a:xfrm>
          <a:prstGeom prst="rect">
            <a:avLst/>
          </a:prstGeom>
        </p:spPr>
      </p:pic>
      <p:pic>
        <p:nvPicPr>
          <p:cNvPr id="10" name="Рисунок 9" descr="кнопка_зеленый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211960" y="4725144"/>
            <a:ext cx="1909428" cy="1272952"/>
          </a:xfrm>
          <a:prstGeom prst="rect">
            <a:avLst/>
          </a:prstGeom>
        </p:spPr>
      </p:pic>
      <p:pic>
        <p:nvPicPr>
          <p:cNvPr id="11" name="Рисунок 10" descr="кнопка_красный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444208" y="4725144"/>
            <a:ext cx="1909428" cy="12729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99592" y="6021288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1                                 2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211960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516216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pic>
        <p:nvPicPr>
          <p:cNvPr id="15" name="Picture 6" descr="C:\Users\Администратор1\Desktop\1 курс история пособия\вектор-кнопки-сырцовый-3529780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 l="70874" t="52183"/>
          <a:stretch>
            <a:fillRect/>
          </a:stretch>
        </p:blipFill>
        <p:spPr bwMode="auto">
          <a:xfrm>
            <a:off x="2771800" y="4941168"/>
            <a:ext cx="864096" cy="1008112"/>
          </a:xfrm>
          <a:prstGeom prst="ellipse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076056" y="1844824"/>
            <a:ext cx="388843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Times New Roman" pitchFamily="18" charset="0"/>
              </a:rPr>
              <a:t>Что стало причиной решения М.В. Ломоносова сбежать в Москву?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rgbClr val="333333"/>
                </a:solidFill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Times New Roman" pitchFamily="18" charset="0"/>
              </a:rPr>
              <a:t>) Решение отца женить его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rgbClr val="333333"/>
                </a:solidFill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Times New Roman" pitchFamily="18" charset="0"/>
              </a:rPr>
              <a:t>) Скандал с мачехой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rgbClr val="333333"/>
                </a:solidFill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Times New Roman" pitchFamily="18" charset="0"/>
              </a:rPr>
              <a:t>) Там жила его возлюбленная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rgbClr val="333333"/>
                </a:solidFill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Times New Roman" pitchFamily="18" charset="0"/>
              </a:rPr>
              <a:t>) Хотел участвовать в войне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4099" name="Picture 3" descr="Михаил Васильевич Ломоносов — творец российской науки и искусства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3528" y="116632"/>
            <a:ext cx="3019425" cy="47625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052736"/>
            <a:ext cx="5184576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Инструкция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7544" y="1484784"/>
            <a:ext cx="7992888" cy="4464496"/>
          </a:xfrm>
          <a:prstGeom prst="roundRect">
            <a:avLst/>
          </a:prstGeom>
          <a:gradFill>
            <a:gsLst>
              <a:gs pos="0">
                <a:schemeClr val="dk1">
                  <a:tint val="50000"/>
                  <a:satMod val="300000"/>
                  <a:alpha val="61000"/>
                </a:schemeClr>
              </a:gs>
              <a:gs pos="35000">
                <a:schemeClr val="dk1">
                  <a:tint val="37000"/>
                  <a:satMod val="300000"/>
                  <a:alpha val="67000"/>
                </a:schemeClr>
              </a:gs>
              <a:gs pos="100000">
                <a:schemeClr val="dk1">
                  <a:tint val="15000"/>
                  <a:satMod val="350000"/>
                  <a:alpha val="0"/>
                </a:schemeClr>
              </a:gs>
            </a:gsLst>
          </a:gradFill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317500"/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2420888"/>
            <a:ext cx="8481495" cy="3582519"/>
          </a:xfrm>
          <a:custGeom>
            <a:avLst/>
            <a:gdLst>
              <a:gd name="connsiteX0" fmla="*/ 0 w 7992888"/>
              <a:gd name="connsiteY0" fmla="*/ 0 h 4358116"/>
              <a:gd name="connsiteX1" fmla="*/ 7992888 w 7992888"/>
              <a:gd name="connsiteY1" fmla="*/ 0 h 4358116"/>
              <a:gd name="connsiteX2" fmla="*/ 7992888 w 7992888"/>
              <a:gd name="connsiteY2" fmla="*/ 4358116 h 4358116"/>
              <a:gd name="connsiteX3" fmla="*/ 0 w 7992888"/>
              <a:gd name="connsiteY3" fmla="*/ 4358116 h 4358116"/>
              <a:gd name="connsiteX4" fmla="*/ 0 w 7992888"/>
              <a:gd name="connsiteY4" fmla="*/ 0 h 4358116"/>
              <a:gd name="connsiteX0" fmla="*/ 633100 w 7992888"/>
              <a:gd name="connsiteY0" fmla="*/ 0 h 4502132"/>
              <a:gd name="connsiteX1" fmla="*/ 7992888 w 7992888"/>
              <a:gd name="connsiteY1" fmla="*/ 144016 h 4502132"/>
              <a:gd name="connsiteX2" fmla="*/ 7992888 w 7992888"/>
              <a:gd name="connsiteY2" fmla="*/ 4502132 h 4502132"/>
              <a:gd name="connsiteX3" fmla="*/ 0 w 7992888"/>
              <a:gd name="connsiteY3" fmla="*/ 4502132 h 4502132"/>
              <a:gd name="connsiteX4" fmla="*/ 633100 w 7992888"/>
              <a:gd name="connsiteY4" fmla="*/ 0 h 4502132"/>
              <a:gd name="connsiteX0" fmla="*/ 633100 w 7992888"/>
              <a:gd name="connsiteY0" fmla="*/ 0 h 4502132"/>
              <a:gd name="connsiteX1" fmla="*/ 7359788 w 7992888"/>
              <a:gd name="connsiteY1" fmla="*/ 72008 h 4502132"/>
              <a:gd name="connsiteX2" fmla="*/ 7992888 w 7992888"/>
              <a:gd name="connsiteY2" fmla="*/ 4502132 h 4502132"/>
              <a:gd name="connsiteX3" fmla="*/ 0 w 7992888"/>
              <a:gd name="connsiteY3" fmla="*/ 4502132 h 4502132"/>
              <a:gd name="connsiteX4" fmla="*/ 633100 w 7992888"/>
              <a:gd name="connsiteY4" fmla="*/ 0 h 4502132"/>
              <a:gd name="connsiteX0" fmla="*/ 633100 w 7992888"/>
              <a:gd name="connsiteY0" fmla="*/ 0 h 4502132"/>
              <a:gd name="connsiteX1" fmla="*/ 7359788 w 7992888"/>
              <a:gd name="connsiteY1" fmla="*/ 72008 h 4502132"/>
              <a:gd name="connsiteX2" fmla="*/ 7992888 w 7992888"/>
              <a:gd name="connsiteY2" fmla="*/ 4502132 h 4502132"/>
              <a:gd name="connsiteX3" fmla="*/ 0 w 7992888"/>
              <a:gd name="connsiteY3" fmla="*/ 4248472 h 4502132"/>
              <a:gd name="connsiteX4" fmla="*/ 633100 w 7992888"/>
              <a:gd name="connsiteY4" fmla="*/ 0 h 4502132"/>
              <a:gd name="connsiteX0" fmla="*/ 1074772 w 8434560"/>
              <a:gd name="connsiteY0" fmla="*/ 0 h 4502132"/>
              <a:gd name="connsiteX1" fmla="*/ 7801460 w 8434560"/>
              <a:gd name="connsiteY1" fmla="*/ 72008 h 4502132"/>
              <a:gd name="connsiteX2" fmla="*/ 8434560 w 8434560"/>
              <a:gd name="connsiteY2" fmla="*/ 4502132 h 4502132"/>
              <a:gd name="connsiteX3" fmla="*/ 441672 w 8434560"/>
              <a:gd name="connsiteY3" fmla="*/ 4248472 h 4502132"/>
              <a:gd name="connsiteX4" fmla="*/ 1074772 w 8434560"/>
              <a:gd name="connsiteY4" fmla="*/ 0 h 4502132"/>
              <a:gd name="connsiteX0" fmla="*/ 1074772 w 8434560"/>
              <a:gd name="connsiteY0" fmla="*/ 0 h 4502132"/>
              <a:gd name="connsiteX1" fmla="*/ 7801460 w 8434560"/>
              <a:gd name="connsiteY1" fmla="*/ 72008 h 4502132"/>
              <a:gd name="connsiteX2" fmla="*/ 8355422 w 8434560"/>
              <a:gd name="connsiteY2" fmla="*/ 1368152 h 4502132"/>
              <a:gd name="connsiteX3" fmla="*/ 8434560 w 8434560"/>
              <a:gd name="connsiteY3" fmla="*/ 4502132 h 4502132"/>
              <a:gd name="connsiteX4" fmla="*/ 441672 w 8434560"/>
              <a:gd name="connsiteY4" fmla="*/ 4248472 h 4502132"/>
              <a:gd name="connsiteX5" fmla="*/ 1074772 w 8434560"/>
              <a:gd name="connsiteY5" fmla="*/ 0 h 4502132"/>
              <a:gd name="connsiteX0" fmla="*/ 1074772 w 8355422"/>
              <a:gd name="connsiteY0" fmla="*/ 0 h 4248472"/>
              <a:gd name="connsiteX1" fmla="*/ 7801460 w 8355422"/>
              <a:gd name="connsiteY1" fmla="*/ 72008 h 4248472"/>
              <a:gd name="connsiteX2" fmla="*/ 8355422 w 8355422"/>
              <a:gd name="connsiteY2" fmla="*/ 1368152 h 4248472"/>
              <a:gd name="connsiteX3" fmla="*/ 7801460 w 8355422"/>
              <a:gd name="connsiteY3" fmla="*/ 3960440 h 4248472"/>
              <a:gd name="connsiteX4" fmla="*/ 441672 w 8355422"/>
              <a:gd name="connsiteY4" fmla="*/ 4248472 h 4248472"/>
              <a:gd name="connsiteX5" fmla="*/ 1074772 w 8355422"/>
              <a:gd name="connsiteY5" fmla="*/ 0 h 4248472"/>
              <a:gd name="connsiteX0" fmla="*/ 1074772 w 8767684"/>
              <a:gd name="connsiteY0" fmla="*/ 0 h 4248472"/>
              <a:gd name="connsiteX1" fmla="*/ 7801460 w 8767684"/>
              <a:gd name="connsiteY1" fmla="*/ 72008 h 4248472"/>
              <a:gd name="connsiteX2" fmla="*/ 8355422 w 8767684"/>
              <a:gd name="connsiteY2" fmla="*/ 1368152 h 4248472"/>
              <a:gd name="connsiteX3" fmla="*/ 7801460 w 8767684"/>
              <a:gd name="connsiteY3" fmla="*/ 3960440 h 4248472"/>
              <a:gd name="connsiteX4" fmla="*/ 441672 w 8767684"/>
              <a:gd name="connsiteY4" fmla="*/ 4248472 h 4248472"/>
              <a:gd name="connsiteX5" fmla="*/ 1074772 w 8767684"/>
              <a:gd name="connsiteY5" fmla="*/ 0 h 4248472"/>
              <a:gd name="connsiteX0" fmla="*/ 1074772 w 8767684"/>
              <a:gd name="connsiteY0" fmla="*/ 288032 h 4176464"/>
              <a:gd name="connsiteX1" fmla="*/ 7801460 w 8767684"/>
              <a:gd name="connsiteY1" fmla="*/ 0 h 4176464"/>
              <a:gd name="connsiteX2" fmla="*/ 8355422 w 8767684"/>
              <a:gd name="connsiteY2" fmla="*/ 1296144 h 4176464"/>
              <a:gd name="connsiteX3" fmla="*/ 7801460 w 8767684"/>
              <a:gd name="connsiteY3" fmla="*/ 3888432 h 4176464"/>
              <a:gd name="connsiteX4" fmla="*/ 441672 w 8767684"/>
              <a:gd name="connsiteY4" fmla="*/ 4176464 h 4176464"/>
              <a:gd name="connsiteX5" fmla="*/ 1074772 w 8767684"/>
              <a:gd name="connsiteY5" fmla="*/ 288032 h 4176464"/>
              <a:gd name="connsiteX0" fmla="*/ 1074772 w 8767684"/>
              <a:gd name="connsiteY0" fmla="*/ 0 h 3888432"/>
              <a:gd name="connsiteX1" fmla="*/ 7722322 w 8767684"/>
              <a:gd name="connsiteY1" fmla="*/ 0 h 3888432"/>
              <a:gd name="connsiteX2" fmla="*/ 8355422 w 8767684"/>
              <a:gd name="connsiteY2" fmla="*/ 1008112 h 3888432"/>
              <a:gd name="connsiteX3" fmla="*/ 7801460 w 8767684"/>
              <a:gd name="connsiteY3" fmla="*/ 3600400 h 3888432"/>
              <a:gd name="connsiteX4" fmla="*/ 441672 w 8767684"/>
              <a:gd name="connsiteY4" fmla="*/ 3888432 h 3888432"/>
              <a:gd name="connsiteX5" fmla="*/ 1074772 w 8767684"/>
              <a:gd name="connsiteY5" fmla="*/ 0 h 3888432"/>
              <a:gd name="connsiteX0" fmla="*/ 1074772 w 8988522"/>
              <a:gd name="connsiteY0" fmla="*/ 0 h 3888432"/>
              <a:gd name="connsiteX1" fmla="*/ 7722322 w 8988522"/>
              <a:gd name="connsiteY1" fmla="*/ 0 h 3888432"/>
              <a:gd name="connsiteX2" fmla="*/ 8988522 w 8988522"/>
              <a:gd name="connsiteY2" fmla="*/ 1368152 h 3888432"/>
              <a:gd name="connsiteX3" fmla="*/ 7801460 w 8988522"/>
              <a:gd name="connsiteY3" fmla="*/ 3600400 h 3888432"/>
              <a:gd name="connsiteX4" fmla="*/ 441672 w 8988522"/>
              <a:gd name="connsiteY4" fmla="*/ 3888432 h 3888432"/>
              <a:gd name="connsiteX5" fmla="*/ 1074772 w 8988522"/>
              <a:gd name="connsiteY5" fmla="*/ 0 h 3888432"/>
              <a:gd name="connsiteX0" fmla="*/ 1074772 w 9110309"/>
              <a:gd name="connsiteY0" fmla="*/ 0 h 3888432"/>
              <a:gd name="connsiteX1" fmla="*/ 7722322 w 9110309"/>
              <a:gd name="connsiteY1" fmla="*/ 0 h 3888432"/>
              <a:gd name="connsiteX2" fmla="*/ 8988522 w 9110309"/>
              <a:gd name="connsiteY2" fmla="*/ 1368152 h 3888432"/>
              <a:gd name="connsiteX3" fmla="*/ 7801460 w 9110309"/>
              <a:gd name="connsiteY3" fmla="*/ 3600400 h 3888432"/>
              <a:gd name="connsiteX4" fmla="*/ 441672 w 9110309"/>
              <a:gd name="connsiteY4" fmla="*/ 3888432 h 3888432"/>
              <a:gd name="connsiteX5" fmla="*/ 1074772 w 9110309"/>
              <a:gd name="connsiteY5" fmla="*/ 0 h 3888432"/>
              <a:gd name="connsiteX0" fmla="*/ 1074772 w 8988522"/>
              <a:gd name="connsiteY0" fmla="*/ 0 h 3888432"/>
              <a:gd name="connsiteX1" fmla="*/ 7722322 w 8988522"/>
              <a:gd name="connsiteY1" fmla="*/ 0 h 3888432"/>
              <a:gd name="connsiteX2" fmla="*/ 8988522 w 8988522"/>
              <a:gd name="connsiteY2" fmla="*/ 1368152 h 3888432"/>
              <a:gd name="connsiteX3" fmla="*/ 7801460 w 8988522"/>
              <a:gd name="connsiteY3" fmla="*/ 3600400 h 3888432"/>
              <a:gd name="connsiteX4" fmla="*/ 441672 w 8988522"/>
              <a:gd name="connsiteY4" fmla="*/ 3888432 h 3888432"/>
              <a:gd name="connsiteX5" fmla="*/ 1074772 w 8988522"/>
              <a:gd name="connsiteY5" fmla="*/ 0 h 3888432"/>
              <a:gd name="connsiteX0" fmla="*/ 1074772 w 8988522"/>
              <a:gd name="connsiteY0" fmla="*/ 0 h 3888432"/>
              <a:gd name="connsiteX1" fmla="*/ 7722322 w 8988522"/>
              <a:gd name="connsiteY1" fmla="*/ 0 h 3888432"/>
              <a:gd name="connsiteX2" fmla="*/ 8988522 w 8988522"/>
              <a:gd name="connsiteY2" fmla="*/ 1368152 h 3888432"/>
              <a:gd name="connsiteX3" fmla="*/ 7801460 w 8988522"/>
              <a:gd name="connsiteY3" fmla="*/ 3600400 h 3888432"/>
              <a:gd name="connsiteX4" fmla="*/ 4398546 w 8988522"/>
              <a:gd name="connsiteY4" fmla="*/ 3207846 h 3888432"/>
              <a:gd name="connsiteX5" fmla="*/ 441672 w 8988522"/>
              <a:gd name="connsiteY5" fmla="*/ 3888432 h 3888432"/>
              <a:gd name="connsiteX6" fmla="*/ 1074772 w 8988522"/>
              <a:gd name="connsiteY6" fmla="*/ 0 h 3888432"/>
              <a:gd name="connsiteX0" fmla="*/ 1074772 w 8988522"/>
              <a:gd name="connsiteY0" fmla="*/ 0 h 3888432"/>
              <a:gd name="connsiteX1" fmla="*/ 7722322 w 8988522"/>
              <a:gd name="connsiteY1" fmla="*/ 0 h 3888432"/>
              <a:gd name="connsiteX2" fmla="*/ 8988522 w 8988522"/>
              <a:gd name="connsiteY2" fmla="*/ 1368152 h 3888432"/>
              <a:gd name="connsiteX3" fmla="*/ 7722321 w 8988522"/>
              <a:gd name="connsiteY3" fmla="*/ 3272002 h 3888432"/>
              <a:gd name="connsiteX4" fmla="*/ 4398546 w 8988522"/>
              <a:gd name="connsiteY4" fmla="*/ 3207846 h 3888432"/>
              <a:gd name="connsiteX5" fmla="*/ 441672 w 8988522"/>
              <a:gd name="connsiteY5" fmla="*/ 3888432 h 3888432"/>
              <a:gd name="connsiteX6" fmla="*/ 1074772 w 8988522"/>
              <a:gd name="connsiteY6" fmla="*/ 0 h 3888432"/>
              <a:gd name="connsiteX0" fmla="*/ 1074772 w 8988522"/>
              <a:gd name="connsiteY0" fmla="*/ 0 h 3888432"/>
              <a:gd name="connsiteX1" fmla="*/ 7722322 w 8988522"/>
              <a:gd name="connsiteY1" fmla="*/ 0 h 3888432"/>
              <a:gd name="connsiteX2" fmla="*/ 8988522 w 8988522"/>
              <a:gd name="connsiteY2" fmla="*/ 1368152 h 3888432"/>
              <a:gd name="connsiteX3" fmla="*/ 7722321 w 8988522"/>
              <a:gd name="connsiteY3" fmla="*/ 3272002 h 3888432"/>
              <a:gd name="connsiteX4" fmla="*/ 4398546 w 8988522"/>
              <a:gd name="connsiteY4" fmla="*/ 3207846 h 3888432"/>
              <a:gd name="connsiteX5" fmla="*/ 441672 w 8988522"/>
              <a:gd name="connsiteY5" fmla="*/ 3888432 h 3888432"/>
              <a:gd name="connsiteX6" fmla="*/ 1074772 w 8988522"/>
              <a:gd name="connsiteY6" fmla="*/ 0 h 3888432"/>
              <a:gd name="connsiteX0" fmla="*/ 1233048 w 9146798"/>
              <a:gd name="connsiteY0" fmla="*/ 0 h 3592787"/>
              <a:gd name="connsiteX1" fmla="*/ 7880598 w 9146798"/>
              <a:gd name="connsiteY1" fmla="*/ 0 h 3592787"/>
              <a:gd name="connsiteX2" fmla="*/ 9146798 w 9146798"/>
              <a:gd name="connsiteY2" fmla="*/ 1368152 h 3592787"/>
              <a:gd name="connsiteX3" fmla="*/ 7880597 w 9146798"/>
              <a:gd name="connsiteY3" fmla="*/ 3272002 h 3592787"/>
              <a:gd name="connsiteX4" fmla="*/ 4556822 w 9146798"/>
              <a:gd name="connsiteY4" fmla="*/ 3207846 h 3592787"/>
              <a:gd name="connsiteX5" fmla="*/ 441672 w 9146798"/>
              <a:gd name="connsiteY5" fmla="*/ 3592787 h 3592787"/>
              <a:gd name="connsiteX6" fmla="*/ 1233048 w 9146798"/>
              <a:gd name="connsiteY6" fmla="*/ 0 h 3592787"/>
              <a:gd name="connsiteX0" fmla="*/ 1233048 w 9146798"/>
              <a:gd name="connsiteY0" fmla="*/ 0 h 3592787"/>
              <a:gd name="connsiteX1" fmla="*/ 4794236 w 9146798"/>
              <a:gd name="connsiteY1" fmla="*/ 256628 h 3592787"/>
              <a:gd name="connsiteX2" fmla="*/ 7880598 w 9146798"/>
              <a:gd name="connsiteY2" fmla="*/ 0 h 3592787"/>
              <a:gd name="connsiteX3" fmla="*/ 9146798 w 9146798"/>
              <a:gd name="connsiteY3" fmla="*/ 1368152 h 3592787"/>
              <a:gd name="connsiteX4" fmla="*/ 7880597 w 9146798"/>
              <a:gd name="connsiteY4" fmla="*/ 3272002 h 3592787"/>
              <a:gd name="connsiteX5" fmla="*/ 4556822 w 9146798"/>
              <a:gd name="connsiteY5" fmla="*/ 3207846 h 3592787"/>
              <a:gd name="connsiteX6" fmla="*/ 441672 w 9146798"/>
              <a:gd name="connsiteY6" fmla="*/ 3592787 h 3592787"/>
              <a:gd name="connsiteX7" fmla="*/ 1233048 w 9146798"/>
              <a:gd name="connsiteY7" fmla="*/ 0 h 3592787"/>
              <a:gd name="connsiteX0" fmla="*/ 1407496 w 9321246"/>
              <a:gd name="connsiteY0" fmla="*/ 0 h 3592787"/>
              <a:gd name="connsiteX1" fmla="*/ 4968684 w 9321246"/>
              <a:gd name="connsiteY1" fmla="*/ 256628 h 3592787"/>
              <a:gd name="connsiteX2" fmla="*/ 8055046 w 9321246"/>
              <a:gd name="connsiteY2" fmla="*/ 0 h 3592787"/>
              <a:gd name="connsiteX3" fmla="*/ 9321246 w 9321246"/>
              <a:gd name="connsiteY3" fmla="*/ 1368152 h 3592787"/>
              <a:gd name="connsiteX4" fmla="*/ 8055045 w 9321246"/>
              <a:gd name="connsiteY4" fmla="*/ 3272002 h 3592787"/>
              <a:gd name="connsiteX5" fmla="*/ 4731270 w 9321246"/>
              <a:gd name="connsiteY5" fmla="*/ 3207846 h 3592787"/>
              <a:gd name="connsiteX6" fmla="*/ 616120 w 9321246"/>
              <a:gd name="connsiteY6" fmla="*/ 3592787 h 3592787"/>
              <a:gd name="connsiteX7" fmla="*/ 774396 w 9321246"/>
              <a:gd name="connsiteY7" fmla="*/ 898197 h 3592787"/>
              <a:gd name="connsiteX8" fmla="*/ 1407496 w 9321246"/>
              <a:gd name="connsiteY8" fmla="*/ 0 h 359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321246" h="3592787">
                <a:moveTo>
                  <a:pt x="1407496" y="0"/>
                </a:moveTo>
                <a:lnTo>
                  <a:pt x="4968684" y="256628"/>
                </a:lnTo>
                <a:lnTo>
                  <a:pt x="8055046" y="0"/>
                </a:lnTo>
                <a:lnTo>
                  <a:pt x="9321246" y="1368152"/>
                </a:lnTo>
                <a:cubicBezTo>
                  <a:pt x="8968408" y="2319200"/>
                  <a:pt x="9205921" y="2712787"/>
                  <a:pt x="8055045" y="3272002"/>
                </a:cubicBezTo>
                <a:lnTo>
                  <a:pt x="4731270" y="3207846"/>
                </a:lnTo>
                <a:lnTo>
                  <a:pt x="616120" y="3592787"/>
                </a:lnTo>
                <a:cubicBezTo>
                  <a:pt x="0" y="3233365"/>
                  <a:pt x="642500" y="1496995"/>
                  <a:pt x="774396" y="898197"/>
                </a:cubicBezTo>
                <a:cubicBezTo>
                  <a:pt x="906292" y="299399"/>
                  <a:pt x="751807" y="132448"/>
                  <a:pt x="1407496" y="0"/>
                </a:cubicBezTo>
                <a:close/>
              </a:path>
            </a:pathLst>
          </a:custGeom>
          <a:gradFill>
            <a:gsLst>
              <a:gs pos="24000">
                <a:schemeClr val="bg1">
                  <a:lumMod val="85000"/>
                  <a:alpha val="60000"/>
                </a:schemeClr>
              </a:gs>
              <a:gs pos="35000">
                <a:schemeClr val="accent3">
                  <a:lumMod val="40000"/>
                  <a:lumOff val="60000"/>
                  <a:alpha val="81000"/>
                </a:schemeClr>
              </a:gs>
              <a:gs pos="100000">
                <a:schemeClr val="accent1">
                  <a:alpha val="20000"/>
                </a:schemeClr>
              </a:gs>
            </a:gsLst>
          </a:gradFill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449263">
              <a:lnSpc>
                <a:spcPct val="70000"/>
              </a:lnSpc>
            </a:pPr>
            <a:endParaRPr lang="ru-RU" sz="3600" dirty="0" smtClean="0">
              <a:ln>
                <a:solidFill>
                  <a:srgbClr val="FF0000"/>
                </a:solidFill>
              </a:ln>
              <a:solidFill>
                <a:sysClr val="windowText" lastClr="000000"/>
              </a:solidFill>
              <a:latin typeface="Gabriola" pitchFamily="82" charset="0"/>
            </a:endParaRPr>
          </a:p>
          <a:p>
            <a:pPr marL="90488" indent="358775">
              <a:lnSpc>
                <a:spcPct val="70000"/>
              </a:lnSpc>
            </a:pPr>
            <a: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ysClr val="windowText" lastClr="000000"/>
                </a:solidFill>
                <a:latin typeface="Gabriola" pitchFamily="82" charset="0"/>
              </a:rPr>
              <a:t>Уважаемые студенты, вам</a:t>
            </a:r>
            <a: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ysClr val="windowText" lastClr="000000"/>
                </a:solidFill>
                <a:latin typeface="Gabriola" pitchFamily="82" charset="0"/>
              </a:rPr>
              <a:t> </a:t>
            </a:r>
            <a: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ysClr val="windowText" lastClr="000000"/>
                </a:solidFill>
                <a:latin typeface="Gabriola" pitchFamily="82" charset="0"/>
              </a:rPr>
              <a:t>предстоит  пройти </a:t>
            </a:r>
            <a:r>
              <a:rPr lang="ru-RU" sz="3600" dirty="0" err="1" smtClean="0">
                <a:ln>
                  <a:solidFill>
                    <a:srgbClr val="FF0000"/>
                  </a:solidFill>
                </a:ln>
                <a:solidFill>
                  <a:sysClr val="windowText" lastClr="000000"/>
                </a:solidFill>
                <a:latin typeface="Gabriola" pitchFamily="82" charset="0"/>
              </a:rPr>
              <a:t>квест</a:t>
            </a:r>
            <a: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ysClr val="windowText" lastClr="000000"/>
                </a:solidFill>
                <a:latin typeface="Gabriola" pitchFamily="82" charset="0"/>
              </a:rPr>
              <a:t>.</a:t>
            </a:r>
          </a:p>
          <a:p>
            <a:pPr marL="90488" indent="358775">
              <a:lnSpc>
                <a:spcPct val="70000"/>
              </a:lnSpc>
            </a:pPr>
            <a: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ysClr val="windowText" lastClr="000000"/>
                </a:solidFill>
                <a:latin typeface="Gabriola" pitchFamily="82" charset="0"/>
              </a:rPr>
              <a:t>Для этого </a:t>
            </a:r>
            <a: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ysClr val="windowText" lastClr="000000"/>
                </a:solidFill>
                <a:latin typeface="Gabriola" pitchFamily="82" charset="0"/>
              </a:rPr>
              <a:t>необходимо правильно ответь  </a:t>
            </a:r>
            <a: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ysClr val="windowText" lastClr="000000"/>
                </a:solidFill>
                <a:latin typeface="Gabriola" pitchFamily="82" charset="0"/>
              </a:rPr>
              <a:t>на </a:t>
            </a:r>
            <a: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ysClr val="windowText" lastClr="000000"/>
                </a:solidFill>
                <a:latin typeface="Gabriola" pitchFamily="82" charset="0"/>
              </a:rPr>
              <a:t>5 вопросов. </a:t>
            </a:r>
            <a:endParaRPr lang="ru-RU" sz="3600" dirty="0" smtClean="0">
              <a:ln>
                <a:solidFill>
                  <a:srgbClr val="FF0000"/>
                </a:solidFill>
              </a:ln>
              <a:solidFill>
                <a:sysClr val="windowText" lastClr="000000"/>
              </a:solidFill>
              <a:latin typeface="Gabriola" pitchFamily="82" charset="0"/>
            </a:endParaRPr>
          </a:p>
          <a:p>
            <a:pPr marL="90488" indent="358775">
              <a:lnSpc>
                <a:spcPct val="70000"/>
              </a:lnSpc>
            </a:pPr>
            <a: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ysClr val="windowText" lastClr="000000"/>
                </a:solidFill>
                <a:latin typeface="Gabriola" pitchFamily="82" charset="0"/>
              </a:rPr>
              <a:t>Читайте </a:t>
            </a:r>
            <a: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ysClr val="windowText" lastClr="000000"/>
                </a:solidFill>
                <a:latin typeface="Gabriola" pitchFamily="82" charset="0"/>
              </a:rPr>
              <a:t>внимательно вопрос, </a:t>
            </a:r>
            <a: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ysClr val="windowText" lastClr="000000"/>
                </a:solidFill>
                <a:latin typeface="Gabriola" pitchFamily="82" charset="0"/>
              </a:rPr>
              <a:t>выбирайте </a:t>
            </a:r>
            <a: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ysClr val="windowText" lastClr="000000"/>
                </a:solidFill>
                <a:latin typeface="Gabriola" pitchFamily="82" charset="0"/>
              </a:rPr>
              <a:t>правильный ответ и </a:t>
            </a:r>
            <a: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ysClr val="windowText" lastClr="000000"/>
                </a:solidFill>
                <a:latin typeface="Gabriola" pitchFamily="82" charset="0"/>
              </a:rPr>
              <a:t>жмите </a:t>
            </a:r>
            <a: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ysClr val="windowText" lastClr="000000"/>
                </a:solidFill>
                <a:latin typeface="Gabriola" pitchFamily="82" charset="0"/>
              </a:rPr>
              <a:t>на кнопку.</a:t>
            </a:r>
          </a:p>
          <a:p>
            <a:pPr marL="179388" indent="269875">
              <a:lnSpc>
                <a:spcPct val="70000"/>
              </a:lnSpc>
            </a:pPr>
            <a: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ysClr val="windowText" lastClr="000000"/>
                </a:solidFill>
                <a:latin typeface="Gabriola" pitchFamily="82" charset="0"/>
              </a:rPr>
              <a:t>В конце   мы  оценим </a:t>
            </a:r>
            <a: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ysClr val="windowText" lastClr="000000"/>
                </a:solidFill>
                <a:latin typeface="Gabriola" pitchFamily="82" charset="0"/>
              </a:rPr>
              <a:t>ваши</a:t>
            </a:r>
            <a: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ysClr val="windowText" lastClr="000000"/>
                </a:solidFill>
                <a:latin typeface="Gabriola" pitchFamily="82" charset="0"/>
              </a:rPr>
              <a:t> ответы. </a:t>
            </a:r>
            <a: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ysClr val="windowText" lastClr="000000"/>
                </a:solidFill>
                <a:latin typeface="Gabriola" pitchFamily="82" charset="0"/>
              </a:rPr>
              <a:t>Вперед!</a:t>
            </a:r>
          </a:p>
          <a:p>
            <a:pPr>
              <a:lnSpc>
                <a:spcPct val="70000"/>
              </a:lnSpc>
            </a:pPr>
            <a:endParaRPr lang="ru-RU" sz="3600" dirty="0">
              <a:ln>
                <a:solidFill>
                  <a:srgbClr val="FF0000"/>
                </a:solidFill>
              </a:ln>
              <a:solidFill>
                <a:sysClr val="windowText" lastClr="000000"/>
              </a:solidFill>
              <a:latin typeface="Gabriola" pitchFamily="82" charset="0"/>
            </a:endParaRP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101584" y="5301208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Администратор1\Desktop\Ломоносов\Mikhail_Lomonosov_(175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188640"/>
            <a:ext cx="1872208" cy="2590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настраиваемая 4">
            <a:hlinkClick r:id="" action="ppaction://hlinkshowjump?jump=endshow" highlightClick="1"/>
          </p:cNvPr>
          <p:cNvSpPr/>
          <p:nvPr/>
        </p:nvSpPr>
        <p:spPr>
          <a:xfrm>
            <a:off x="7596336" y="5517232"/>
            <a:ext cx="1042416" cy="104241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выход</a:t>
            </a:r>
            <a:endParaRPr lang="ru-RU" dirty="0"/>
          </a:p>
        </p:txBody>
      </p:sp>
      <p:pic>
        <p:nvPicPr>
          <p:cNvPr id="6" name="Picture 2" descr="http://www.ras.ru/FStorage/download.aspx?id=dbf4c4ba-b109-4ee5-86c5-692f63ff550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88640"/>
            <a:ext cx="3956027" cy="530120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39552" y="1124744"/>
            <a:ext cx="39239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Жаль, </a:t>
            </a:r>
            <a:r>
              <a:rPr lang="ru-RU" sz="2400" dirty="0" smtClean="0">
                <a:solidFill>
                  <a:srgbClr val="FF0000"/>
                </a:solidFill>
              </a:rPr>
              <a:t>вы допустили </a:t>
            </a:r>
            <a:r>
              <a:rPr lang="ru-RU" sz="2400" dirty="0" smtClean="0">
                <a:solidFill>
                  <a:srgbClr val="FF0000"/>
                </a:solidFill>
              </a:rPr>
              <a:t>много ошибок.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Желаем </a:t>
            </a:r>
            <a:r>
              <a:rPr lang="ru-RU" sz="2400" dirty="0" smtClean="0">
                <a:solidFill>
                  <a:srgbClr val="FF0000"/>
                </a:solidFill>
              </a:rPr>
              <a:t>вам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еще раз познакомиться 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с жизненным путем и научными открытиями  М.В.Ломоносова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404664"/>
            <a:ext cx="7200800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Gabriola" pitchFamily="82" charset="0"/>
              </a:rPr>
              <a:t>Почему же </a:t>
            </a:r>
            <a:r>
              <a:rPr lang="ru-RU" sz="3600" b="1" dirty="0" smtClean="0">
                <a:solidFill>
                  <a:srgbClr val="FFFF00"/>
                </a:solidFill>
                <a:latin typeface="Gabriola" pitchFamily="82" charset="0"/>
              </a:rPr>
              <a:t>вы  </a:t>
            </a:r>
            <a:r>
              <a:rPr lang="ru-RU" sz="3600" b="1" dirty="0" smtClean="0">
                <a:solidFill>
                  <a:srgbClr val="FFFF00"/>
                </a:solidFill>
                <a:latin typeface="Gabriola" pitchFamily="82" charset="0"/>
              </a:rPr>
              <a:t>так  плохо  </a:t>
            </a:r>
            <a:r>
              <a:rPr lang="ru-RU" sz="3600" b="1" dirty="0" smtClean="0">
                <a:solidFill>
                  <a:srgbClr val="FFFF00"/>
                </a:solidFill>
                <a:latin typeface="Gabriola" pitchFamily="82" charset="0"/>
              </a:rPr>
              <a:t>слушали?</a:t>
            </a:r>
            <a:endParaRPr lang="ru-RU" sz="3600" b="1" dirty="0" smtClean="0">
              <a:solidFill>
                <a:srgbClr val="FFFF00"/>
              </a:solidFill>
              <a:latin typeface="Gabriola" pitchFamily="82" charset="0"/>
            </a:endParaRPr>
          </a:p>
        </p:txBody>
      </p:sp>
      <p:sp>
        <p:nvSpPr>
          <p:cNvPr id="4" name="Управляющая кнопка: настраиваемая 3">
            <a:hlinkClick r:id="" action="ppaction://hlinkshowjump?jump=endshow" highlightClick="1"/>
          </p:cNvPr>
          <p:cNvSpPr/>
          <p:nvPr/>
        </p:nvSpPr>
        <p:spPr>
          <a:xfrm>
            <a:off x="7740352" y="5301208"/>
            <a:ext cx="1042416" cy="104241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выход</a:t>
            </a:r>
            <a:endParaRPr lang="ru-RU" dirty="0"/>
          </a:p>
        </p:txBody>
      </p:sp>
      <p:pic>
        <p:nvPicPr>
          <p:cNvPr id="6" name="Picture 2" descr="http://www.ras.ru/FStorage/download.aspx?id=dbf4c4ba-b109-4ee5-86c5-692f63ff550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340768"/>
            <a:ext cx="3956027" cy="5301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/>
          <p:cNvSpPr/>
          <p:nvPr/>
        </p:nvSpPr>
        <p:spPr>
          <a:xfrm>
            <a:off x="503040" y="4797152"/>
            <a:ext cx="8640960" cy="187220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140439"/>
            <a:ext cx="8892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52120" y="908720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Вопрос 1</a:t>
            </a:r>
            <a:endParaRPr lang="ru-RU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436510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Ответы:</a:t>
            </a:r>
            <a:endParaRPr lang="ru-RU" b="1" u="sng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60032" y="1484784"/>
            <a:ext cx="3888432" cy="237626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076056" y="1484784"/>
            <a:ext cx="352839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Где родился Михаил Васильевич Ломоносов? </a:t>
            </a:r>
          </a:p>
          <a:p>
            <a:r>
              <a:rPr lang="ru-RU" dirty="0" smtClean="0"/>
              <a:t>1) Деревня </a:t>
            </a:r>
            <a:r>
              <a:rPr lang="ru-RU" dirty="0" err="1" smtClean="0"/>
              <a:t>Мишанинская</a:t>
            </a:r>
            <a:endParaRPr lang="ru-RU" dirty="0" smtClean="0"/>
          </a:p>
          <a:p>
            <a:r>
              <a:rPr lang="ru-RU" dirty="0" smtClean="0"/>
              <a:t>2) Архангельск</a:t>
            </a:r>
          </a:p>
          <a:p>
            <a:r>
              <a:rPr lang="ru-RU" dirty="0" smtClean="0"/>
              <a:t>3) Холмогоры</a:t>
            </a:r>
          </a:p>
          <a:p>
            <a:r>
              <a:rPr lang="ru-RU" dirty="0" smtClean="0"/>
              <a:t>4) Смоленск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9" name="Рисунок 8" descr="кнопка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4725144"/>
            <a:ext cx="1909428" cy="1272952"/>
          </a:xfrm>
          <a:prstGeom prst="rect">
            <a:avLst/>
          </a:prstGeom>
        </p:spPr>
      </p:pic>
      <p:pic>
        <p:nvPicPr>
          <p:cNvPr id="10" name="Рисунок 9" descr="кнопка_зеленый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283968" y="4725144"/>
            <a:ext cx="1909428" cy="1272952"/>
          </a:xfrm>
          <a:prstGeom prst="rect">
            <a:avLst/>
          </a:prstGeom>
        </p:spPr>
      </p:pic>
      <p:pic>
        <p:nvPicPr>
          <p:cNvPr id="11" name="Рисунок 10" descr="кнопка_красный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444208" y="4725144"/>
            <a:ext cx="1909428" cy="12729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39552" y="6021288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1                                        2</a:t>
            </a:r>
          </a:p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716016" y="602128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         3                                                             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516216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pic>
        <p:nvPicPr>
          <p:cNvPr id="3078" name="Picture 6" descr="C:\Users\Администратор1\Desktop\1 курс история пособия\вектор-кнопки-сырцовый-3529780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 l="70874" t="52183"/>
          <a:stretch>
            <a:fillRect/>
          </a:stretch>
        </p:blipFill>
        <p:spPr bwMode="auto">
          <a:xfrm>
            <a:off x="2915816" y="4941168"/>
            <a:ext cx="864096" cy="1008112"/>
          </a:xfrm>
          <a:prstGeom prst="ellipse">
            <a:avLst/>
          </a:prstGeom>
          <a:noFill/>
        </p:spPr>
      </p:pic>
      <p:pic>
        <p:nvPicPr>
          <p:cNvPr id="20484" name="Picture 4" descr="ТАЙНА ХОЛМОГОР"/>
          <p:cNvPicPr>
            <a:picLocks noChangeAspect="1" noChangeArrowheads="1"/>
          </p:cNvPicPr>
          <p:nvPr/>
        </p:nvPicPr>
        <p:blipFill>
          <a:blip r:embed="rId8" cstate="print"/>
          <a:srcRect r="22702" b="22963"/>
          <a:stretch>
            <a:fillRect/>
          </a:stretch>
        </p:blipFill>
        <p:spPr bwMode="auto">
          <a:xfrm>
            <a:off x="0" y="0"/>
            <a:ext cx="3021934" cy="2276872"/>
          </a:xfrm>
          <a:prstGeom prst="rect">
            <a:avLst/>
          </a:prstGeom>
          <a:noFill/>
        </p:spPr>
      </p:pic>
      <p:pic>
        <p:nvPicPr>
          <p:cNvPr id="19" name="Picture 2" descr="М. В. Ломоносов: к 300-летию со дня рождения — Биография М. В. Ломоносова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619672" y="1484784"/>
            <a:ext cx="3347864" cy="2089067"/>
          </a:xfrm>
          <a:prstGeom prst="rect">
            <a:avLst/>
          </a:prstGeom>
          <a:noFill/>
        </p:spPr>
      </p:pic>
      <p:pic>
        <p:nvPicPr>
          <p:cNvPr id="20" name="Picture 2" descr="SAGEN.at - Основание Архангельска. Архангельские гостиные дворы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1520" y="3068960"/>
            <a:ext cx="2876550" cy="159067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/>
          <p:cNvSpPr/>
          <p:nvPr/>
        </p:nvSpPr>
        <p:spPr>
          <a:xfrm>
            <a:off x="251520" y="4869160"/>
            <a:ext cx="8640960" cy="16561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140439"/>
            <a:ext cx="8568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80112" y="692696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Вопрос 2</a:t>
            </a:r>
            <a:endParaRPr lang="ru-RU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458112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Ответы:</a:t>
            </a:r>
            <a:endParaRPr lang="ru-RU" b="1" u="sng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931024" y="1196752"/>
            <a:ext cx="4212976" cy="331236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292080" y="1268760"/>
            <a:ext cx="352839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Для чего Кабинет Министров отправил М.В. Ломоносова и ещё двух способных студентов в Германию?</a:t>
            </a:r>
            <a:endParaRPr lang="ru-RU" dirty="0" smtClean="0"/>
          </a:p>
          <a:p>
            <a:r>
              <a:rPr lang="ru-RU" dirty="0" smtClean="0"/>
              <a:t>1) Наградил за высокие результаты в обучении</a:t>
            </a:r>
          </a:p>
          <a:p>
            <a:r>
              <a:rPr lang="ru-RU" dirty="0" smtClean="0"/>
              <a:t>2) Обмен студентами</a:t>
            </a:r>
          </a:p>
          <a:p>
            <a:r>
              <a:rPr lang="ru-RU" dirty="0" smtClean="0"/>
              <a:t>3) Для обучения химии и горному делу</a:t>
            </a:r>
          </a:p>
          <a:p>
            <a:r>
              <a:rPr lang="ru-RU" dirty="0" smtClean="0"/>
              <a:t>4) Для усовершенствования знания немецкого языка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9" name="Рисунок 8" descr="кнопка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4725144"/>
            <a:ext cx="1909428" cy="1272952"/>
          </a:xfrm>
          <a:prstGeom prst="rect">
            <a:avLst/>
          </a:prstGeom>
        </p:spPr>
      </p:pic>
      <p:pic>
        <p:nvPicPr>
          <p:cNvPr id="10" name="Рисунок 9" descr="кнопка_зеленый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067944" y="4797152"/>
            <a:ext cx="1909428" cy="1272952"/>
          </a:xfrm>
          <a:prstGeom prst="rect">
            <a:avLst/>
          </a:prstGeom>
        </p:spPr>
      </p:pic>
      <p:pic>
        <p:nvPicPr>
          <p:cNvPr id="11" name="Рисунок 10" descr="кнопка_красный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444208" y="4725144"/>
            <a:ext cx="1909428" cy="12729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5536" y="6021288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1                                  2  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211960" y="594928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3 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516216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pic>
        <p:nvPicPr>
          <p:cNvPr id="17" name="Picture 6" descr="C:\Users\Администратор1\Desktop\1 курс история пособия\вектор-кнопки-сырцовый-3529780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 l="70874" t="52183"/>
          <a:stretch>
            <a:fillRect/>
          </a:stretch>
        </p:blipFill>
        <p:spPr bwMode="auto">
          <a:xfrm>
            <a:off x="2627784" y="4941168"/>
            <a:ext cx="864096" cy="1008112"/>
          </a:xfrm>
          <a:prstGeom prst="ellipse">
            <a:avLst/>
          </a:prstGeom>
          <a:noFill/>
        </p:spPr>
      </p:pic>
      <p:pic>
        <p:nvPicPr>
          <p:cNvPr id="18" name="Picture 4" descr="http://www.ras.ru/FStorage/download.aspx?id=864451dd-3370-4b5f-9a38-2907c70289d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9512" y="548680"/>
            <a:ext cx="4550594" cy="316835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251520" y="4941168"/>
            <a:ext cx="8640960" cy="16561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580112" y="1196752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Вопрос 3</a:t>
            </a:r>
            <a:endParaRPr lang="ru-RU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458112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Ответы:</a:t>
            </a:r>
            <a:endParaRPr lang="ru-RU" b="1" u="sng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60032" y="1700808"/>
            <a:ext cx="3816424" cy="29523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004048" y="1844824"/>
            <a:ext cx="352839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Основоположником какой науки стал М.В. Ломоносов?</a:t>
            </a:r>
            <a:endParaRPr lang="ru-RU" dirty="0" smtClean="0"/>
          </a:p>
          <a:p>
            <a:r>
              <a:rPr lang="ru-RU" dirty="0" smtClean="0"/>
              <a:t>1) Ядерной физики</a:t>
            </a:r>
          </a:p>
          <a:p>
            <a:r>
              <a:rPr lang="ru-RU" dirty="0" smtClean="0"/>
              <a:t>2) Физической химии</a:t>
            </a:r>
          </a:p>
          <a:p>
            <a:r>
              <a:rPr lang="ru-RU" dirty="0" smtClean="0"/>
              <a:t>3) Квантовой физики</a:t>
            </a:r>
          </a:p>
          <a:p>
            <a:r>
              <a:rPr lang="ru-RU" dirty="0" smtClean="0"/>
              <a:t>4) Органической химии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9" name="Рисунок 8" descr="кнопка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4725144"/>
            <a:ext cx="1909428" cy="1272952"/>
          </a:xfrm>
          <a:prstGeom prst="rect">
            <a:avLst/>
          </a:prstGeom>
        </p:spPr>
      </p:pic>
      <p:pic>
        <p:nvPicPr>
          <p:cNvPr id="10" name="Рисунок 9" descr="кнопка_зеленый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347864" y="4725144"/>
            <a:ext cx="1909428" cy="1272952"/>
          </a:xfrm>
          <a:prstGeom prst="rect">
            <a:avLst/>
          </a:prstGeom>
        </p:spPr>
      </p:pic>
      <p:pic>
        <p:nvPicPr>
          <p:cNvPr id="11" name="Рисунок 10" descr="кнопка_красный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220072" y="4725144"/>
            <a:ext cx="1909428" cy="12729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83568" y="6021288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1                        2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419872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292080" y="594928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pic>
        <p:nvPicPr>
          <p:cNvPr id="15" name="Picture 6" descr="C:\Users\Администратор1\Desktop\1 курс история пособия\вектор-кнопки-сырцовый-3529780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 l="70874" t="52183"/>
          <a:stretch>
            <a:fillRect/>
          </a:stretch>
        </p:blipFill>
        <p:spPr bwMode="auto">
          <a:xfrm>
            <a:off x="2267744" y="4941168"/>
            <a:ext cx="864096" cy="1008112"/>
          </a:xfrm>
          <a:prstGeom prst="ellipse">
            <a:avLst/>
          </a:prstGeom>
          <a:noFill/>
        </p:spPr>
      </p:pic>
      <p:pic>
        <p:nvPicPr>
          <p:cNvPr id="16" name="Picture 2" descr="C:\Users\Администратор1\Desktop\Ломоносов\4d824720965cd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9552" y="2348880"/>
            <a:ext cx="2790910" cy="2274591"/>
          </a:xfrm>
          <a:prstGeom prst="rect">
            <a:avLst/>
          </a:prstGeom>
          <a:noFill/>
        </p:spPr>
      </p:pic>
      <p:pic>
        <p:nvPicPr>
          <p:cNvPr id="18" name="Picture 10" descr="Первая в мире научная химическая лаборатория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87624" y="260648"/>
            <a:ext cx="3168352" cy="189466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251520" y="5013176"/>
            <a:ext cx="8640960" cy="16561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27576" y="908720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Вопрос 4</a:t>
            </a:r>
            <a:endParaRPr lang="ru-RU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458112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Ответы:</a:t>
            </a:r>
            <a:endParaRPr lang="ru-RU" b="1" u="sng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60032" y="1412776"/>
            <a:ext cx="4104456" cy="324036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076056" y="1484784"/>
            <a:ext cx="352839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Какое астрономическое открытие совершил М.В. Ломоносов?</a:t>
            </a:r>
            <a:endParaRPr lang="ru-RU" dirty="0" smtClean="0"/>
          </a:p>
          <a:p>
            <a:r>
              <a:rPr lang="ru-RU" dirty="0" smtClean="0"/>
              <a:t>1) Открыл наличие пояса астероидов между Землей и Марсом</a:t>
            </a:r>
          </a:p>
          <a:p>
            <a:r>
              <a:rPr lang="ru-RU" dirty="0" smtClean="0"/>
              <a:t>2) Предсказал траекторию полёта кометы Галлея</a:t>
            </a:r>
          </a:p>
          <a:p>
            <a:r>
              <a:rPr lang="ru-RU" dirty="0" smtClean="0"/>
              <a:t>3) Открыл планету Плутон</a:t>
            </a:r>
          </a:p>
          <a:p>
            <a:r>
              <a:rPr lang="ru-RU" dirty="0" smtClean="0"/>
              <a:t>4) Открыл наличие атмосферы у планеты Венеры</a:t>
            </a:r>
          </a:p>
          <a:p>
            <a:pPr marL="342900" indent="-342900">
              <a:buAutoNum type="arabicParenR"/>
            </a:pP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9" name="Рисунок 8" descr="кнопка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4797152"/>
            <a:ext cx="1909428" cy="1272952"/>
          </a:xfrm>
          <a:prstGeom prst="rect">
            <a:avLst/>
          </a:prstGeom>
        </p:spPr>
      </p:pic>
      <p:pic>
        <p:nvPicPr>
          <p:cNvPr id="10" name="Рисунок 9" descr="кнопка_зеленый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563888" y="4797152"/>
            <a:ext cx="1909428" cy="1272952"/>
          </a:xfrm>
          <a:prstGeom prst="rect">
            <a:avLst/>
          </a:prstGeom>
        </p:spPr>
      </p:pic>
      <p:pic>
        <p:nvPicPr>
          <p:cNvPr id="11" name="Рисунок 10" descr="кнопка_красный.gif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868144" y="4797152"/>
            <a:ext cx="1909428" cy="127295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563888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3 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940152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4 </a:t>
            </a:r>
            <a:endParaRPr lang="ru-RU" dirty="0"/>
          </a:p>
        </p:txBody>
      </p:sp>
      <p:pic>
        <p:nvPicPr>
          <p:cNvPr id="16" name="Picture 6" descr="C:\Users\Администратор1\Desktop\1 курс история пособия\вектор-кнопки-сырцовый-3529780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 l="70874" t="52183"/>
          <a:stretch>
            <a:fillRect/>
          </a:stretch>
        </p:blipFill>
        <p:spPr bwMode="auto">
          <a:xfrm>
            <a:off x="2483768" y="5013176"/>
            <a:ext cx="864096" cy="1008112"/>
          </a:xfrm>
          <a:prstGeom prst="ellipse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1115616" y="602128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1                               2</a:t>
            </a:r>
            <a:endParaRPr lang="ru-RU" dirty="0"/>
          </a:p>
        </p:txBody>
      </p:sp>
      <p:pic>
        <p:nvPicPr>
          <p:cNvPr id="15" name="Picture 2" descr="Михаил Васильевич Ломоносов как астроном » Детская энциклопедия (первое  издание)"/>
          <p:cNvPicPr>
            <a:picLocks noChangeAspect="1" noChangeArrowheads="1"/>
          </p:cNvPicPr>
          <p:nvPr/>
        </p:nvPicPr>
        <p:blipFill>
          <a:blip r:embed="rId8" cstate="print"/>
          <a:srcRect t="10008"/>
          <a:stretch>
            <a:fillRect/>
          </a:stretch>
        </p:blipFill>
        <p:spPr bwMode="auto">
          <a:xfrm>
            <a:off x="251520" y="116632"/>
            <a:ext cx="3240360" cy="453239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179512" y="4869160"/>
            <a:ext cx="8640960" cy="16561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140439"/>
            <a:ext cx="8568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868144" y="836712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Вопрос 5</a:t>
            </a:r>
            <a:endParaRPr lang="ru-RU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443711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Ответы:</a:t>
            </a:r>
            <a:endParaRPr lang="ru-RU" b="1" u="sng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220072" y="1340768"/>
            <a:ext cx="3672408" cy="316835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364088" y="1556792"/>
            <a:ext cx="352839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Какую фабрику открывает в 1753 году вместе с И.И. Шуваловым?</a:t>
            </a:r>
            <a:endParaRPr lang="ru-RU" dirty="0" smtClean="0"/>
          </a:p>
          <a:p>
            <a:r>
              <a:rPr lang="ru-RU" dirty="0" smtClean="0"/>
              <a:t>1) Фабрику мозаики</a:t>
            </a:r>
          </a:p>
          <a:p>
            <a:r>
              <a:rPr lang="ru-RU" dirty="0" smtClean="0"/>
              <a:t>2) Обувную фабрику</a:t>
            </a:r>
          </a:p>
          <a:p>
            <a:r>
              <a:rPr lang="ru-RU" dirty="0" smtClean="0"/>
              <a:t>3) Бумажную фабрику</a:t>
            </a:r>
          </a:p>
          <a:p>
            <a:r>
              <a:rPr lang="ru-RU" dirty="0" smtClean="0"/>
              <a:t>4) Чулочную фабрику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9" name="Рисунок 8" descr="кнопка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158" y="4714884"/>
            <a:ext cx="1909428" cy="1272952"/>
          </a:xfrm>
          <a:prstGeom prst="rect">
            <a:avLst/>
          </a:prstGeom>
        </p:spPr>
      </p:pic>
      <p:pic>
        <p:nvPicPr>
          <p:cNvPr id="10" name="Рисунок 9" descr="кнопка_зеленый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347864" y="4653136"/>
            <a:ext cx="1909428" cy="12729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55576" y="602128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 1                          2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635896" y="5949280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3                           4</a:t>
            </a:r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5" name="Picture 6" descr="C:\Users\Администратор1\Desktop\1 курс история пособия\вектор-кнопки-сырцовый-3529780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 l="70874" t="52183"/>
          <a:stretch>
            <a:fillRect/>
          </a:stretch>
        </p:blipFill>
        <p:spPr bwMode="auto">
          <a:xfrm>
            <a:off x="2411760" y="4869160"/>
            <a:ext cx="864096" cy="1008112"/>
          </a:xfrm>
          <a:prstGeom prst="ellipse">
            <a:avLst/>
          </a:prstGeom>
          <a:noFill/>
        </p:spPr>
      </p:pic>
      <p:pic>
        <p:nvPicPr>
          <p:cNvPr id="16" name="Picture 5" descr="C:\Users\Администратор1\Desktop\1 курс история пособия\вектор-кнопки-сырцовый-3529780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 l="35437" t="52183" r="35032" b="-4366"/>
          <a:stretch>
            <a:fillRect/>
          </a:stretch>
        </p:blipFill>
        <p:spPr bwMode="auto">
          <a:xfrm>
            <a:off x="5508104" y="4941168"/>
            <a:ext cx="864096" cy="1015313"/>
          </a:xfrm>
          <a:prstGeom prst="ellipse">
            <a:avLst/>
          </a:prstGeom>
          <a:noFill/>
        </p:spPr>
      </p:pic>
      <p:pic>
        <p:nvPicPr>
          <p:cNvPr id="18" name="Picture 2" descr="http://www.ras.ru/FStorage/download.aspx?id=cedf5e30-a2fd-442a-8b1a-6416f5a68d6c"/>
          <p:cNvPicPr>
            <a:picLocks noChangeAspect="1" noChangeArrowheads="1"/>
          </p:cNvPicPr>
          <p:nvPr/>
        </p:nvPicPr>
        <p:blipFill>
          <a:blip r:embed="rId7" cstate="print"/>
          <a:srcRect l="16150"/>
          <a:stretch>
            <a:fillRect/>
          </a:stretch>
        </p:blipFill>
        <p:spPr bwMode="auto">
          <a:xfrm>
            <a:off x="179512" y="836712"/>
            <a:ext cx="4739983" cy="302433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1556792"/>
            <a:ext cx="4464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Молодцы, вы </a:t>
            </a:r>
            <a:r>
              <a:rPr lang="ru-RU" sz="2400" dirty="0" smtClean="0">
                <a:solidFill>
                  <a:srgbClr val="FF0000"/>
                </a:solidFill>
              </a:rPr>
              <a:t>внимательно </a:t>
            </a:r>
            <a:r>
              <a:rPr lang="ru-RU" sz="2400" dirty="0" smtClean="0">
                <a:solidFill>
                  <a:srgbClr val="FF0000"/>
                </a:solidFill>
              </a:rPr>
              <a:t>слушали </a:t>
            </a:r>
            <a:r>
              <a:rPr lang="ru-RU" sz="2400" dirty="0" smtClean="0">
                <a:solidFill>
                  <a:srgbClr val="FF0000"/>
                </a:solidFill>
              </a:rPr>
              <a:t>и на все вопросы </a:t>
            </a:r>
            <a:r>
              <a:rPr lang="ru-RU" sz="2400" dirty="0" smtClean="0">
                <a:solidFill>
                  <a:srgbClr val="FF0000"/>
                </a:solidFill>
              </a:rPr>
              <a:t>ответили </a:t>
            </a:r>
            <a:r>
              <a:rPr lang="ru-RU" sz="2400" dirty="0" smtClean="0">
                <a:solidFill>
                  <a:srgbClr val="FF0000"/>
                </a:solidFill>
              </a:rPr>
              <a:t>верно. </a:t>
            </a:r>
            <a:r>
              <a:rPr lang="ru-RU" sz="2400" dirty="0" smtClean="0">
                <a:solidFill>
                  <a:srgbClr val="FF0000"/>
                </a:solidFill>
              </a:rPr>
              <a:t>Вам</a:t>
            </a:r>
            <a:r>
              <a:rPr lang="ru-RU" sz="2400" dirty="0" smtClean="0">
                <a:solidFill>
                  <a:srgbClr val="FF0000"/>
                </a:solidFill>
              </a:rPr>
              <a:t> приз!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6" name="Управляющая кнопка: настраиваемая 5">
            <a:hlinkClick r:id="" action="ppaction://hlinkshowjump?jump=endshow" highlightClick="1"/>
          </p:cNvPr>
          <p:cNvSpPr/>
          <p:nvPr/>
        </p:nvSpPr>
        <p:spPr>
          <a:xfrm>
            <a:off x="7740352" y="5589240"/>
            <a:ext cx="1042416" cy="104241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выход</a:t>
            </a:r>
            <a:endParaRPr lang="ru-RU" dirty="0"/>
          </a:p>
        </p:txBody>
      </p:sp>
      <p:pic>
        <p:nvPicPr>
          <p:cNvPr id="7" name="Picture 2" descr="http://www.ras.ru/FStorage/download.aspx?id=dbf4c4ba-b109-4ee5-86c5-692f63ff550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88640"/>
            <a:ext cx="3956027" cy="530120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/>
          <p:cNvSpPr/>
          <p:nvPr/>
        </p:nvSpPr>
        <p:spPr>
          <a:xfrm>
            <a:off x="251520" y="4941168"/>
            <a:ext cx="8640960" cy="16561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140439"/>
            <a:ext cx="8568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56176" y="1052736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Вопрос 2</a:t>
            </a:r>
            <a:endParaRPr lang="ru-RU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458112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Ответы:</a:t>
            </a:r>
            <a:endParaRPr lang="ru-RU" b="1" u="sng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76056" y="1844824"/>
            <a:ext cx="3923928" cy="28083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/>
              <a:t>Какой университет открылся благодаря М.В. Ломоносову и впоследствии был назван его именем?</a:t>
            </a:r>
            <a:endParaRPr lang="ru-RU" dirty="0" smtClean="0"/>
          </a:p>
          <a:p>
            <a:r>
              <a:rPr lang="ru-RU" dirty="0" smtClean="0"/>
              <a:t>1) Петербургский университет</a:t>
            </a:r>
          </a:p>
          <a:p>
            <a:r>
              <a:rPr lang="ru-RU" dirty="0" smtClean="0"/>
              <a:t>2) Московский Императорский университет</a:t>
            </a:r>
          </a:p>
          <a:p>
            <a:r>
              <a:rPr lang="ru-RU" dirty="0" smtClean="0"/>
              <a:t>3) Академия художеств</a:t>
            </a:r>
          </a:p>
          <a:p>
            <a:r>
              <a:rPr lang="ru-RU" dirty="0" smtClean="0"/>
              <a:t>4) Казанский университет</a:t>
            </a:r>
          </a:p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004048" y="1988840"/>
            <a:ext cx="35283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9" name="Рисунок 8" descr="кнопка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4725144"/>
            <a:ext cx="1909428" cy="1272952"/>
          </a:xfrm>
          <a:prstGeom prst="rect">
            <a:avLst/>
          </a:prstGeom>
        </p:spPr>
      </p:pic>
      <p:pic>
        <p:nvPicPr>
          <p:cNvPr id="10" name="Рисунок 9" descr="кнопка_зеленый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347864" y="4725144"/>
            <a:ext cx="1909428" cy="12729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83568" y="6021288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1                          2        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851920" y="6021288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3                              4</a:t>
            </a:r>
            <a:endParaRPr lang="ru-RU" dirty="0"/>
          </a:p>
        </p:txBody>
      </p:sp>
      <p:pic>
        <p:nvPicPr>
          <p:cNvPr id="17" name="Picture 6" descr="C:\Users\Администратор1\Desktop\1 курс история пособия\вектор-кнопки-сырцовый-3529780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 l="70874" t="52183"/>
          <a:stretch>
            <a:fillRect/>
          </a:stretch>
        </p:blipFill>
        <p:spPr bwMode="auto">
          <a:xfrm>
            <a:off x="2483768" y="4941168"/>
            <a:ext cx="864096" cy="1008112"/>
          </a:xfrm>
          <a:prstGeom prst="ellipse">
            <a:avLst/>
          </a:prstGeom>
          <a:noFill/>
        </p:spPr>
      </p:pic>
      <p:pic>
        <p:nvPicPr>
          <p:cNvPr id="18" name="Picture 5" descr="C:\Users\Администратор1\Desktop\1 курс история пособия\вектор-кнопки-сырцовый-3529780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 l="35437" t="52183" r="35032" b="-4366"/>
          <a:stretch>
            <a:fillRect/>
          </a:stretch>
        </p:blipFill>
        <p:spPr bwMode="auto">
          <a:xfrm>
            <a:off x="5508104" y="4941168"/>
            <a:ext cx="864096" cy="1015313"/>
          </a:xfrm>
          <a:prstGeom prst="ellipse">
            <a:avLst/>
          </a:prstGeom>
          <a:noFill/>
        </p:spPr>
      </p:pic>
      <p:pic>
        <p:nvPicPr>
          <p:cNvPr id="19" name="Picture 2" descr="C:\Users\Администратор1\Desktop\Ломоносов\1024px-Императорский_Санкт-Петербургский_университет_(первая_половина_XIX_века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"/>
            <a:ext cx="4142684" cy="2564904"/>
          </a:xfrm>
          <a:prstGeom prst="rect">
            <a:avLst/>
          </a:prstGeom>
          <a:noFill/>
        </p:spPr>
      </p:pic>
      <p:pic>
        <p:nvPicPr>
          <p:cNvPr id="20" name="Picture 1" descr="C:\Users\Администратор1\Desktop\Ломоносов\1024px-Moscow_University,_1820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59632" y="2276872"/>
            <a:ext cx="3600400" cy="235573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1893</TotalTime>
  <Words>581</Words>
  <Application>Microsoft Office PowerPoint</Application>
  <PresentationFormat>Экран (4:3)</PresentationFormat>
  <Paragraphs>216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Администратор1</cp:lastModifiedBy>
  <cp:revision>154</cp:revision>
  <dcterms:created xsi:type="dcterms:W3CDTF">2018-11-21T18:47:11Z</dcterms:created>
  <dcterms:modified xsi:type="dcterms:W3CDTF">2021-11-14T06:54:58Z</dcterms:modified>
</cp:coreProperties>
</file>