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2" r:id="rId2"/>
    <p:sldId id="256" r:id="rId3"/>
    <p:sldId id="259" r:id="rId4"/>
    <p:sldId id="261" r:id="rId5"/>
    <p:sldId id="263" r:id="rId6"/>
    <p:sldId id="265" r:id="rId7"/>
    <p:sldId id="267" r:id="rId8"/>
    <p:sldId id="260" r:id="rId9"/>
    <p:sldId id="268" r:id="rId10"/>
    <p:sldId id="264" r:id="rId11"/>
    <p:sldId id="273" r:id="rId12"/>
    <p:sldId id="27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4817"/>
    <a:srgbClr val="FFFFFF"/>
    <a:srgbClr val="E4A900"/>
    <a:srgbClr val="336600"/>
    <a:srgbClr val="008A97"/>
    <a:srgbClr val="00987D"/>
    <a:srgbClr val="00B0F0"/>
    <a:srgbClr val="0A0EC2"/>
    <a:srgbClr val="E32D91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62" autoAdjust="0"/>
    <p:restoredTop sz="94660"/>
  </p:normalViewPr>
  <p:slideViewPr>
    <p:cSldViewPr snapToGrid="0">
      <p:cViewPr varScale="1">
        <p:scale>
          <a:sx n="63" d="100"/>
          <a:sy n="63" d="100"/>
        </p:scale>
        <p:origin x="7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20843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84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966686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5715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4619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053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27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177057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561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302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897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7F7BF8E-1256-4261-A6CF-637069C81523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2D25408-FA4C-4167-BB38-AEE1D2DA2A1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33198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40DACB-2EC2-1D25-4C8E-FB3605CDB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851" y="772160"/>
            <a:ext cx="5986131" cy="531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916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93C896E-44A9-ACE8-4D68-156DDEA19AA6}"/>
              </a:ext>
            </a:extLst>
          </p:cNvPr>
          <p:cNvSpPr/>
          <p:nvPr/>
        </p:nvSpPr>
        <p:spPr>
          <a:xfrm>
            <a:off x="3474675" y="166697"/>
            <a:ext cx="524264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ВИЗУАЛЫ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393C2C-626F-78B9-FE43-BE2150DD1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957" b="79603"/>
          <a:stretch/>
        </p:blipFill>
        <p:spPr>
          <a:xfrm>
            <a:off x="1111022" y="5267866"/>
            <a:ext cx="1709788" cy="134143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DF18585-9592-DFE4-075E-C5C0AD5DF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30" t="1078" r="-520" b="74250"/>
          <a:stretch/>
        </p:blipFill>
        <p:spPr>
          <a:xfrm>
            <a:off x="821125" y="3901499"/>
            <a:ext cx="2113280" cy="151170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55CB85A-CCF6-34B1-B6A9-9BAD66221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44" r="77594"/>
          <a:stretch/>
        </p:blipFill>
        <p:spPr>
          <a:xfrm>
            <a:off x="1316359" y="1274693"/>
            <a:ext cx="1504451" cy="103303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D1B5031-9939-245A-EAE2-30D4764CF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68" t="79201" r="-3032" b="-3019"/>
          <a:stretch/>
        </p:blipFill>
        <p:spPr>
          <a:xfrm>
            <a:off x="1197203" y="2517511"/>
            <a:ext cx="1737202" cy="12429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6130F8-556B-8876-4074-6C4F0F034F52}"/>
              </a:ext>
            </a:extLst>
          </p:cNvPr>
          <p:cNvSpPr txBox="1"/>
          <p:nvPr/>
        </p:nvSpPr>
        <p:spPr>
          <a:xfrm>
            <a:off x="3048000" y="1335991"/>
            <a:ext cx="6096000" cy="5355312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1" i="0" dirty="0">
                <a:solidFill>
                  <a:schemeClr val="accent1"/>
                </a:solidFill>
                <a:effectLst/>
                <a:latin typeface="Roboto" panose="02000000000000000000" pitchFamily="2" charset="0"/>
              </a:rPr>
              <a:t>Определение:</a:t>
            </a:r>
            <a:r>
              <a:rPr lang="ru-RU" b="0" i="0" dirty="0">
                <a:solidFill>
                  <a:schemeClr val="accent1"/>
                </a:solidFill>
                <a:effectLst/>
                <a:latin typeface="Roboto" panose="02000000000000000000" pitchFamily="2" charset="0"/>
              </a:rPr>
              <a:t> </a:t>
            </a:r>
          </a:p>
          <a:p>
            <a:pPr algn="ctr"/>
            <a:endParaRPr lang="ru-RU" dirty="0">
              <a:solidFill>
                <a:schemeClr val="accent1"/>
              </a:solidFill>
              <a:latin typeface="Roboto" panose="02000000000000000000" pitchFamily="2" charset="0"/>
            </a:endParaRPr>
          </a:p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Люди, которые лучше воспринимают информацию через зрительные образы.</a:t>
            </a:r>
            <a:br>
              <a:rPr lang="ru-RU" dirty="0"/>
            </a:br>
            <a:br>
              <a:rPr lang="ru-RU" dirty="0"/>
            </a:br>
            <a:r>
              <a:rPr lang="ru-RU" b="1" i="0" dirty="0">
                <a:solidFill>
                  <a:schemeClr val="accent1"/>
                </a:solidFill>
                <a:effectLst/>
                <a:latin typeface="Roboto" panose="02000000000000000000" pitchFamily="2" charset="0"/>
              </a:rPr>
              <a:t>Характеристики: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Предпочитают графики, диаграммы и изображения.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Запоминают информацию через визуальные ассоциации.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1" i="0" dirty="0">
                <a:solidFill>
                  <a:schemeClr val="accent1"/>
                </a:solidFill>
                <a:effectLst/>
                <a:latin typeface="Roboto" panose="02000000000000000000" pitchFamily="2" charset="0"/>
              </a:rPr>
              <a:t>Методы обучения: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Использование схем и картинок.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Визуализация информации.</a:t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0C4281D-F6F5-DDA1-27EF-1B9DCF16A3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303" y="1432610"/>
            <a:ext cx="2553351" cy="229628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F5ED147-FC23-3A89-5A5E-72841EBA70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886" y="3978482"/>
            <a:ext cx="2578768" cy="257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26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097C0F-CF94-ACEF-1E2A-787EE83D51CB}"/>
              </a:ext>
            </a:extLst>
          </p:cNvPr>
          <p:cNvSpPr txBox="1"/>
          <p:nvPr/>
        </p:nvSpPr>
        <p:spPr>
          <a:xfrm>
            <a:off x="1187939" y="25456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2700">
                  <a:solidFill>
                    <a:srgbClr val="E32D91"/>
                  </a:solidFill>
                  <a:prstDash val="solid"/>
                </a:ln>
                <a:pattFill prst="pct50">
                  <a:fgClr>
                    <a:srgbClr val="E32D91"/>
                  </a:fgClr>
                  <a:bgClr>
                    <a:srgbClr val="E32D91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E32D91"/>
                  </a:outerShdw>
                </a:effectLst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АУДИАЛЫ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0E1767-04DB-0129-15E1-E0B49220F0C5}"/>
              </a:ext>
            </a:extLst>
          </p:cNvPr>
          <p:cNvSpPr txBox="1"/>
          <p:nvPr/>
        </p:nvSpPr>
        <p:spPr>
          <a:xfrm>
            <a:off x="1333742" y="1371996"/>
            <a:ext cx="6096000" cy="5078313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1" i="0" dirty="0">
                <a:solidFill>
                  <a:srgbClr val="FF3399"/>
                </a:solidFill>
                <a:effectLst/>
                <a:latin typeface="Roboto" panose="02000000000000000000" pitchFamily="2" charset="0"/>
              </a:rPr>
              <a:t>Определение:</a:t>
            </a:r>
            <a:r>
              <a:rPr lang="ru-RU" b="0" i="0" dirty="0">
                <a:solidFill>
                  <a:srgbClr val="FF3399"/>
                </a:solidFill>
                <a:effectLst/>
                <a:latin typeface="Roboto" panose="02000000000000000000" pitchFamily="2" charset="0"/>
              </a:rPr>
              <a:t> </a:t>
            </a:r>
          </a:p>
          <a:p>
            <a:pPr algn="ctr"/>
            <a:endParaRPr lang="ru-RU" b="0" i="0" dirty="0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Люди, которые воспринимают информацию через слух.</a:t>
            </a:r>
            <a:br>
              <a:rPr lang="ru-RU" dirty="0"/>
            </a:br>
            <a:br>
              <a:rPr lang="ru-RU" dirty="0"/>
            </a:br>
            <a:r>
              <a:rPr lang="ru-RU" b="1" i="0" dirty="0">
                <a:solidFill>
                  <a:srgbClr val="FF3399"/>
                </a:solidFill>
                <a:effectLst/>
                <a:latin typeface="Roboto" panose="02000000000000000000" pitchFamily="2" charset="0"/>
              </a:rPr>
              <a:t>Характеристики: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Предпочитают лекции, обсуждения и аудиозаписи.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Запоминают информацию через слушание и повторение.</a:t>
            </a:r>
            <a:br>
              <a:rPr lang="ru-RU" dirty="0"/>
            </a:br>
            <a:br>
              <a:rPr lang="ru-RU" dirty="0"/>
            </a:br>
            <a:r>
              <a:rPr lang="ru-RU" b="1" i="0" dirty="0">
                <a:solidFill>
                  <a:srgbClr val="FF3399"/>
                </a:solidFill>
                <a:effectLst/>
                <a:latin typeface="Roboto" panose="02000000000000000000" pitchFamily="2" charset="0"/>
              </a:rPr>
              <a:t>Методы обучения: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Использование подкастов и аудиоматериалов.</a:t>
            </a:r>
            <a:br>
              <a:rPr lang="ru-RU" dirty="0"/>
            </a:b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Участие в групповых обсуждениях.</a:t>
            </a:r>
            <a:br>
              <a:rPr lang="ru-RU" dirty="0"/>
            </a:br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915F465-A477-EE97-3ED2-898A1B823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753" y="1717795"/>
            <a:ext cx="4097192" cy="415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03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CB5D2F-9A82-E147-0E79-2FFD5B814474}"/>
              </a:ext>
            </a:extLst>
          </p:cNvPr>
          <p:cNvSpPr txBox="1"/>
          <p:nvPr/>
        </p:nvSpPr>
        <p:spPr>
          <a:xfrm>
            <a:off x="1035539" y="194269"/>
            <a:ext cx="609600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27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5000">
                        <a:srgbClr val="0070C0">
                          <a:lumMod val="99000"/>
                          <a:lumOff val="1000"/>
                        </a:srgb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rgbClr val="0070C0"/>
                  </a:outerShdw>
                </a:effectLst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КИНЕСТЕТИКИ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63037D-160B-B8B9-1A61-45ABB94ACC49}"/>
              </a:ext>
            </a:extLst>
          </p:cNvPr>
          <p:cNvSpPr txBox="1"/>
          <p:nvPr/>
        </p:nvSpPr>
        <p:spPr>
          <a:xfrm>
            <a:off x="949569" y="1236393"/>
            <a:ext cx="6096000" cy="5324535"/>
          </a:xfrm>
          <a:prstGeom prst="rect">
            <a:avLst/>
          </a:prstGeom>
          <a:noFill/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i="0" dirty="0">
                <a:solidFill>
                  <a:srgbClr val="00B0F0"/>
                </a:solidFill>
                <a:effectLst/>
                <a:latin typeface="Roboto" panose="02000000000000000000" pitchFamily="2" charset="0"/>
              </a:rPr>
              <a:t>Определение:</a:t>
            </a:r>
            <a:r>
              <a:rPr lang="ru-RU" sz="2000" b="0" i="0" dirty="0">
                <a:solidFill>
                  <a:srgbClr val="00B0F0"/>
                </a:solidFill>
                <a:effectLst/>
                <a:latin typeface="Roboto" panose="02000000000000000000" pitchFamily="2" charset="0"/>
              </a:rPr>
              <a:t> </a:t>
            </a:r>
            <a:endParaRPr lang="ru-RU" sz="2000" dirty="0">
              <a:solidFill>
                <a:srgbClr val="00B0F0"/>
              </a:solidFill>
              <a:latin typeface="Roboto" panose="02000000000000000000" pitchFamily="2" charset="0"/>
            </a:endParaRPr>
          </a:p>
          <a:p>
            <a:pPr algn="ctr"/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Люди, которые учатся через движение и практические действия.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i="0" dirty="0">
                <a:solidFill>
                  <a:srgbClr val="00B0F0"/>
                </a:solidFill>
                <a:effectLst/>
                <a:latin typeface="Roboto" panose="02000000000000000000" pitchFamily="2" charset="0"/>
              </a:rPr>
              <a:t>Характеристики: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Предпочитают практические занятия и эксперименты.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Запоминают информацию через физический опыт.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i="0" dirty="0">
                <a:solidFill>
                  <a:srgbClr val="00B0F0"/>
                </a:solidFill>
                <a:effectLst/>
                <a:latin typeface="Roboto" panose="02000000000000000000" pitchFamily="2" charset="0"/>
              </a:rPr>
              <a:t>Методы обучения: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Использование ролевых игр и симуляций.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Практические задания и проекты.</a:t>
            </a:r>
            <a:endParaRPr lang="ru-RU" sz="20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492764-A133-BA94-AFF4-6317D25D6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874" y="1516780"/>
            <a:ext cx="4388320" cy="438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20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40C5-136B-4918-103F-B994A8B55112}"/>
              </a:ext>
            </a:extLst>
          </p:cNvPr>
          <p:cNvSpPr txBox="1"/>
          <p:nvPr/>
        </p:nvSpPr>
        <p:spPr>
          <a:xfrm>
            <a:off x="1306227" y="179031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2700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58000">
                      <a:srgbClr val="0070C0">
                        <a:lumMod val="99000"/>
                        <a:lumOff val="1000"/>
                      </a:srgbClr>
                    </a:gs>
                    <a:gs pos="84000">
                      <a:srgbClr val="00B050"/>
                    </a:gs>
                    <a:gs pos="100000">
                      <a:srgbClr val="002060"/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rgbClr val="00B050">
                      <a:alpha val="96000"/>
                    </a:srgbClr>
                  </a:outerShdw>
                </a:effectLst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ДИГИТАЛЫ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47F8DB-DD7B-1AE2-DF5B-491019EC5EE3}"/>
              </a:ext>
            </a:extLst>
          </p:cNvPr>
          <p:cNvSpPr txBox="1"/>
          <p:nvPr/>
        </p:nvSpPr>
        <p:spPr>
          <a:xfrm>
            <a:off x="1181500" y="1102361"/>
            <a:ext cx="6345455" cy="5632311"/>
          </a:xfrm>
          <a:prstGeom prst="rect">
            <a:avLst/>
          </a:prstGeom>
          <a:noFill/>
          <a:ln w="9525" cap="flat" cmpd="sng" algn="ctr">
            <a:solidFill>
              <a:srgbClr val="00987D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0" i="0" dirty="0">
                <a:solidFill>
                  <a:srgbClr val="008A97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1" i="0" dirty="0">
                <a:solidFill>
                  <a:srgbClr val="008A97"/>
                </a:solidFill>
                <a:effectLst/>
                <a:latin typeface="Roboto" panose="02000000000000000000" pitchFamily="2" charset="0"/>
              </a:rPr>
              <a:t>Определение:</a:t>
            </a:r>
            <a:r>
              <a:rPr lang="ru-RU" sz="2000" b="0" i="0" dirty="0">
                <a:solidFill>
                  <a:srgbClr val="008A97"/>
                </a:solidFill>
                <a:effectLst/>
                <a:latin typeface="Roboto" panose="02000000000000000000" pitchFamily="2" charset="0"/>
              </a:rPr>
              <a:t> </a:t>
            </a:r>
          </a:p>
          <a:p>
            <a:endParaRPr lang="ru-RU" sz="2000" dirty="0">
              <a:solidFill>
                <a:srgbClr val="000000"/>
              </a:solidFill>
              <a:latin typeface="Roboto" panose="02000000000000000000" pitchFamily="2" charset="0"/>
            </a:endParaRPr>
          </a:p>
          <a:p>
            <a:pPr algn="ctr"/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Люди, которые ориентированы на цифровую информацию и технологии.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i="0" dirty="0">
                <a:solidFill>
                  <a:srgbClr val="008A97"/>
                </a:solidFill>
                <a:effectLst/>
                <a:latin typeface="Roboto" panose="02000000000000000000" pitchFamily="2" charset="0"/>
              </a:rPr>
              <a:t>Характеристики: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Предпочитают структурированную и логичную информацию.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Запоминают данные через анализ и синтез информации.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i="0" dirty="0">
                <a:solidFill>
                  <a:srgbClr val="008A97"/>
                </a:solidFill>
                <a:effectLst/>
                <a:latin typeface="Roboto" panose="02000000000000000000" pitchFamily="2" charset="0"/>
              </a:rPr>
              <a:t>Методы обучения: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Использование онлайн-ресурсов и приложений.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 • Работа с интерактивными платформами.</a:t>
            </a:r>
            <a:endParaRPr lang="ru-RU" sz="20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51DDA8-7403-C6CC-A61A-5C192D77C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636" y="1564907"/>
            <a:ext cx="4128436" cy="412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848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2B3D22-AE8C-38A6-5690-05E2FACF5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138" y="1435768"/>
            <a:ext cx="9158036" cy="5128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0CD6C1E-0434-50A3-FE6D-E9BB6ABFD3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500" y="332555"/>
            <a:ext cx="2882669" cy="28826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BE91B8-801B-6880-D95E-0CA8BB327EEA}"/>
              </a:ext>
            </a:extLst>
          </p:cNvPr>
          <p:cNvSpPr txBox="1"/>
          <p:nvPr/>
        </p:nvSpPr>
        <p:spPr>
          <a:xfrm>
            <a:off x="2092693" y="351581"/>
            <a:ext cx="6631805" cy="132343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 "/>
              </a:rPr>
              <a:t>Какой тип восприятия информации у тебя?</a:t>
            </a:r>
          </a:p>
        </p:txBody>
      </p:sp>
    </p:spTree>
    <p:extLst>
      <p:ext uri="{BB962C8B-B14F-4D97-AF65-F5344CB8AC3E}">
        <p14:creationId xmlns:p14="http://schemas.microsoft.com/office/powerpoint/2010/main" val="1590422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C3EC0-665C-68BB-DCB6-4F50ED5E1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виток: горизонтальный 3">
            <a:extLst>
              <a:ext uri="{FF2B5EF4-FFF2-40B4-BE49-F238E27FC236}">
                <a16:creationId xmlns:a16="http://schemas.microsoft.com/office/drawing/2014/main" id="{A7277418-A5CF-FBFC-01B1-E8F107E24E04}"/>
              </a:ext>
            </a:extLst>
          </p:cNvPr>
          <p:cNvSpPr/>
          <p:nvPr/>
        </p:nvSpPr>
        <p:spPr>
          <a:xfrm>
            <a:off x="4907589" y="4654861"/>
            <a:ext cx="2997200" cy="1137920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Исполнительная</a:t>
            </a:r>
          </a:p>
          <a:p>
            <a:pPr algn="ctr"/>
            <a:r>
              <a:rPr lang="ru-RU" sz="2400" dirty="0"/>
              <a:t>власть</a:t>
            </a:r>
          </a:p>
        </p:txBody>
      </p:sp>
      <p:sp>
        <p:nvSpPr>
          <p:cNvPr id="5" name="Свиток: горизонтальный 4">
            <a:extLst>
              <a:ext uri="{FF2B5EF4-FFF2-40B4-BE49-F238E27FC236}">
                <a16:creationId xmlns:a16="http://schemas.microsoft.com/office/drawing/2014/main" id="{FA84C518-B641-A62C-FC9D-3C4163622612}"/>
              </a:ext>
            </a:extLst>
          </p:cNvPr>
          <p:cNvSpPr/>
          <p:nvPr/>
        </p:nvSpPr>
        <p:spPr>
          <a:xfrm>
            <a:off x="1443127" y="4654861"/>
            <a:ext cx="2997200" cy="1137920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Законодательная</a:t>
            </a:r>
            <a:r>
              <a:rPr lang="ru-RU" sz="2400" dirty="0"/>
              <a:t> </a:t>
            </a:r>
          </a:p>
          <a:p>
            <a:pPr algn="ctr"/>
            <a:r>
              <a:rPr lang="ru-RU" sz="2400" dirty="0"/>
              <a:t>власть</a:t>
            </a:r>
          </a:p>
        </p:txBody>
      </p:sp>
      <p:sp>
        <p:nvSpPr>
          <p:cNvPr id="6" name="Свиток: горизонтальный 5">
            <a:extLst>
              <a:ext uri="{FF2B5EF4-FFF2-40B4-BE49-F238E27FC236}">
                <a16:creationId xmlns:a16="http://schemas.microsoft.com/office/drawing/2014/main" id="{1BE0F2E3-A60E-E45E-6DD6-5E2533192DB0}"/>
              </a:ext>
            </a:extLst>
          </p:cNvPr>
          <p:cNvSpPr/>
          <p:nvPr/>
        </p:nvSpPr>
        <p:spPr>
          <a:xfrm>
            <a:off x="8489185" y="4508075"/>
            <a:ext cx="2997200" cy="1137920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Судебная </a:t>
            </a:r>
          </a:p>
          <a:p>
            <a:pPr algn="ctr"/>
            <a:r>
              <a:rPr lang="ru-RU" sz="2400" dirty="0"/>
              <a:t>власть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5E3A97-3BE9-07F1-FA50-D58237C02F70}"/>
              </a:ext>
            </a:extLst>
          </p:cNvPr>
          <p:cNvSpPr txBox="1"/>
          <p:nvPr/>
        </p:nvSpPr>
        <p:spPr>
          <a:xfrm>
            <a:off x="9288438" y="2043213"/>
            <a:ext cx="2498964" cy="73866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0" i="0" dirty="0">
                <a:solidFill>
                  <a:schemeClr val="tx1"/>
                </a:solidFill>
                <a:effectLst/>
                <a:latin typeface="Google Sans"/>
              </a:rPr>
              <a:t>*Президент РФ не входит ни в одну из ветвей власти, являясь главой государства.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F14CD9-BA80-516F-5ACF-DBD0CD6FE589}"/>
              </a:ext>
            </a:extLst>
          </p:cNvPr>
          <p:cNvSpPr txBox="1"/>
          <p:nvPr/>
        </p:nvSpPr>
        <p:spPr>
          <a:xfrm>
            <a:off x="4529879" y="3086353"/>
            <a:ext cx="348566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Разделение властей</a:t>
            </a:r>
          </a:p>
        </p:txBody>
      </p:sp>
      <p:sp>
        <p:nvSpPr>
          <p:cNvPr id="15" name="Стрелка: влево 14">
            <a:extLst>
              <a:ext uri="{FF2B5EF4-FFF2-40B4-BE49-F238E27FC236}">
                <a16:creationId xmlns:a16="http://schemas.microsoft.com/office/drawing/2014/main" id="{836076AC-2E76-11D3-1E91-59DFADD9C950}"/>
              </a:ext>
            </a:extLst>
          </p:cNvPr>
          <p:cNvSpPr/>
          <p:nvPr/>
        </p:nvSpPr>
        <p:spPr>
          <a:xfrm rot="19153574">
            <a:off x="3152258" y="3825482"/>
            <a:ext cx="1197041" cy="322437"/>
          </a:xfrm>
          <a:prstGeom prst="leftArrow">
            <a:avLst>
              <a:gd name="adj1" fmla="val 40912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: влево 16">
            <a:extLst>
              <a:ext uri="{FF2B5EF4-FFF2-40B4-BE49-F238E27FC236}">
                <a16:creationId xmlns:a16="http://schemas.microsoft.com/office/drawing/2014/main" id="{2D62B83C-ED32-C7DC-DEFC-E99460395CC1}"/>
              </a:ext>
            </a:extLst>
          </p:cNvPr>
          <p:cNvSpPr/>
          <p:nvPr/>
        </p:nvSpPr>
        <p:spPr>
          <a:xfrm rot="16200000">
            <a:off x="5915299" y="4113042"/>
            <a:ext cx="716240" cy="265539"/>
          </a:xfrm>
          <a:prstGeom prst="leftArrow">
            <a:avLst>
              <a:gd name="adj1" fmla="val 4125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: влево 17">
            <a:extLst>
              <a:ext uri="{FF2B5EF4-FFF2-40B4-BE49-F238E27FC236}">
                <a16:creationId xmlns:a16="http://schemas.microsoft.com/office/drawing/2014/main" id="{CE16FE59-F430-06C3-839B-D0F2128A61C6}"/>
              </a:ext>
            </a:extLst>
          </p:cNvPr>
          <p:cNvSpPr/>
          <p:nvPr/>
        </p:nvSpPr>
        <p:spPr>
          <a:xfrm rot="13417901">
            <a:off x="8181584" y="3798216"/>
            <a:ext cx="1226115" cy="332797"/>
          </a:xfrm>
          <a:prstGeom prst="leftArrow">
            <a:avLst>
              <a:gd name="adj1" fmla="val 40912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A9D8E6-F3DC-5C22-97BA-355726F68601}"/>
              </a:ext>
            </a:extLst>
          </p:cNvPr>
          <p:cNvSpPr txBox="1"/>
          <p:nvPr/>
        </p:nvSpPr>
        <p:spPr>
          <a:xfrm>
            <a:off x="2546453" y="140770"/>
            <a:ext cx="681774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600" b="1" dirty="0"/>
              <a:t>Государственное устройство</a:t>
            </a:r>
            <a:r>
              <a:rPr lang="en-US" sz="3600" b="1" dirty="0"/>
              <a:t> </a:t>
            </a:r>
            <a:r>
              <a:rPr lang="ru-RU" sz="3600" b="1" dirty="0"/>
              <a:t>РФ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37C82E-32D1-552B-C7E3-D29678A39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8438" y="128295"/>
            <a:ext cx="2498964" cy="1874223"/>
          </a:xfrm>
          <a:prstGeom prst="rect">
            <a:avLst/>
          </a:prstGeom>
        </p:spPr>
      </p:pic>
      <p:sp>
        <p:nvSpPr>
          <p:cNvPr id="3" name="Лента: наклоненная вверх 2">
            <a:extLst>
              <a:ext uri="{FF2B5EF4-FFF2-40B4-BE49-F238E27FC236}">
                <a16:creationId xmlns:a16="http://schemas.microsoft.com/office/drawing/2014/main" id="{1753CBDA-BD4F-47A4-92D1-3C039D98758A}"/>
              </a:ext>
            </a:extLst>
          </p:cNvPr>
          <p:cNvSpPr/>
          <p:nvPr/>
        </p:nvSpPr>
        <p:spPr>
          <a:xfrm>
            <a:off x="3382209" y="1065219"/>
            <a:ext cx="5516880" cy="871806"/>
          </a:xfrm>
          <a:prstGeom prst="ribbon2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 "/>
              </a:rPr>
              <a:t>Глава государства</a:t>
            </a:r>
          </a:p>
          <a:p>
            <a:pPr algn="ctr"/>
            <a:r>
              <a:rPr lang="ru-RU" sz="2000" b="1" dirty="0">
                <a:latin typeface="Times New Roman "/>
              </a:rPr>
              <a:t>ПРЕЗИДЕНТ</a:t>
            </a:r>
          </a:p>
        </p:txBody>
      </p:sp>
      <p:sp>
        <p:nvSpPr>
          <p:cNvPr id="19" name="Стрелка: изогнутая 18">
            <a:extLst>
              <a:ext uri="{FF2B5EF4-FFF2-40B4-BE49-F238E27FC236}">
                <a16:creationId xmlns:a16="http://schemas.microsoft.com/office/drawing/2014/main" id="{FE2EAB7A-07D3-0A24-25DC-E75A059BB572}"/>
              </a:ext>
            </a:extLst>
          </p:cNvPr>
          <p:cNvSpPr/>
          <p:nvPr/>
        </p:nvSpPr>
        <p:spPr>
          <a:xfrm flipV="1">
            <a:off x="5955324" y="1932610"/>
            <a:ext cx="2708628" cy="77846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rgbClr val="00B0F0"/>
          </a:solidFill>
          <a:ln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4F1ED91-97EA-E42C-9B49-9EFDE128D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9"/>
          <a:stretch/>
        </p:blipFill>
        <p:spPr>
          <a:xfrm>
            <a:off x="0" y="0"/>
            <a:ext cx="11978640" cy="677155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DDEA174-0B8F-E23B-AB78-67259EE07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74"/>
          <a:stretch/>
        </p:blipFill>
        <p:spPr>
          <a:xfrm>
            <a:off x="0" y="-51071"/>
            <a:ext cx="12192000" cy="690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9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C99DFB-87CB-E1BD-E569-4B03E08C7EB2}"/>
              </a:ext>
            </a:extLst>
          </p:cNvPr>
          <p:cNvSpPr txBox="1"/>
          <p:nvPr/>
        </p:nvSpPr>
        <p:spPr>
          <a:xfrm>
            <a:off x="4917440" y="297010"/>
            <a:ext cx="6664960" cy="61247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В стране, где права и свободы важны, </a:t>
            </a:r>
            <a:br>
              <a:rPr lang="ru-RU" sz="2800" dirty="0">
                <a:latin typeface="Times New Roman "/>
              </a:rPr>
            </a:br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Три ветви власти  нам очень нужны. </a:t>
            </a: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Законодатель — мудрость и свет, </a:t>
            </a:r>
            <a:b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</a:br>
            <a:r>
              <a:rPr lang="ru-RU" sz="2800" dirty="0">
                <a:solidFill>
                  <a:srgbClr val="000000"/>
                </a:solidFill>
                <a:latin typeface="Times New Roman "/>
              </a:rPr>
              <a:t>Т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ерпеливо пишет новый завет. </a:t>
            </a:r>
            <a:b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</a:br>
            <a:endParaRPr lang="ru-RU" sz="2800" b="0" i="0" dirty="0">
              <a:solidFill>
                <a:srgbClr val="000000"/>
              </a:solidFill>
              <a:effectLst/>
              <a:latin typeface="Times New Roman "/>
            </a:endParaRP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Исполнитель — в действии силен, </a:t>
            </a:r>
            <a:b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</a:br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Он воплощает в жизнь каждый закон. </a:t>
            </a:r>
            <a:b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</a:br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Служит народу, решает дела, </a:t>
            </a:r>
            <a:b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</a:br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Чтоб жизнь становилась лучше всегда.</a:t>
            </a:r>
            <a:b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</a:br>
            <a:endParaRPr lang="ru-RU" sz="2800" b="0" i="0" dirty="0">
              <a:solidFill>
                <a:srgbClr val="000000"/>
              </a:solidFill>
              <a:effectLst/>
              <a:latin typeface="Times New Roman "/>
            </a:endParaRP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Судебная власть — отдельная масть, </a:t>
            </a: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Процветать преступности не даст,</a:t>
            </a: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Всё в равновесии, в гармонии живет, </a:t>
            </a: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Times New Roman "/>
              </a:rPr>
              <a:t>Разделение властей благо несет.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1A102A-AB30-C565-8E45-C4A01A380C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828800"/>
            <a:ext cx="3765917" cy="3505200"/>
          </a:xfrm>
          <a:prstGeom prst="rect">
            <a:avLst/>
          </a:prstGeom>
        </p:spPr>
      </p:pic>
      <p:pic>
        <p:nvPicPr>
          <p:cNvPr id="2" name="AUDIO-2025-01-28-22-37-16">
            <a:hlinkClick r:id="" action="ppaction://media"/>
            <a:extLst>
              <a:ext uri="{FF2B5EF4-FFF2-40B4-BE49-F238E27FC236}">
                <a16:creationId xmlns:a16="http://schemas.microsoft.com/office/drawing/2014/main" id="{931DFE8F-0EBA-E7F7-B420-082C70D460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08880" y="600012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18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A7BBAE-0AC4-DD19-BD1E-F9FE4DF4B9E7}"/>
              </a:ext>
            </a:extLst>
          </p:cNvPr>
          <p:cNvSpPr txBox="1"/>
          <p:nvPr/>
        </p:nvSpPr>
        <p:spPr>
          <a:xfrm>
            <a:off x="4826000" y="677893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D34817"/>
                </a:solidFill>
                <a:effectLst/>
                <a:uLnTx/>
                <a:uFillTx/>
                <a:latin typeface="Times New Roman "/>
                <a:ea typeface="+mn-ea"/>
                <a:cs typeface="+mn-cs"/>
              </a:rPr>
              <a:t>Ролевая игра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3E54CE5-EAD2-AEB7-7382-CB22800E01F9}"/>
              </a:ext>
            </a:extLst>
          </p:cNvPr>
          <p:cNvSpPr txBox="1"/>
          <p:nvPr/>
        </p:nvSpPr>
        <p:spPr>
          <a:xfrm>
            <a:off x="2692400" y="1582691"/>
            <a:ext cx="6807200" cy="40305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06000"/>
              </a:lnSpc>
              <a:spcAft>
                <a:spcPts val="800"/>
              </a:spcAf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школьного закона о запрете на опоздания на уроки 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0FA770-42B0-F870-EE7C-1436D54413A4}"/>
              </a:ext>
            </a:extLst>
          </p:cNvPr>
          <p:cNvSpPr txBox="1"/>
          <p:nvPr/>
        </p:nvSpPr>
        <p:spPr>
          <a:xfrm>
            <a:off x="162560" y="2731701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Законодательная ветвь (создание закона)</a:t>
            </a:r>
            <a:r>
              <a:rPr lang="ru-RU" sz="24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0B30EC-E0B1-A083-A4E9-E56F9789021E}"/>
              </a:ext>
            </a:extLst>
          </p:cNvPr>
          <p:cNvSpPr txBox="1"/>
          <p:nvPr/>
        </p:nvSpPr>
        <p:spPr>
          <a:xfrm>
            <a:off x="3119120" y="2750682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Исполнительная ветвь </a:t>
            </a:r>
          </a:p>
          <a:p>
            <a:pPr algn="ctr"/>
            <a:r>
              <a:rPr lang="ru-RU" sz="2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(исполнение закона)</a:t>
            </a: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D53596-C307-3D47-D16B-CFC164AA88CC}"/>
              </a:ext>
            </a:extLst>
          </p:cNvPr>
          <p:cNvSpPr txBox="1"/>
          <p:nvPr/>
        </p:nvSpPr>
        <p:spPr>
          <a:xfrm>
            <a:off x="6756400" y="2722350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Судебная ветвь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(оценка законности)</a:t>
            </a: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3E17640-70D6-21C7-2139-FCEDA7910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78" b="13481"/>
          <a:stretch/>
        </p:blipFill>
        <p:spPr>
          <a:xfrm>
            <a:off x="994148" y="3777252"/>
            <a:ext cx="2908824" cy="276805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6BBC8E-F943-4670-CB30-D81913CC6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8" b="13144"/>
          <a:stretch/>
        </p:blipFill>
        <p:spPr>
          <a:xfrm>
            <a:off x="4641588" y="3777252"/>
            <a:ext cx="2908824" cy="276805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7485C7-516C-3F43-E12C-BDC0070EB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749" y="3777252"/>
            <a:ext cx="2908824" cy="276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37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A40D59-2DF6-D7EC-F1F0-48A703B9C7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43"/>
          <a:stretch/>
        </p:blipFill>
        <p:spPr>
          <a:xfrm>
            <a:off x="1240895" y="213169"/>
            <a:ext cx="4245506" cy="308829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9493F5D-9134-623C-C2D1-4DD730917B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2" r="2088"/>
          <a:stretch/>
        </p:blipFill>
        <p:spPr>
          <a:xfrm>
            <a:off x="5831993" y="213170"/>
            <a:ext cx="4409135" cy="308829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06B62D7-8699-652A-D5C9-0F001E0088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895" y="3731394"/>
            <a:ext cx="4245506" cy="222343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ABFD19-DDEA-D2E0-45EB-9BE78D54F1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1993" y="3731394"/>
            <a:ext cx="4409135" cy="221913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1C95AE-02CF-D579-FBFF-7DD596D6C5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6828" y="1589648"/>
            <a:ext cx="5938343" cy="3423636"/>
          </a:xfrm>
          <a:prstGeom prst="rect">
            <a:avLst/>
          </a:prstGeom>
        </p:spPr>
      </p:pic>
      <p:pic>
        <p:nvPicPr>
          <p:cNvPr id="10" name="bandicam 2025-01-28 17-16-16-482">
            <a:hlinkClick r:id="" action="ppaction://media"/>
            <a:extLst>
              <a:ext uri="{FF2B5EF4-FFF2-40B4-BE49-F238E27FC236}">
                <a16:creationId xmlns:a16="http://schemas.microsoft.com/office/drawing/2014/main" id="{E6FE96C7-676B-6E5B-FEF7-EBF7438E3B7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126828" y="1717183"/>
            <a:ext cx="5938343" cy="342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94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93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795561-ADCC-11E9-33A3-7B7108540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76"/>
          <a:stretch/>
        </p:blipFill>
        <p:spPr>
          <a:xfrm>
            <a:off x="3463290" y="2166554"/>
            <a:ext cx="1596390" cy="252489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94CF57-AEEF-D1F5-67BD-0BA62BAEA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2" r="46967"/>
          <a:stretch/>
        </p:blipFill>
        <p:spPr>
          <a:xfrm>
            <a:off x="5059680" y="2166554"/>
            <a:ext cx="1353842" cy="25221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4EBA73-DE68-FEFE-A95A-4E43AA8553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98" r="22763"/>
          <a:stretch/>
        </p:blipFill>
        <p:spPr>
          <a:xfrm>
            <a:off x="6746240" y="2077274"/>
            <a:ext cx="1353842" cy="26114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138B2C6-FFC2-FDCB-162F-488663CF5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07"/>
          <a:stretch/>
        </p:blipFill>
        <p:spPr>
          <a:xfrm>
            <a:off x="8100082" y="2215093"/>
            <a:ext cx="1339846" cy="24736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8FB8242-6283-DA68-CA0B-F837D25AFA1A}"/>
              </a:ext>
            </a:extLst>
          </p:cNvPr>
          <p:cNvSpPr txBox="1"/>
          <p:nvPr/>
        </p:nvSpPr>
        <p:spPr>
          <a:xfrm>
            <a:off x="1866900" y="2679714"/>
            <a:ext cx="1596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43932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97BBE-8EC2-170B-07E0-34E3FE7B8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42633A-BCC7-31CC-81ED-A1787CF2B324}"/>
              </a:ext>
            </a:extLst>
          </p:cNvPr>
          <p:cNvSpPr txBox="1"/>
          <p:nvPr/>
        </p:nvSpPr>
        <p:spPr>
          <a:xfrm>
            <a:off x="507076" y="238648"/>
            <a:ext cx="4162486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3200" dirty="0">
                <a:latin typeface="Times New Roman "/>
              </a:rPr>
              <a:t>КАК ИЗБЕЖАТЬ ДТП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A38CABF-0CB3-7A70-0E8C-7F9D923AB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32255" cy="693395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6339BD-3EF2-9D70-B644-78CED55D3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31" y="2172690"/>
            <a:ext cx="5523983" cy="1923377"/>
          </a:xfrm>
          <a:prstGeom prst="rect">
            <a:avLst/>
          </a:prstGeom>
        </p:spPr>
      </p:pic>
      <p:sp>
        <p:nvSpPr>
          <p:cNvPr id="11" name="Пузырек для мыслей: облако 10">
            <a:extLst>
              <a:ext uri="{FF2B5EF4-FFF2-40B4-BE49-F238E27FC236}">
                <a16:creationId xmlns:a16="http://schemas.microsoft.com/office/drawing/2014/main" id="{2C4942CC-D6F9-F378-7D43-415F666B555D}"/>
              </a:ext>
            </a:extLst>
          </p:cNvPr>
          <p:cNvSpPr/>
          <p:nvPr/>
        </p:nvSpPr>
        <p:spPr>
          <a:xfrm flipH="1">
            <a:off x="6318840" y="0"/>
            <a:ext cx="3654058" cy="2054432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E4A900"/>
              </a:solidFill>
            </a:endParaRPr>
          </a:p>
          <a:p>
            <a:pPr algn="ctr"/>
            <a:r>
              <a:rPr lang="ru-RU" sz="3200" b="1" dirty="0">
                <a:solidFill>
                  <a:srgbClr val="D34817"/>
                </a:solidFill>
                <a:latin typeface="Times New Roman "/>
              </a:rPr>
              <a:t>Д</a:t>
            </a:r>
            <a:r>
              <a:rPr lang="ru-RU" sz="3200" b="1" dirty="0">
                <a:solidFill>
                  <a:schemeClr val="tx1"/>
                </a:solidFill>
                <a:latin typeface="Times New Roman "/>
              </a:rPr>
              <a:t>линного </a:t>
            </a:r>
          </a:p>
          <a:p>
            <a:pPr algn="ctr"/>
            <a:r>
              <a:rPr lang="ru-RU" sz="3200" b="1" dirty="0">
                <a:solidFill>
                  <a:srgbClr val="D34817"/>
                </a:solidFill>
                <a:latin typeface="Times New Roman "/>
              </a:rPr>
              <a:t>Т</a:t>
            </a:r>
            <a:r>
              <a:rPr lang="ru-RU" sz="3200" b="1" dirty="0">
                <a:solidFill>
                  <a:schemeClr val="tx1"/>
                </a:solidFill>
                <a:latin typeface="Times New Roman "/>
              </a:rPr>
              <a:t>рудного </a:t>
            </a:r>
          </a:p>
          <a:p>
            <a:pPr algn="ctr"/>
            <a:r>
              <a:rPr lang="ru-RU" sz="3200" b="1" dirty="0">
                <a:solidFill>
                  <a:srgbClr val="D34817"/>
                </a:solidFill>
                <a:latin typeface="Times New Roman "/>
              </a:rPr>
              <a:t>П</a:t>
            </a:r>
            <a:r>
              <a:rPr lang="ru-RU" sz="3200" b="1" dirty="0">
                <a:solidFill>
                  <a:schemeClr val="tx1"/>
                </a:solidFill>
                <a:latin typeface="Times New Roman "/>
              </a:rPr>
              <a:t>ути</a:t>
            </a:r>
          </a:p>
          <a:p>
            <a:pPr algn="ctr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F221509-99E1-33DC-BD9F-4B6F4C9830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823" y="1227651"/>
            <a:ext cx="5736833" cy="57368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80DE83-BD9E-8792-4D52-127598D2F7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0928" y="0"/>
            <a:ext cx="2956816" cy="295681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360F46-B558-4E3D-C713-C98E2C2C4A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3062" y="2406204"/>
            <a:ext cx="2517866" cy="255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53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Эмблема">
  <a:themeElements>
    <a:clrScheme name="Оранжевый и красный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930</TotalTime>
  <Words>404</Words>
  <Application>Microsoft Office PowerPoint</Application>
  <PresentationFormat>Широкоэкранный</PresentationFormat>
  <Paragraphs>47</Paragraphs>
  <Slides>12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Microsoft JhengHei Light</vt:lpstr>
      <vt:lpstr>Arial</vt:lpstr>
      <vt:lpstr>Calibri</vt:lpstr>
      <vt:lpstr>Corbel</vt:lpstr>
      <vt:lpstr>Gill Sans MT</vt:lpstr>
      <vt:lpstr>Google Sans</vt:lpstr>
      <vt:lpstr>Impact</vt:lpstr>
      <vt:lpstr>Roboto</vt:lpstr>
      <vt:lpstr>Times New Roman</vt:lpstr>
      <vt:lpstr>Times New Roman </vt:lpstr>
      <vt:lpstr>Эмблема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Ума Арсланбекова</dc:creator>
  <cp:lastModifiedBy>Ума Арсланбекова</cp:lastModifiedBy>
  <cp:revision>13</cp:revision>
  <dcterms:created xsi:type="dcterms:W3CDTF">2025-01-12T12:31:27Z</dcterms:created>
  <dcterms:modified xsi:type="dcterms:W3CDTF">2025-01-28T19:48:18Z</dcterms:modified>
</cp:coreProperties>
</file>