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4" r:id="rId3"/>
    <p:sldId id="257" r:id="rId4"/>
    <p:sldId id="266" r:id="rId5"/>
    <p:sldId id="258" r:id="rId6"/>
    <p:sldId id="259" r:id="rId7"/>
    <p:sldId id="261" r:id="rId8"/>
    <p:sldId id="263" r:id="rId9"/>
    <p:sldId id="260" r:id="rId10"/>
    <p:sldId id="265" r:id="rId11"/>
    <p:sldId id="268" r:id="rId12"/>
    <p:sldId id="267" r:id="rId13"/>
    <p:sldId id="269" r:id="rId14"/>
    <p:sldId id="270" r:id="rId15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DC3FAEB-EEA7-46D7-9234-A5D7F7CC0851}">
          <p14:sldIdLst>
            <p14:sldId id="256"/>
            <p14:sldId id="264"/>
            <p14:sldId id="257"/>
            <p14:sldId id="266"/>
            <p14:sldId id="258"/>
            <p14:sldId id="259"/>
            <p14:sldId id="261"/>
            <p14:sldId id="263"/>
            <p14:sldId id="260"/>
            <p14:sldId id="265"/>
            <p14:sldId id="268"/>
            <p14:sldId id="267"/>
            <p14:sldId id="269"/>
            <p14:sldId id="270"/>
          </p14:sldIdLst>
        </p14:section>
        <p14:section name="Раздел без заголовка" id="{57250D59-9A87-4CC7-8330-E08313911D5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47" autoAdjust="0"/>
    <p:restoredTop sz="94624" autoAdjust="0"/>
  </p:normalViewPr>
  <p:slideViewPr>
    <p:cSldViewPr>
      <p:cViewPr varScale="1">
        <p:scale>
          <a:sx n="85" d="100"/>
          <a:sy n="85" d="100"/>
        </p:scale>
        <p:origin x="122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53;&#1086;&#1074;&#1072;&#1103;%20&#1087;&#1072;&#1087;&#1082;&#1072;\&#1076;&#1080;&#1072;&#1075;&#1088;&#1072;&#1084;&#1084;&#107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5697493479632094E-2"/>
          <c:y val="6.8981288808243807E-2"/>
          <c:w val="0.72273467128256463"/>
          <c:h val="0.8583948577516606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Да 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6454634534030887E-2"/>
                  <c:y val="3.1108230719377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416-4007-AA2F-45F867F3EAB5}"/>
                </c:ext>
              </c:extLst>
            </c:dLbl>
            <c:dLbl>
              <c:idx val="1"/>
              <c:layout>
                <c:manualLayout>
                  <c:x val="5.3475935828877004E-2"/>
                  <c:y val="4.98628770880082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416-4007-AA2F-45F867F3EAB5}"/>
                </c:ext>
              </c:extLst>
            </c:dLbl>
            <c:dLbl>
              <c:idx val="2"/>
              <c:layout>
                <c:manualLayout>
                  <c:x val="5.6925996204933584E-2"/>
                  <c:y val="-2.493143854400407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416-4007-AA2F-45F867F3EAB5}"/>
                </c:ext>
              </c:extLst>
            </c:dLbl>
            <c:dLbl>
              <c:idx val="3"/>
              <c:layout>
                <c:manualLayout>
                  <c:x val="5.3475935828877094E-2"/>
                  <c:y val="-1.24657192720020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416-4007-AA2F-45F867F3EAB5}"/>
                </c:ext>
              </c:extLst>
            </c:dLbl>
            <c:dLbl>
              <c:idx val="4"/>
              <c:layout>
                <c:manualLayout>
                  <c:x val="5.1750905640848839E-2"/>
                  <c:y val="4.98628770880082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416-4007-AA2F-45F867F3EAB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Лист1!$B$2:$B$6</c:f>
              <c:numCache>
                <c:formatCode>0%</c:formatCode>
                <c:ptCount val="5"/>
                <c:pt idx="0">
                  <c:v>1</c:v>
                </c:pt>
                <c:pt idx="1">
                  <c:v>0.67000000000000082</c:v>
                </c:pt>
                <c:pt idx="2">
                  <c:v>0.73000000000000054</c:v>
                </c:pt>
                <c:pt idx="3">
                  <c:v>0.63000000000000056</c:v>
                </c:pt>
                <c:pt idx="4">
                  <c:v>0.67000000000000082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416-4007-AA2F-45F867F3EAB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Нет 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8.6251509401414368E-3"/>
                  <c:y val="-1.2465719272002008E-2"/>
                </c:manualLayout>
              </c:layout>
              <c:tx>
                <c:rich>
                  <a:bodyPr/>
                  <a:lstStyle/>
                  <a:p>
                    <a:r>
                      <a:rPr lang="en-US" sz="1400"/>
                      <a:t>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416-4007-AA2F-45F867F3EAB5}"/>
                </c:ext>
              </c:extLst>
            </c:dLbl>
            <c:dLbl>
              <c:idx val="1"/>
              <c:layout>
                <c:manualLayout>
                  <c:x val="2.4150422632396015E-2"/>
                  <c:y val="-1.7452203291342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416-4007-AA2F-45F867F3EAB5}"/>
                </c:ext>
              </c:extLst>
            </c:dLbl>
            <c:dLbl>
              <c:idx val="2"/>
              <c:layout>
                <c:manualLayout>
                  <c:x val="1.3800241504226323E-2"/>
                  <c:y val="-7.47943156320122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416-4007-AA2F-45F867F3EAB5}"/>
                </c:ext>
              </c:extLst>
            </c:dLbl>
            <c:dLbl>
              <c:idx val="3"/>
              <c:layout>
                <c:manualLayout>
                  <c:x val="4.4850784888735895E-2"/>
                  <c:y val="-4.98628770880082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416-4007-AA2F-45F867F3EAB5}"/>
                </c:ext>
              </c:extLst>
            </c:dLbl>
            <c:dLbl>
              <c:idx val="4"/>
              <c:layout>
                <c:manualLayout>
                  <c:x val="4.6575815076763651E-2"/>
                  <c:y val="4.98628770880082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2416-4007-AA2F-45F867F3EAB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Лист1!$C$2:$C$6</c:f>
              <c:numCache>
                <c:formatCode>0%</c:formatCode>
                <c:ptCount val="5"/>
                <c:pt idx="0" formatCode="General">
                  <c:v>0</c:v>
                </c:pt>
                <c:pt idx="1">
                  <c:v>0.16000000000000011</c:v>
                </c:pt>
                <c:pt idx="2">
                  <c:v>4.0000000000000042E-2</c:v>
                </c:pt>
                <c:pt idx="3">
                  <c:v>0.31000000000000028</c:v>
                </c:pt>
                <c:pt idx="4">
                  <c:v>0.28000000000000008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2416-4007-AA2F-45F867F3EAB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Затрудняюсь ответить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700362256339491E-2"/>
                  <c:y val="-1.2465719272002008E-2"/>
                </c:manualLayout>
              </c:layout>
              <c:tx>
                <c:rich>
                  <a:bodyPr/>
                  <a:lstStyle/>
                  <a:p>
                    <a:r>
                      <a:rPr lang="en-US" sz="1400"/>
                      <a:t>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2416-4007-AA2F-45F867F3EAB5}"/>
                </c:ext>
              </c:extLst>
            </c:dLbl>
            <c:dLbl>
              <c:idx val="1"/>
              <c:layout>
                <c:manualLayout>
                  <c:x val="4.1400724512678982E-2"/>
                  <c:y val="2.49314385440049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2416-4007-AA2F-45F867F3EAB5}"/>
                </c:ext>
              </c:extLst>
            </c:dLbl>
            <c:dLbl>
              <c:idx val="2"/>
              <c:layout>
                <c:manualLayout>
                  <c:x val="3.7950664136622445E-2"/>
                  <c:y val="-2.493143854400407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2416-4007-AA2F-45F867F3EAB5}"/>
                </c:ext>
              </c:extLst>
            </c:dLbl>
            <c:dLbl>
              <c:idx val="3"/>
              <c:layout>
                <c:manualLayout>
                  <c:x val="3.1050543384509313E-2"/>
                  <c:y val="-2.49314385440031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6-4007-AA2F-45F867F3EAB5}"/>
                </c:ext>
              </c:extLst>
            </c:dLbl>
            <c:dLbl>
              <c:idx val="4"/>
              <c:layout>
                <c:manualLayout>
                  <c:x val="2.93255131964809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2416-4007-AA2F-45F867F3EAB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Лист1!$D$2:$D$6</c:f>
              <c:numCache>
                <c:formatCode>0%</c:formatCode>
                <c:ptCount val="5"/>
                <c:pt idx="0" formatCode="General">
                  <c:v>0</c:v>
                </c:pt>
                <c:pt idx="1">
                  <c:v>0.17</c:v>
                </c:pt>
                <c:pt idx="2">
                  <c:v>0.23</c:v>
                </c:pt>
                <c:pt idx="3">
                  <c:v>6.0000000000000046E-2</c:v>
                </c:pt>
                <c:pt idx="4">
                  <c:v>5.0000000000000037E-2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2416-4007-AA2F-45F867F3EAB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17517440"/>
        <c:axId val="217552000"/>
        <c:axId val="0"/>
      </c:bar3DChart>
      <c:catAx>
        <c:axId val="217517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7552000"/>
        <c:crosses val="autoZero"/>
        <c:auto val="1"/>
        <c:lblAlgn val="ctr"/>
        <c:lblOffset val="100"/>
        <c:noMultiLvlLbl val="0"/>
      </c:catAx>
      <c:valAx>
        <c:axId val="217552000"/>
        <c:scaling>
          <c:orientation val="minMax"/>
          <c:max val="1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175174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53900029290365"/>
          <c:y val="0.19558965760504221"/>
          <c:w val="0.20461002539210671"/>
          <c:h val="0.58051439417541062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CDC655-A0A0-43C4-A99F-8303E4AB634B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0253B-0086-4C99-90B5-4551165A042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7179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4197A-672C-42D3-8283-4E50102206AA}" type="datetimeFigureOut">
              <a:rPr lang="ru-RU" smtClean="0"/>
              <a:pPr/>
              <a:t>21.10.2024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2EF14-873E-4F52-BD66-5427B44199E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0"/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854"/>
            <a:ext cx="9144000" cy="571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3718703"/>
            <a:ext cx="87714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Авторы: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Степанова Вера Николаевна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Пантюшина Елена Александровна</a:t>
            </a:r>
          </a:p>
          <a:p>
            <a:pPr algn="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340" y="-190141"/>
            <a:ext cx="8858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b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министерство образования и молодежной политики Владимирской области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ГАПОУ ВО «Владимирский политехнический колледж»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1008577"/>
            <a:ext cx="8320438" cy="1923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Всероссийский педагогический конкурс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«ВОСПИТАНИЕ ПАТРИОТА И ГРАЖДАНИНА РОССИИ 21 ВЕКА»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62052" y="1943804"/>
            <a:ext cx="5429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33361" y="2867133"/>
            <a:ext cx="5853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«Моя семья - моя история, моя Россия !»</a:t>
            </a:r>
            <a:endParaRPr lang="ru-RU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113477" y="6488668"/>
            <a:ext cx="887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 2024 г.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1185714"/>
            <a:ext cx="80648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i="1" dirty="0">
                <a:latin typeface="Georgia" panose="02040502050405020303" pitchFamily="18" charset="0"/>
                <a:cs typeface="Times New Roman" pitchFamily="18" charset="0"/>
              </a:rPr>
              <a:t>«Человеку важно знать свои корни – отдельному человеку, семье, народу – тогда и воздух, которым мы дышим, будет целебен и вкусен, дороже будет взрастившая нас земля и легче будет почувствовать назначение и смысл человеческой жизни».</a:t>
            </a:r>
          </a:p>
          <a:p>
            <a:endParaRPr lang="ru-RU" sz="2800" i="1" dirty="0">
              <a:latin typeface="Georgia" panose="02040502050405020303" pitchFamily="18" charset="0"/>
              <a:cs typeface="Times New Roman" pitchFamily="18" charset="0"/>
            </a:endParaRP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ru-RU" sz="2800" i="1" dirty="0">
                <a:latin typeface="Georgia" panose="02040502050405020303" pitchFamily="18" charset="0"/>
                <a:cs typeface="Times New Roman" pitchFamily="18" charset="0"/>
              </a:rPr>
              <a:t>Василий Песков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428604"/>
            <a:ext cx="857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 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-32" y="-71462"/>
            <a:ext cx="9144032" cy="3885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150" b="1" dirty="0">
                <a:latin typeface="Times New Roman" pitchFamily="18" charset="0"/>
                <a:cs typeface="Times New Roman" pitchFamily="18" charset="0"/>
              </a:rPr>
              <a:t>       Актуальность проекта:</a:t>
            </a:r>
            <a:endParaRPr lang="ru-RU" sz="2150" dirty="0">
              <a:latin typeface="Times New Roman" pitchFamily="18" charset="0"/>
              <a:cs typeface="Times New Roman" pitchFamily="18" charset="0"/>
            </a:endParaRPr>
          </a:p>
          <a:p>
            <a:pPr indent="468000" algn="just"/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В 2021-2023 году в колледже был реализован проект  составление Книги Памяти (об участии родственников обучающихся в ВОВ). В ходе реализации этого проекта только 65% могут назвать своих родственников – участников ВОВ. Очень заинтересовало, знакомы ли студенты колледжа с историей своей семьи, участие в разных исторических событиях. В опросе участвовали студенты </a:t>
            </a:r>
            <a:r>
              <a:rPr lang="en-US" sz="2150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2150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 курсов, это 30%  от общего количества студентов, что составило 240 человек. Проанализировав анкеты,  пришли к такому результату:</a:t>
            </a:r>
          </a:p>
          <a:p>
            <a:pPr indent="468000" algn="just"/>
            <a:endParaRPr kumimoji="0" lang="ru-RU" sz="2400" b="0" i="0" strike="noStrike" cap="none" normalizeH="0" baseline="0" dirty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32" y="5773112"/>
            <a:ext cx="9144032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8000" algn="just"/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Интеллигентный и воспитанный человек должен знать 12 поколений своих предков. </a:t>
            </a:r>
            <a:endParaRPr lang="ru-RU" sz="215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0" y="2928934"/>
          <a:ext cx="8501090" cy="29498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5" grpId="0"/>
      <p:bldGraphic spid="10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3844285"/>
            <a:ext cx="9001156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br>
              <a:rPr kumimoji="0" lang="ru-RU" sz="215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215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5576" y="389541"/>
            <a:ext cx="7940472" cy="1084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50" b="1" dirty="0">
                <a:latin typeface="Times New Roman" pitchFamily="18" charset="0"/>
                <a:cs typeface="Times New Roman" pitchFamily="18" charset="0"/>
              </a:rPr>
              <a:t>Цель: </a:t>
            </a:r>
          </a:p>
          <a:p>
            <a:pPr indent="360000" algn="just">
              <a:spcAft>
                <a:spcPts val="600"/>
              </a:spcAft>
            </a:pPr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Формирование исторической памяти и преемственности поколений на основе изучения истории своих родственников.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67544" y="2193065"/>
            <a:ext cx="7380063" cy="3070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50" b="1" dirty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15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360000" algn="just">
              <a:buFont typeface="+mj-lt"/>
              <a:buAutoNum type="arabicPeriod"/>
            </a:pPr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Раскрыть роль семейной династии Маловых – Митрофановых в истории Российского Государства.</a:t>
            </a:r>
          </a:p>
          <a:p>
            <a:pPr marL="457200" lvl="0" indent="-360000" algn="just">
              <a:buFont typeface="+mj-lt"/>
              <a:buAutoNum type="arabicPeriod"/>
            </a:pPr>
            <a:endParaRPr lang="ru-RU" sz="215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360000" algn="just">
              <a:buFont typeface="+mj-lt"/>
              <a:buAutoNum type="arabicPeriod"/>
            </a:pPr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Показать трудовой героизм простого человека.</a:t>
            </a:r>
          </a:p>
          <a:p>
            <a:pPr marL="457200" lvl="0" indent="-360000" algn="just">
              <a:buFont typeface="+mj-lt"/>
              <a:buAutoNum type="arabicPeriod"/>
            </a:pPr>
            <a:endParaRPr lang="ru-RU" sz="215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360000" algn="just">
              <a:buFont typeface="+mj-lt"/>
              <a:buAutoNum type="arabicPeriod"/>
            </a:pPr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Вызвать интерес у молодежи к изучению истории своей семьи для передачи знаний, опыта семьи из поколения в поколение.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uild="p"/>
      <p:bldP spid="11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3000" r="-1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я и мама.jpg"/>
          <p:cNvPicPr/>
          <p:nvPr/>
        </p:nvPicPr>
        <p:blipFill>
          <a:blip r:embed="rId3" cstate="print">
            <a:lum contrast="10000"/>
          </a:blip>
          <a:srcRect l="6466" b="8507"/>
          <a:stretch>
            <a:fillRect/>
          </a:stretch>
        </p:blipFill>
        <p:spPr>
          <a:xfrm>
            <a:off x="-71470" y="-71462"/>
            <a:ext cx="2571736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Анна Михайловна.jpg"/>
          <p:cNvPicPr/>
          <p:nvPr/>
        </p:nvPicPr>
        <p:blipFill>
          <a:blip r:embed="rId4">
            <a:lum contrast="10000"/>
          </a:blip>
          <a:srcRect t="12125" b="6130"/>
          <a:stretch>
            <a:fillRect/>
          </a:stretch>
        </p:blipFill>
        <p:spPr bwMode="auto">
          <a:xfrm>
            <a:off x="6286544" y="3786190"/>
            <a:ext cx="2928926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Валентина Васильевна и Нина Васильевна.jpg"/>
          <p:cNvPicPr/>
          <p:nvPr/>
        </p:nvPicPr>
        <p:blipFill>
          <a:blip r:embed="rId5">
            <a:lum contrast="10000"/>
          </a:blip>
          <a:srcRect l="54865" r="8736" b="21839"/>
          <a:stretch>
            <a:fillRect/>
          </a:stretch>
        </p:blipFill>
        <p:spPr>
          <a:xfrm>
            <a:off x="4143372" y="2714620"/>
            <a:ext cx="2857520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бабушки.jpg"/>
          <p:cNvPicPr/>
          <p:nvPr/>
        </p:nvPicPr>
        <p:blipFill>
          <a:blip r:embed="rId6">
            <a:lum contrast="10000"/>
          </a:blip>
          <a:srcRect l="3422" t="21761" r="63495"/>
          <a:stretch>
            <a:fillRect/>
          </a:stretch>
        </p:blipFill>
        <p:spPr>
          <a:xfrm>
            <a:off x="2071670" y="1285860"/>
            <a:ext cx="2562225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Лента лицом вниз 1"/>
          <p:cNvSpPr/>
          <p:nvPr/>
        </p:nvSpPr>
        <p:spPr>
          <a:xfrm>
            <a:off x="755576" y="27377"/>
            <a:ext cx="8280920" cy="648072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Генеалогическое древо семьи МАЛОВЫХ-МИТРОФАНОВЫХ</a:t>
            </a:r>
          </a:p>
        </p:txBody>
      </p:sp>
      <p:sp>
        <p:nvSpPr>
          <p:cNvPr id="4" name="Выноска со стрелкой вверх 3"/>
          <p:cNvSpPr/>
          <p:nvPr/>
        </p:nvSpPr>
        <p:spPr>
          <a:xfrm>
            <a:off x="142876" y="3000372"/>
            <a:ext cx="1857356" cy="995817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с мамой </a:t>
            </a:r>
          </a:p>
        </p:txBody>
      </p:sp>
      <p:sp>
        <p:nvSpPr>
          <p:cNvPr id="8" name="Выноска со стрелкой вверх 7"/>
          <p:cNvSpPr/>
          <p:nvPr/>
        </p:nvSpPr>
        <p:spPr>
          <a:xfrm>
            <a:off x="2433591" y="4429132"/>
            <a:ext cx="1656184" cy="82809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бабушка</a:t>
            </a:r>
          </a:p>
        </p:txBody>
      </p:sp>
      <p:sp>
        <p:nvSpPr>
          <p:cNvPr id="10" name="Выноска со стрелкой вверх 9"/>
          <p:cNvSpPr/>
          <p:nvPr/>
        </p:nvSpPr>
        <p:spPr>
          <a:xfrm>
            <a:off x="4776739" y="5715016"/>
            <a:ext cx="1652649" cy="1000108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прабабушка</a:t>
            </a:r>
          </a:p>
        </p:txBody>
      </p:sp>
      <p:sp>
        <p:nvSpPr>
          <p:cNvPr id="11" name="Выноска со стрелкой вниз 10"/>
          <p:cNvSpPr/>
          <p:nvPr/>
        </p:nvSpPr>
        <p:spPr>
          <a:xfrm>
            <a:off x="7072330" y="2723496"/>
            <a:ext cx="1979712" cy="113413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прапрабабушка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8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14282" y="3643314"/>
            <a:ext cx="8715436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68000" algn="just"/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Прапрабабушка Малова Анна Михайловна (тогда ей было 35 лет) занималась единоличным хозяйством, держала домашних животных: коров, кур, свиней, уток.</a:t>
            </a:r>
          </a:p>
          <a:p>
            <a:pPr indent="468000" algn="just"/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 Прапрабабушка вспоминает: «После того как И.В. Сталин для решения многих послереволюционных проблем решил перейти на крайние меры - начал создавать колхозы и изымать домашний скот у единоличников, мы с бабами поднимали бунты когда забирали последних коров,  ведь отдавать самое дорогое никак не хотелось!»</a:t>
            </a:r>
          </a:p>
        </p:txBody>
      </p:sp>
      <p:pic>
        <p:nvPicPr>
          <p:cNvPr id="10242" name="Рисунок 0" descr="Анна Михайловн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42852"/>
            <a:ext cx="2214578" cy="31435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3428992" y="139829"/>
            <a:ext cx="5643570" cy="3147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150" b="1" cap="all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Историческая СПРАВКА</a:t>
            </a:r>
            <a:endParaRPr lang="ru-RU" sz="215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111760" indent="457200" algn="just">
              <a:spcAft>
                <a:spcPts val="0"/>
              </a:spcAft>
              <a:tabLst>
                <a:tab pos="633413" algn="l"/>
              </a:tabLst>
            </a:pPr>
            <a:r>
              <a:rPr lang="ru-RU" sz="2150" b="1" u="sng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Коллективизация (1928-1937 года</a:t>
            </a:r>
            <a:r>
              <a:rPr lang="ru-RU" sz="215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) </a:t>
            </a:r>
            <a:r>
              <a:rPr lang="ru-RU" sz="215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- процесс объединения единоличных крестьянских хозяйств в коллективные хозяйства (колхозы) в СССР. Цель коллективизации - преобразование мелкотоварных индивидуальных хозяйств в крупные высокопроизводительные общественные кооперативные производства.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71438" y="2143116"/>
            <a:ext cx="9072594" cy="272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680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15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215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рабабушка Малова Нина Васильевна (в то время ей было 16 лет), её сестры, друзья, соседи во время войны работали на лесоповале. </a:t>
            </a:r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Рабочий день длился по 12-16 часов, без выходных. По ее рассказам:  «Каждое утро мы вставали, оставляли свои маленьких сестер и детей соседям и шли на лесоповал с нашим девизом «Все для фронта – все для победы!», работали, а к концу рабочего дня падали с ног.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лесоповал 2.jpg"/>
          <p:cNvPicPr/>
          <p:nvPr/>
        </p:nvPicPr>
        <p:blipFill>
          <a:blip r:embed="rId2"/>
          <a:srcRect l="2744" t="12105" r="5793" b="19761"/>
          <a:stretch>
            <a:fillRect/>
          </a:stretch>
        </p:blipFill>
        <p:spPr>
          <a:xfrm>
            <a:off x="285720" y="142852"/>
            <a:ext cx="3571900" cy="20002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42876" y="4118813"/>
            <a:ext cx="4572000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68000" algn="just"/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Но с улыбкой на лице и с песнями возвращались домой. По ночам плакали, что не будет завтра сил встать вновь, но мы вставали, потому что знали, что всё это для Великой победы! Работала на лесоповале в течение двух лет (1942-1943).</a:t>
            </a:r>
            <a:endParaRPr lang="ru-RU" sz="2150" dirty="0"/>
          </a:p>
        </p:txBody>
      </p:sp>
      <p:pic>
        <p:nvPicPr>
          <p:cNvPr id="2050" name="Picture 2" descr="Валентина Васильевна и Нина Васильевн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4378105"/>
            <a:ext cx="4143404" cy="23370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4211960" y="71414"/>
            <a:ext cx="4789164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b="1" cap="all" dirty="0">
                <a:latin typeface="Tahoma" pitchFamily="34" charset="0"/>
                <a:ea typeface="Tahoma" pitchFamily="34" charset="0"/>
                <a:cs typeface="Tahoma" pitchFamily="34" charset="0"/>
              </a:rPr>
              <a:t>Историческая СПРАВКА</a:t>
            </a: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b="1" u="sng" dirty="0">
                <a:latin typeface="Tahoma" pitchFamily="34" charset="0"/>
                <a:ea typeface="Tahoma" pitchFamily="34" charset="0"/>
                <a:cs typeface="Tahoma" pitchFamily="34" charset="0"/>
              </a:rPr>
              <a:t>Трудовой фронт (Трудармия)  (1941 - 1945</a:t>
            </a:r>
            <a:r>
              <a:rPr lang="ru-RU" b="1" dirty="0">
                <a:latin typeface="Tahoma" pitchFamily="34" charset="0"/>
                <a:ea typeface="Tahoma" pitchFamily="34" charset="0"/>
                <a:cs typeface="Tahoma" pitchFamily="34" charset="0"/>
              </a:rPr>
              <a:t>) </a:t>
            </a:r>
            <a:r>
              <a:rPr lang="ru-RU" dirty="0"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ru-RU" sz="215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всеобщая трудовая   повинность, формирование «Армии труда» для решения промышленных и хозяйственных задач.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38" y="2007073"/>
            <a:ext cx="5500694" cy="5351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68000" algn="just">
              <a:lnSpc>
                <a:spcPct val="114000"/>
              </a:lnSpc>
            </a:pPr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Как рассказывала прабабушка Нина Васильевна  (на тот момент ей было 18 лет), после войны на протяжении 3 лет они восстанавливали железную дорогу «Москва - Нижний Новгород», которая проходила через Собинский район. Было тяжелое время, морозы до 30 ̊, глубокий снег, мерзлый грунт, сильные ветра, пурга, все это изматывало людей. Они были сильно истощены, у многих не было теплой одежды и обуви. Но, понимая, как нужна железная дорога стране, строители мужественно преодолевали невзгоды. </a:t>
            </a:r>
          </a:p>
          <a:p>
            <a:pPr>
              <a:lnSpc>
                <a:spcPct val="114000"/>
              </a:lnSpc>
            </a:pPr>
            <a:endParaRPr lang="ru-RU" sz="2150" dirty="0"/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62501" y="4293096"/>
            <a:ext cx="3375890" cy="24288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5266" y="1899153"/>
            <a:ext cx="3413125" cy="22923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 descr="жд 2.jpg"/>
          <p:cNvPicPr/>
          <p:nvPr/>
        </p:nvPicPr>
        <p:blipFill>
          <a:blip r:embed="rId4"/>
          <a:srcRect t="6897" b="10406"/>
          <a:stretch>
            <a:fillRect/>
          </a:stretch>
        </p:blipFill>
        <p:spPr>
          <a:xfrm>
            <a:off x="251521" y="142852"/>
            <a:ext cx="3528392" cy="18573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4143372" y="95343"/>
            <a:ext cx="4929222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150" b="1" cap="all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Историческая СПРАВКА</a:t>
            </a:r>
            <a:endParaRPr lang="ru-RU" sz="215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  <a:tabLst>
                <a:tab pos="2276475" algn="l"/>
              </a:tabLst>
            </a:pPr>
            <a:r>
              <a:rPr lang="ru-RU" sz="215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3 января 1944 года Государственный комитет Обороны принял постановление </a:t>
            </a:r>
            <a:r>
              <a:rPr lang="ru-RU" sz="2150" b="1" u="sng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«О  восстановлении  железных  дорог»</a:t>
            </a:r>
            <a:endParaRPr lang="ru-RU" sz="2150" u="sng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линин 1.jpg"/>
          <p:cNvPicPr/>
          <p:nvPr/>
        </p:nvPicPr>
        <p:blipFill>
          <a:blip r:embed="rId2"/>
          <a:srcRect b="10320"/>
          <a:stretch>
            <a:fillRect/>
          </a:stretch>
        </p:blipFill>
        <p:spPr bwMode="auto">
          <a:xfrm>
            <a:off x="539552" y="142852"/>
            <a:ext cx="2520280" cy="26794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42876" y="2902250"/>
            <a:ext cx="8929718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68000" algn="just"/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Прапрадед Малов Василий Иванович работал в Кремле краснодеревщиком, занимался оформлением зала для Президиума Верховного совета. </a:t>
            </a:r>
            <a:endParaRPr kumimoji="0" lang="ru-RU" sz="215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кремль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936" y="3710485"/>
            <a:ext cx="4786346" cy="30718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42876" y="4161490"/>
            <a:ext cx="3500462" cy="1084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Приходилось встречаться с Михаилом Ивановичем Калининым.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00430" y="71414"/>
            <a:ext cx="5572164" cy="2785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ru-RU" b="1" cap="all" dirty="0">
                <a:latin typeface="Tahoma" pitchFamily="34" charset="0"/>
                <a:ea typeface="Tahoma" pitchFamily="34" charset="0"/>
                <a:cs typeface="Tahoma" pitchFamily="34" charset="0"/>
              </a:rPr>
              <a:t>Историческая СПРАВКА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ru-RU" b="1" u="sng" dirty="0">
                <a:latin typeface="Tahoma" pitchFamily="34" charset="0"/>
                <a:ea typeface="Tahoma" pitchFamily="34" charset="0"/>
                <a:cs typeface="Tahoma" pitchFamily="34" charset="0"/>
              </a:rPr>
              <a:t>Михаил Иванович Калинин</a:t>
            </a:r>
            <a:endParaRPr lang="ru-RU" u="sng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15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(7  ноября 1875 - 3 июня 1946) -    российский революционер, советский государственный и партийный деятель, с 1938 года председатель президиума Верховного совета (Всесоюзный староста).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2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42908" y="285974"/>
            <a:ext cx="8786810" cy="2077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0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Василий Иванович неоднократно видел, как Калинин М.И. занимался рассмотрением жалоб попавших в число репрессированных, решением вопросов о трудоустройстве, обеспечением жильём. </a:t>
            </a:r>
          </a:p>
          <a:p>
            <a:pPr marL="0" marR="0" lvl="0" indent="4680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знали в Кремле, что он не помиловал даже жену, хотя помогал другим. Поэтому мой прапрадед решил обратиться за помощью к нему по поводу жилья.</a:t>
            </a:r>
            <a:endParaRPr kumimoji="0" lang="ru-RU" sz="21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s://bashny.net/uploads/images/00/00/45/2014/03/29/9b8315850f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88"/>
          <a:stretch/>
        </p:blipFill>
        <p:spPr bwMode="auto">
          <a:xfrm>
            <a:off x="4112329" y="2737070"/>
            <a:ext cx="4786346" cy="35719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42844" y="3351772"/>
            <a:ext cx="3857652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680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150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 и посчастливилось семье прапрадеда Малова Василия Ивановича, они  переехали в коммуналку в одном из  районов города  Москвы.</a:t>
            </a:r>
            <a:endParaRPr lang="ru-RU" sz="215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39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Малова Нина Васильевн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42852"/>
            <a:ext cx="2408480" cy="35246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23806" y="4214818"/>
            <a:ext cx="8643998" cy="2408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8000" algn="just"/>
            <a:endParaRPr lang="ru-RU" sz="2150" dirty="0">
              <a:latin typeface="Times New Roman" pitchFamily="18" charset="0"/>
              <a:cs typeface="Times New Roman" pitchFamily="18" charset="0"/>
            </a:endParaRPr>
          </a:p>
          <a:p>
            <a:pPr indent="468000" algn="just"/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В этот период активно строились новые предприятия, их оснащали достижениями техники, совершенствуя технологию производства. Возросло производство товаров широкого употребления, особенно одежды, более высокого качества. Именно в это время  прабабушка  устроилась работать портной на вновь открывшуюся  прядильно-ткацкую фабрику города Собинка «КомАвангард».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57488" y="75703"/>
            <a:ext cx="6215122" cy="4722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cap="all" dirty="0">
                <a:latin typeface="Tahoma" pitchFamily="34" charset="0"/>
                <a:ea typeface="Tahoma" pitchFamily="34" charset="0"/>
                <a:cs typeface="Tahoma" pitchFamily="34" charset="0"/>
              </a:rPr>
              <a:t>Историческая СПРАВКА</a:t>
            </a: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ru-RU" b="1" u="sng" dirty="0">
                <a:latin typeface="Tahoma" pitchFamily="34" charset="0"/>
                <a:ea typeface="Tahoma" pitchFamily="34" charset="0"/>
                <a:cs typeface="Tahoma" pitchFamily="34" charset="0"/>
              </a:rPr>
              <a:t>(упор на легкую промышленность)</a:t>
            </a:r>
            <a:endParaRPr lang="ru-RU" u="sng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indent="457200" algn="just"/>
            <a:r>
              <a:rPr lang="ru-RU" sz="215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В сентябре 1953 года Н.С. Хрущев выступил с планами восстановления и улучшения социально - экономической и политической сфер страны. Тогда было предложено сделать упор не на тяжелую, а на легкую промышленность и учитывать потребности общества (в течение 3 лет страна должна была обеспечить всех граждан товарами первой необходимости), то есть, было предложено сократить военные расходы и увеличить финансирование легкой промышленности и сельского хозяйства</a:t>
            </a:r>
            <a:r>
              <a:rPr lang="ru-RU" dirty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2276475" algn="l"/>
              </a:tabLst>
            </a:pP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1192" y="3691598"/>
            <a:ext cx="25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Малова Нина Васильевна -  прабабушка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06" y="71414"/>
            <a:ext cx="907259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8000" algn="just"/>
            <a:r>
              <a:rPr lang="ru-RU" sz="2150" dirty="0">
                <a:latin typeface="Times New Roman" pitchFamily="18" charset="0"/>
                <a:cs typeface="Times New Roman" pitchFamily="18" charset="0"/>
              </a:rPr>
              <a:t>Рабочий день составлял 8 часов, зарплата была маленькая, но выдавали карточки на еду и другие хозяйственные нужды. Там она шила одежду для военных и тех,  кто вернулся с войны. Так как не хватало мужских рук, она сама изучала и ремонтировала швейные машинки. «Никогда не думала, что буду работать на такой фабрике, здесь спокойно, да и заниматься таким делом - шить одежду, мне очень нравится», - говорила прабабушка. На фабрике она и работала всю оставшуюся жизнь.</a:t>
            </a:r>
          </a:p>
          <a:p>
            <a:endParaRPr lang="ru-RU" sz="2150" dirty="0"/>
          </a:p>
        </p:txBody>
      </p:sp>
      <p:pic>
        <p:nvPicPr>
          <p:cNvPr id="4097" name="Рисунок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1432" y="2928934"/>
            <a:ext cx="4192006" cy="36830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8" name="Рисунок 16" descr="Валентина Васильевна и Нина Васильевна.jpg"/>
          <p:cNvPicPr>
            <a:picLocks noChangeAspect="1" noChangeArrowheads="1"/>
          </p:cNvPicPr>
          <p:nvPr/>
        </p:nvPicPr>
        <p:blipFill>
          <a:blip r:embed="rId3"/>
          <a:srcRect l="54048" t="5507" b="14395"/>
          <a:stretch>
            <a:fillRect/>
          </a:stretch>
        </p:blipFill>
        <p:spPr bwMode="auto">
          <a:xfrm flipH="1">
            <a:off x="4985478" y="2928934"/>
            <a:ext cx="3729926" cy="36433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1782734"/>
              </p:ext>
            </p:extLst>
          </p:nvPr>
        </p:nvGraphicFramePr>
        <p:xfrm>
          <a:off x="71438" y="-24"/>
          <a:ext cx="9215470" cy="3380386"/>
        </p:xfrm>
        <a:graphic>
          <a:graphicData uri="http://schemas.openxmlformats.org/drawingml/2006/table">
            <a:tbl>
              <a:tblPr/>
              <a:tblGrid>
                <a:gridCol w="92154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80386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215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Заключение</a:t>
                      </a:r>
                    </a:p>
                    <a:p>
                      <a:pPr algn="ctr"/>
                      <a:r>
                        <a:rPr lang="ru-RU" sz="215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«Семь поколений моих предков - моя гордость!». </a:t>
                      </a:r>
                    </a:p>
                    <a:p>
                      <a:pPr algn="ctr"/>
                      <a:r>
                        <a:rPr lang="ru-RU" sz="215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Неизвестные факты биографии моих предков  стали достоянием нашей большой семьи. </a:t>
                      </a:r>
                    </a:p>
                    <a:p>
                      <a:pPr algn="ctr"/>
                      <a:r>
                        <a:rPr lang="ru-RU" sz="215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Рассказы моих старших родственников  до глубины души тронули меня, и поэтому еще больше  я стала любить, ценить и уважать своих предков. </a:t>
                      </a:r>
                    </a:p>
                    <a:p>
                      <a:pPr algn="ctr"/>
                      <a:r>
                        <a:rPr lang="ru-RU" sz="215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Я обязательно буду стараться передавать    этот собранный материал  будущему поколению, прививать семейные ценности своим детям и внукам.</a:t>
                      </a:r>
                    </a:p>
                    <a:p>
                      <a:pPr algn="ctr"/>
                      <a:r>
                        <a:rPr lang="ru-RU" sz="215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Мы по сей день собираемся всей семьей и чествуем наших предков, не только в великие праздники, но и в будни.</a:t>
                      </a: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500298" y="3765857"/>
            <a:ext cx="4357718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kumimoji="0" lang="ru-RU" sz="200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Что может быть семьи дороже?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lang="ru-RU" sz="2000" dirty="0">
                <a:solidFill>
                  <a:srgbClr val="CC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Теплом встречает отчий дом,</a:t>
            </a:r>
            <a:r>
              <a:rPr lang="ru-RU" sz="2000" dirty="0">
                <a:solidFill>
                  <a:srgbClr val="CC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kumimoji="0" lang="ru-RU" sz="200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Здесь</a:t>
            </a:r>
            <a:r>
              <a:rPr kumimoji="0" lang="ru-RU" sz="2000" i="1" u="none" strike="noStrike" cap="none" normalizeH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ждут тебя всегда с любовью,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lang="ru-RU" sz="2000" dirty="0">
                <a:solidFill>
                  <a:srgbClr val="CC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провожают в путь с добром!</a:t>
            </a:r>
            <a:r>
              <a:rPr lang="ru-RU" sz="2000" dirty="0">
                <a:solidFill>
                  <a:srgbClr val="CC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kumimoji="0" lang="ru-RU" sz="200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Любите! И цените счастье!</a:t>
            </a:r>
            <a:r>
              <a:rPr lang="ru-RU" sz="2000" dirty="0">
                <a:solidFill>
                  <a:srgbClr val="CC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kumimoji="0" lang="ru-RU" sz="200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Оно рождается в семье,</a:t>
            </a:r>
            <a:endParaRPr kumimoji="0" lang="ru-RU" sz="2000" i="0" u="none" strike="noStrike" cap="none" normalizeH="0" baseline="0" dirty="0">
              <a:ln>
                <a:noFill/>
              </a:ln>
              <a:solidFill>
                <a:srgbClr val="CC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kumimoji="0" lang="ru-RU" sz="200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может быть еще дороже</a:t>
            </a:r>
            <a:r>
              <a:rPr lang="ru-RU" sz="2000" dirty="0">
                <a:solidFill>
                  <a:srgbClr val="CC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kumimoji="0" lang="ru-RU" sz="200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этой сказочной земле.</a:t>
            </a:r>
            <a:endParaRPr lang="ru-RU" sz="2000" i="1" dirty="0">
              <a:solidFill>
                <a:srgbClr val="CC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1047750" algn="l"/>
              </a:tabLst>
            </a:pPr>
            <a:r>
              <a:rPr lang="ru-RU" sz="2000" i="1" dirty="0">
                <a:solidFill>
                  <a:srgbClr val="CC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Тараданова Дарья</a:t>
            </a:r>
            <a:endParaRPr lang="ru-RU" sz="2000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kumimoji="0" lang="ru-RU" sz="3200" b="0" i="1" u="none" strike="noStrike" cap="none" normalizeH="0" baseline="0" dirty="0">
                <a:ln>
                  <a:noFill/>
                </a:ln>
                <a:solidFill>
                  <a:srgbClr val="CC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rgbClr val="CC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47750" algn="l"/>
              </a:tabLst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850" y="-48858"/>
            <a:ext cx="9433701" cy="6955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8F1955-CDE6-408B-882E-9AC9A31EE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672" y="184482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600" dirty="0"/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39450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2404</TotalTime>
  <Words>1077</Words>
  <Application>Microsoft Office PowerPoint</Application>
  <PresentationFormat>Экран (4:3)</PresentationFormat>
  <Paragraphs>76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Georgia</vt:lpstr>
      <vt:lpstr>Tahoma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Asus</dc:creator>
  <cp:lastModifiedBy>Соленова</cp:lastModifiedBy>
  <cp:revision>276</cp:revision>
  <cp:lastPrinted>2017-11-15T12:13:04Z</cp:lastPrinted>
  <dcterms:created xsi:type="dcterms:W3CDTF">2015-11-30T14:13:03Z</dcterms:created>
  <dcterms:modified xsi:type="dcterms:W3CDTF">2024-10-21T08:19:26Z</dcterms:modified>
</cp:coreProperties>
</file>