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9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9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94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95" r:id="rId33"/>
    <p:sldId id="296" r:id="rId34"/>
    <p:sldId id="288" r:id="rId35"/>
    <p:sldId id="289" r:id="rId36"/>
    <p:sldId id="290" r:id="rId37"/>
    <p:sldId id="291" r:id="rId38"/>
    <p:sldId id="292" r:id="rId39"/>
    <p:sldId id="293" r:id="rId40"/>
    <p:sldId id="260" r:id="rId4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0A2"/>
    <a:srgbClr val="FFFFFF"/>
    <a:srgbClr val="FFFF47"/>
    <a:srgbClr val="2A3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-1668" y="-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6810622-D0AF-4D9F-83CD-AC93D6996F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9396BD80-5497-42BE-A928-A7ADD7906C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237CF9D9-B85A-412E-AC55-8D3A36A5D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7A5E-9BE3-4F29-B2A9-322DF15C1363}" type="datetimeFigureOut">
              <a:rPr lang="ru-RU" smtClean="0"/>
              <a:t>28.07.2025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BDE87CF3-F804-4EF6-BA64-87CE33B6A1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C75F602-299B-4D32-869D-01365258F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08F86-48C6-4C51-83D8-7EC633860DFD}" type="slidenum">
              <a:rPr lang="ru-RU" smtClean="0"/>
              <a:t>‹#›</a:t>
            </a:fld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44AC2893-F84F-476C-8B23-D901B41D1A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420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B03A2F6-9190-4881-B23E-8F8BAD311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339D2A0-026C-43D9-A9FE-EA3282D215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A15E0E78-08C5-47D3-95CB-040F7BB75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7A5E-9BE3-4F29-B2A9-322DF15C1363}" type="datetimeFigureOut">
              <a:rPr lang="ru-RU" smtClean="0"/>
              <a:t>28.07.2025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E4A40A5B-6687-4513-9C51-65A1AA88C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3FEE1F2-FA2F-4E16-B040-36B18A954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08F86-48C6-4C51-83D8-7EC633860D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79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04C583C-E392-4676-A84A-1ABCBA1E1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AC74ACB6-660D-40B9-A814-6F2CEE78EB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028006C-BD33-4481-8F85-20454BC42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7A5E-9BE3-4F29-B2A9-322DF15C1363}" type="datetimeFigureOut">
              <a:rPr lang="ru-RU" smtClean="0"/>
              <a:t>28.07.2025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6061673-F670-4DFC-A69B-DA44CA2EC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2B9969B-C378-4945-8DE7-BADE4ADBD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08F86-48C6-4C51-83D8-7EC633860D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9436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A2D94BE-31EB-48A5-ADEE-869B1241E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6B2EEFF-7B81-43F5-9B4F-B42E3393E1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9706EF55-9FF2-44D0-B25E-615D1D9454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074CE673-2292-4F8C-AA82-F3371452CB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7A5E-9BE3-4F29-B2A9-322DF15C1363}" type="datetimeFigureOut">
              <a:rPr lang="ru-RU" smtClean="0"/>
              <a:t>28.07.2025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B06795BD-FC78-474A-830E-70FACDE03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FC70C3EE-4C85-4C2A-8FB0-BF2AC86BE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08F86-48C6-4C51-83D8-7EC633860D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2071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7130947-53C0-4455-96CA-E17F3FD7D3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2B214CD2-B8A0-4191-97F3-FE81B0E42D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854796E5-B12C-43A6-B4F8-6D8802AEBB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68808CA2-EAE5-4D86-85F1-2A827A4F3E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35CF1FC5-9787-4DE1-BE40-696C8BE829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2B18561F-251F-4F89-9824-9B1968826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7A5E-9BE3-4F29-B2A9-322DF15C1363}" type="datetimeFigureOut">
              <a:rPr lang="ru-RU" smtClean="0"/>
              <a:t>28.07.2025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78D14A7D-2C95-4FE3-8BB5-A7D8E4AF6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B8F5D75A-2DAE-41CE-A510-C39705CB0E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08F86-48C6-4C51-83D8-7EC633860D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1310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065DFEC-338D-43A0-90E5-78D47309D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30D0D913-FA99-4466-958C-C22F811769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7A5E-9BE3-4F29-B2A9-322DF15C1363}" type="datetimeFigureOut">
              <a:rPr lang="ru-RU" smtClean="0"/>
              <a:t>28.07.2025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2CEA489E-E3F4-499B-BE8D-DE8DACC03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0317D224-1F20-4ED8-8687-BD76E3A2A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08F86-48C6-4C51-83D8-7EC633860D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8717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A85AAD2F-2CCF-44B8-BAAD-CC9A5C9F80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7A5E-9BE3-4F29-B2A9-322DF15C1363}" type="datetimeFigureOut">
              <a:rPr lang="ru-RU" smtClean="0"/>
              <a:t>28.07.2025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7AC7FF49-EA3C-46ED-BB03-69288AA5A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3A03E543-2D4D-4476-A483-E031A44EB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08F86-48C6-4C51-83D8-7EC633860D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8237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28523CE-87CE-4AFF-B4FE-22A3EFC246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72C5E48-8779-4EFD-876F-05FDC613F0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DA08FDB4-FC4E-48B8-887B-BBF1454781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7C3E36DB-ECCF-4548-B866-DB7E8C452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7A5E-9BE3-4F29-B2A9-322DF15C1363}" type="datetimeFigureOut">
              <a:rPr lang="ru-RU" smtClean="0"/>
              <a:t>28.07.2025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B84CF1E9-37BC-46CC-9AA1-A6FD13459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B7F7284B-4618-46C1-B633-2E6C5B2FD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08F86-48C6-4C51-83D8-7EC633860D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96127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8875633-BE41-4B6B-95C4-E88F11FD4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49DB94FE-44AA-4312-825D-149C32FFD7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0B84723-1CF5-4E0B-B401-EFC43ADCE8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6790A342-B03A-477A-94C4-B5CE7CFC6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7A5E-9BE3-4F29-B2A9-322DF15C1363}" type="datetimeFigureOut">
              <a:rPr lang="ru-RU" smtClean="0"/>
              <a:t>28.07.2025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353A06C2-AA25-42F3-B020-C432D2782C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D2D3ACB8-1925-4482-A715-E54C09FBD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08F86-48C6-4C51-83D8-7EC633860D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3617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723FB75-3F00-47FE-B1B4-8287FB1CA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79674DE1-5F66-4E6D-9F32-63F356BC8B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00042E44-6CCF-4CD0-97F6-439B405FD2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7A5E-9BE3-4F29-B2A9-322DF15C1363}" type="datetimeFigureOut">
              <a:rPr lang="ru-RU" smtClean="0"/>
              <a:t>28.07.2025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B030B808-52A8-463D-9DD3-28E712D7F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F95277C-B26D-448D-A30F-C4F2D6024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08F86-48C6-4C51-83D8-7EC633860D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8108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03178035-94AD-4EFB-9CB9-9532B04DA6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4F38B731-22CF-414F-BD02-4B51492620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B73589C-1CBE-4DE1-80A9-E0B2B55B3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7A5E-9BE3-4F29-B2A9-322DF15C1363}" type="datetimeFigureOut">
              <a:rPr lang="ru-RU" smtClean="0"/>
              <a:t>28.07.2025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11E7138-07AB-49E4-8CEC-875B962D1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C0903DA-9B35-438A-BB8F-84A5E43AB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08F86-48C6-4C51-83D8-7EC633860D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930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86392C1-BF44-4C56-B7FD-2F278A5849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FCC40AD7-2FA8-4665-A897-510A10E083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80A7CCF3-FEDC-4B36-A225-04DE3CB477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7A7A5E-9BE3-4F29-B2A9-322DF15C1363}" type="datetimeFigureOut">
              <a:rPr lang="ru-RU" smtClean="0"/>
              <a:t>28.07.2025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8428516B-5EBA-439A-8991-47EBFCD2CE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FC10417-EAB9-4B1A-8D55-C0E2D4D345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08F86-48C6-4C51-83D8-7EC633860DFD}" type="slidenum">
              <a:rPr lang="ru-RU" smtClean="0"/>
              <a:t>‹#›</a:t>
            </a:fld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3D317D62-2842-4958-9343-CF04BBA4D362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176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g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7075" y="4700007"/>
            <a:ext cx="1551834" cy="170685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954ABC3-3EE7-4080-ABA2-358EF5AAD8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87991" y="2033889"/>
            <a:ext cx="8676468" cy="1209736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«Знаешь ли ты?»</a:t>
            </a:r>
            <a:endParaRPr lang="ru-RU" dirty="0">
              <a:solidFill>
                <a:srgbClr val="FAF0A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79DB7B66-229A-4B82-9485-EC1EDBEF22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39694" y="3279469"/>
            <a:ext cx="6175526" cy="1557622"/>
          </a:xfrm>
        </p:spPr>
        <p:txBody>
          <a:bodyPr>
            <a:normAutofit/>
          </a:bodyPr>
          <a:lstStyle/>
          <a:p>
            <a:r>
              <a:rPr lang="ru-RU" sz="3000" b="1" i="1" cap="all" dirty="0">
                <a:solidFill>
                  <a:srgbClr val="FAF0A2"/>
                </a:solidFill>
                <a:latin typeface="Georgia" pitchFamily="18" charset="0"/>
              </a:rPr>
              <a:t>Викторина</a:t>
            </a:r>
            <a:r>
              <a:rPr lang="ru-RU" sz="3000" b="1" i="1" dirty="0">
                <a:solidFill>
                  <a:srgbClr val="FAF0A2"/>
                </a:solidFill>
                <a:latin typeface="Georgia" pitchFamily="18" charset="0"/>
              </a:rPr>
              <a:t>, </a:t>
            </a:r>
          </a:p>
          <a:p>
            <a:r>
              <a:rPr lang="ru-RU" sz="3000" b="1" i="1" dirty="0" smtClean="0">
                <a:solidFill>
                  <a:srgbClr val="FAF0A2"/>
                </a:solidFill>
                <a:latin typeface="Georgia" pitchFamily="18" charset="0"/>
              </a:rPr>
              <a:t>посвящённая </a:t>
            </a:r>
            <a:r>
              <a:rPr lang="ru-RU" sz="3000" b="1" i="1" dirty="0">
                <a:solidFill>
                  <a:srgbClr val="FAF0A2"/>
                </a:solidFill>
                <a:latin typeface="Georgia" pitchFamily="18" charset="0"/>
              </a:rPr>
              <a:t>дню науки и техники</a:t>
            </a:r>
          </a:p>
        </p:txBody>
      </p:sp>
      <p:pic>
        <p:nvPicPr>
          <p:cNvPr id="5" name="Объект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456" y="48099"/>
            <a:ext cx="3258750" cy="23625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3146961" y="6316600"/>
            <a:ext cx="90450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Составитель: Орлова </a:t>
            </a:r>
            <a:r>
              <a:rPr lang="ru-RU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А.Т., учитель математики МОУ «ТСШ №16»</a:t>
            </a:r>
            <a:endParaRPr lang="ru-RU" sz="2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706" y="4700007"/>
            <a:ext cx="917801" cy="1500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3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1268" y="136432"/>
            <a:ext cx="10901548" cy="66325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5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Цели:</a:t>
            </a:r>
            <a:endParaRPr lang="ru-RU" sz="2500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pPr algn="just"/>
            <a:r>
              <a:rPr lang="ru-RU" sz="25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— Популяризация науки и техники</a:t>
            </a:r>
            <a:r>
              <a:rPr lang="ru-RU" sz="25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5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— Расширение кругозора в области науки и техники.</a:t>
            </a:r>
          </a:p>
          <a:p>
            <a:pPr algn="just"/>
            <a:r>
              <a:rPr lang="ru-RU" sz="25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— Стимулирование логического мышления </a:t>
            </a:r>
            <a:r>
              <a:rPr lang="ru-RU" sz="25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5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эрудиции, умения </a:t>
            </a:r>
            <a:r>
              <a:rPr lang="ru-RU" sz="25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анализировать информацию, выделять главное и делать выводы.</a:t>
            </a:r>
          </a:p>
          <a:p>
            <a:pPr algn="just"/>
            <a:r>
              <a:rPr lang="ru-RU" sz="25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Задачи</a:t>
            </a:r>
            <a:r>
              <a:rPr lang="ru-RU" sz="25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:</a:t>
            </a:r>
            <a:endParaRPr lang="ru-RU" sz="2500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pPr algn="just"/>
            <a:r>
              <a:rPr lang="ru-RU" sz="25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— Проверка знаний в различных областях науки и техники.</a:t>
            </a:r>
          </a:p>
          <a:p>
            <a:pPr algn="just"/>
            <a:r>
              <a:rPr lang="ru-RU" sz="25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5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Выявление и поощрение наиболее эрудированных участников</a:t>
            </a:r>
            <a:r>
              <a:rPr lang="ru-RU" sz="25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5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— Включить вопросы разного уровня сложности, охватывающие различные разделы науки</a:t>
            </a:r>
            <a:r>
              <a:rPr lang="ru-RU" sz="25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5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— Воспитать </a:t>
            </a:r>
            <a:r>
              <a:rPr lang="ru-RU" sz="25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уважение к науке и труду ученых</a:t>
            </a:r>
            <a:r>
              <a:rPr lang="ru-RU" sz="25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5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Оборудование:</a:t>
            </a:r>
            <a:endParaRPr lang="ru-RU" sz="2500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  <a:p>
            <a:pPr algn="just"/>
            <a:r>
              <a:rPr lang="ru-RU" sz="25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— Мультимедийный проектор и экран (</a:t>
            </a:r>
            <a:r>
              <a:rPr lang="ru-RU" sz="25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отображения презентации</a:t>
            </a:r>
            <a:r>
              <a:rPr lang="ru-RU" sz="25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r>
              <a:rPr lang="ru-RU" sz="25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5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Презентация PowerPoint (с вопросами и ответами</a:t>
            </a:r>
            <a:r>
              <a:rPr lang="ru-RU" sz="25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r>
              <a:rPr lang="ru-RU" sz="25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5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Указка.</a:t>
            </a:r>
          </a:p>
          <a:p>
            <a:pPr algn="just"/>
            <a:r>
              <a:rPr lang="ru-RU" sz="25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— Микрофон (при необходимости).</a:t>
            </a:r>
          </a:p>
          <a:p>
            <a:pPr algn="just"/>
            <a:r>
              <a:rPr lang="ru-RU" sz="25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5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Место </a:t>
            </a:r>
            <a:r>
              <a:rPr lang="ru-RU" sz="25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проведения:</a:t>
            </a:r>
            <a:r>
              <a:rPr lang="ru-RU" sz="25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25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читальный зал школьной библиотеки.</a:t>
            </a:r>
            <a:endParaRPr lang="ru-RU" sz="25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968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0192" y="407531"/>
            <a:ext cx="7440483" cy="3195826"/>
          </a:xfrm>
        </p:spPr>
        <p:txBody>
          <a:bodyPr/>
          <a:lstStyle/>
          <a:p>
            <a:pPr marL="0" indent="0" algn="r">
              <a:buNone/>
            </a:pPr>
            <a:r>
              <a:rPr lang="ru-RU" sz="3200" i="1" dirty="0">
                <a:solidFill>
                  <a:srgbClr val="FFFF47"/>
                </a:solidFill>
                <a:latin typeface="Georgia" pitchFamily="18" charset="0"/>
              </a:rPr>
              <a:t>О, сколько нам открытий чудных</a:t>
            </a:r>
          </a:p>
          <a:p>
            <a:pPr marL="0" indent="0" algn="r">
              <a:buNone/>
            </a:pPr>
            <a:r>
              <a:rPr lang="ru-RU" sz="3200" i="1" dirty="0">
                <a:solidFill>
                  <a:srgbClr val="FFFF47"/>
                </a:solidFill>
                <a:latin typeface="Georgia" pitchFamily="18" charset="0"/>
              </a:rPr>
              <a:t>Готовит просвещенья дух</a:t>
            </a:r>
          </a:p>
          <a:p>
            <a:pPr marL="0" indent="0" algn="r">
              <a:buNone/>
            </a:pPr>
            <a:r>
              <a:rPr lang="ru-RU" sz="3200" i="1" dirty="0">
                <a:solidFill>
                  <a:srgbClr val="FFFF47"/>
                </a:solidFill>
                <a:latin typeface="Georgia" pitchFamily="18" charset="0"/>
              </a:rPr>
              <a:t>И опыт, сын ошибок трудных,</a:t>
            </a:r>
          </a:p>
          <a:p>
            <a:pPr marL="0" indent="0" algn="r">
              <a:buNone/>
            </a:pPr>
            <a:r>
              <a:rPr lang="ru-RU" sz="3200" i="1" dirty="0">
                <a:solidFill>
                  <a:srgbClr val="FFFF47"/>
                </a:solidFill>
                <a:latin typeface="Georgia" pitchFamily="18" charset="0"/>
              </a:rPr>
              <a:t>И гений парадоксов друг!</a:t>
            </a:r>
          </a:p>
          <a:p>
            <a:pPr marL="0" indent="0" algn="r">
              <a:buNone/>
            </a:pPr>
            <a:r>
              <a:rPr lang="ru-RU" sz="3200" i="1" dirty="0">
                <a:solidFill>
                  <a:srgbClr val="FFFF47"/>
                </a:solidFill>
                <a:latin typeface="Georgia" pitchFamily="18" charset="0"/>
              </a:rPr>
              <a:t>А. С. Пушкин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50" y="2440227"/>
            <a:ext cx="4619708" cy="429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832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Вопрос № 1</a:t>
            </a:r>
            <a:endParaRPr lang="ru-RU" b="1" dirty="0">
              <a:solidFill>
                <a:srgbClr val="FAF0A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162" y="1976694"/>
            <a:ext cx="9498496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Русская история знала много гениев, но вот, он такой был один. Он потрясающе разносторонний человек, который преуспел во многих направлениях науки и искусства. Деятельность его охватывала различные сферы науки. Его труды внесли большой вклад в развитие математики, горного дела, естествознания, металлургии, истории, литературы, искусства и языкознания. </a:t>
            </a:r>
          </a:p>
        </p:txBody>
      </p:sp>
    </p:spTree>
    <p:extLst>
      <p:ext uri="{BB962C8B-B14F-4D97-AF65-F5344CB8AC3E}">
        <p14:creationId xmlns:p14="http://schemas.microsoft.com/office/powerpoint/2010/main" val="22209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1741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Михаил Васильевич Ломоносов</a:t>
            </a:r>
            <a:endParaRPr lang="ru-RU" sz="4000" dirty="0">
              <a:solidFill>
                <a:srgbClr val="FAF0A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434" y="1558456"/>
            <a:ext cx="4149210" cy="45946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190" y="2351263"/>
            <a:ext cx="3987360" cy="42443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702289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Вопрос № </a:t>
            </a:r>
            <a:r>
              <a:rPr lang="ru-RU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2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95995" y="1825625"/>
            <a:ext cx="9689327" cy="4591078"/>
          </a:xfrm>
        </p:spPr>
        <p:txBody>
          <a:bodyPr/>
          <a:lstStyle/>
          <a:p>
            <a:pPr marL="0" indent="0" algn="just">
              <a:buNone/>
            </a:pPr>
            <a:r>
              <a:rPr lang="ru-RU" sz="3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 июля 1912 года великий русский физиолог И.П. Павлов должен был получить почетное звание доктора Кембриджского университета. Когда он шел получать диплом, то с удивлением увидел, что стоявшие на хорах английские студенты спустили ему на веревочке какой-то предмет. Это оказался подарок. Позже Павлов узнал, что тридцать лет назад примерно так же студенты приветствовали Чарльза Дарвина, спустив ему игрушечную обезьянку. </a:t>
            </a:r>
            <a:endParaRPr lang="ru-RU" sz="3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3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Что же подарили </a:t>
            </a:r>
            <a:r>
              <a:rPr lang="ru-RU" sz="3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англичане </a:t>
            </a:r>
            <a:r>
              <a:rPr lang="ru-RU" sz="3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Павлову?</a:t>
            </a:r>
            <a:r>
              <a:rPr lang="ru-RU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913759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21994"/>
            <a:ext cx="10515600" cy="1929501"/>
          </a:xfrm>
        </p:spPr>
        <p:txBody>
          <a:bodyPr>
            <a:noAutofit/>
          </a:bodyPr>
          <a:lstStyle/>
          <a:p>
            <a:pPr algn="ctr"/>
            <a:r>
              <a:rPr lang="ru-RU" sz="2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Иван Петрович получил в подарок </a:t>
            </a:r>
            <a:r>
              <a:rPr lang="ru-RU" sz="2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игрушечную </a:t>
            </a:r>
            <a:r>
              <a:rPr lang="ru-RU" sz="2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собаку с трубками, изображавшими павловские фистулы, применявшиеся для изучения физиологии пищеварения. </a:t>
            </a:r>
            <a:br>
              <a:rPr lang="ru-RU" sz="2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Эта </a:t>
            </a:r>
            <a:r>
              <a:rPr lang="ru-RU" sz="2600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игрушка — небольшой белый терьер — до сих пор хранится в мемориальной квартире ученого в Санкт-Петербурге.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01" t="12238" r="11483" b="13168"/>
          <a:stretch/>
        </p:blipFill>
        <p:spPr>
          <a:xfrm>
            <a:off x="780388" y="2425147"/>
            <a:ext cx="4238671" cy="325208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6" b="2644"/>
          <a:stretch/>
        </p:blipFill>
        <p:spPr>
          <a:xfrm>
            <a:off x="6171830" y="2623930"/>
            <a:ext cx="5174680" cy="36894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0" t="1690" r="2022"/>
          <a:stretch/>
        </p:blipFill>
        <p:spPr bwMode="auto">
          <a:xfrm>
            <a:off x="3518659" y="3840480"/>
            <a:ext cx="3000799" cy="26456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817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Вопрос № </a:t>
            </a:r>
            <a:r>
              <a:rPr lang="ru-RU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3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25424" y="2239077"/>
            <a:ext cx="8770289" cy="319961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Пётр 1 хорошо знал </a:t>
            </a:r>
            <a:r>
              <a:rPr lang="ru-RU" sz="32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адицию</a:t>
            </a:r>
            <a:r>
              <a:rPr lang="ru-RU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субстракцию</a:t>
            </a:r>
            <a:r>
              <a:rPr lang="ru-RU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мультипликацию и дивизию. Более того, в 1714 году он обязал своим царским указом знать это и дворянским детям, иначе им запрещалось жениться! О чём идёт речь, если сегодня </a:t>
            </a:r>
            <a:r>
              <a:rPr lang="ru-RU" sz="3200" b="1" i="1" u="sng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это</a:t>
            </a:r>
            <a:r>
              <a:rPr lang="ru-RU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на уроках математики  делает каждый школьник?</a:t>
            </a:r>
            <a:r>
              <a:rPr lang="ru-RU" sz="3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370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1738" y="3317682"/>
            <a:ext cx="10692481" cy="332960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31 </a:t>
            </a:r>
            <a:r>
              <a:rPr lang="ru-RU" sz="2400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января 1714 г. Пётр I издал </a:t>
            </a:r>
            <a:r>
              <a:rPr lang="ru-RU" sz="2400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указ: </a:t>
            </a:r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«Послать во все губернии по нескольку человек из школ математических, чтоб учить дворянских детей, кроме однодворцев и приказного чина, цифири и геометрии и положить штраф такой, что невольно будет жениться, пока сего выучится</a:t>
            </a:r>
            <a:r>
              <a:rPr lang="ru-RU" sz="2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0" indent="0" algn="just">
              <a:buNone/>
            </a:pPr>
            <a:r>
              <a:rPr lang="ru-RU" sz="2400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Прежде чем жениться, дворянские дети должны были овладеть основами точных наук, в том числе </a:t>
            </a:r>
            <a:r>
              <a:rPr lang="ru-RU" sz="2400" b="1" dirty="0" err="1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адицией</a:t>
            </a:r>
            <a:r>
              <a:rPr lang="ru-RU" sz="2400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субстракцией</a:t>
            </a:r>
            <a:r>
              <a:rPr lang="ru-RU" sz="2400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мультипликацией, дивизией , так назывались арифметические действия в то время: сложение, вычитание, умножение и деление. Для детей простолюдинов существовали школы грамоты, в которых обучали письму, счёту, чтению. </a:t>
            </a:r>
          </a:p>
        </p:txBody>
      </p:sp>
      <p:pic>
        <p:nvPicPr>
          <p:cNvPr id="2050" name="Picture 2" descr="https://russiangiant.ru/wp-content/uploads/2022/03/12-%D0%BC%D0%B0%D1%80%D1%82%D0%B0-1714-%D0%B3%D0%BE%D0%B4%D1%83-%D0%9F%D0%B5%D1%82%D1%80%D0%BE%D0%BC-I-%D0%B1%D1%8B%D0%BB-%D0%B8%D0%B7%D0%B4%D0%B0%D0%BD-%D1%83%D0%BA%D0%B0%D0%B7-%D0%BE%D0%B1-%D0%BE%D1%82%D0%BA%D1%80%D1%8B%D1%82%D0%B8%D0%B8-%D1%86%D0%B8%D1%84%D0%B8%D1%80%D0%BD%D1%8B%D1%85-%D1%88%D0%BA%D0%BE%D0%BB-%D0%B4%D0%BB%D1%8F-%D0%BE%D0%B1%D1%83%D1%87%D0%B5%D0%BD%D0%B8%D1%8F-%D0%BC%D0%B0%D0%BB%D1%8B%D1%85-%D1%80%D0%B5%D0%B1%D1%8F%D1%82%D0%BE%D0%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3645" y="1162385"/>
            <a:ext cx="2702403" cy="20260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809167" y="181697"/>
            <a:ext cx="46833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Сложение, вычитание, умножение</a:t>
            </a:r>
            <a:r>
              <a:rPr lang="ru-RU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, </a:t>
            </a: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деление</a:t>
            </a:r>
            <a:endParaRPr lang="ru-RU" sz="28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032" y="228344"/>
            <a:ext cx="3513904" cy="270863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37848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Вопрос № </a:t>
            </a:r>
            <a:r>
              <a:rPr lang="ru-RU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4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43701" y="1857429"/>
            <a:ext cx="9665473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3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Вот описание этого необычного красочного атмосферного явления, данное советским исследователем Арктики Г. А. Ушаковым: </a:t>
            </a:r>
            <a:endParaRPr lang="ru-RU" sz="3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3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Небо пылало. Бесконечная прозрачная вуаль покрывала весь небосвод. Какая-то невидимая сила колебала ее. Вся она горела нежным лиловым светом. Кое-где показывались яркие вспышки и тут же бледнели, как будто лишь на мгновение рождались и рассеивались облака, сотканные из одного света...» </a:t>
            </a:r>
            <a:endParaRPr lang="ru-RU" sz="3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3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ru-RU" sz="3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чем идет речь? </a:t>
            </a:r>
          </a:p>
        </p:txBody>
      </p:sp>
    </p:spTree>
    <p:extLst>
      <p:ext uri="{BB962C8B-B14F-4D97-AF65-F5344CB8AC3E}">
        <p14:creationId xmlns:p14="http://schemas.microsoft.com/office/powerpoint/2010/main" val="266865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chslovo.ru/wp-content/uploads/2021/06/zh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8697" y="2766427"/>
            <a:ext cx="5985607" cy="398541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www.travelalerts.ca/wp-content/uploads/2018/03/main-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78"/>
          <a:stretch/>
        </p:blipFill>
        <p:spPr bwMode="auto">
          <a:xfrm>
            <a:off x="8345851" y="126745"/>
            <a:ext cx="3646099" cy="25792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55" y="135371"/>
            <a:ext cx="3496573" cy="52448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3625958" y="578774"/>
            <a:ext cx="458352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Северное (полярное)</a:t>
            </a:r>
            <a:r>
              <a:rPr lang="ru-RU" sz="2500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 сияние </a:t>
            </a:r>
            <a:endParaRPr lang="ru-RU" sz="2500" b="1" dirty="0" smtClean="0">
              <a:solidFill>
                <a:srgbClr val="FAF0A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ru-RU" sz="2500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или</a:t>
            </a:r>
          </a:p>
          <a:p>
            <a:pPr algn="ctr"/>
            <a:r>
              <a:rPr lang="ru-RU" sz="2500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  <a:r>
              <a:rPr lang="ru-RU" sz="2500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Аврора (</a:t>
            </a:r>
            <a:r>
              <a:rPr lang="ru-RU" sz="2500" b="1" dirty="0" err="1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Aurora</a:t>
            </a:r>
            <a:r>
              <a:rPr lang="ru-RU" sz="2500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  <a:r>
              <a:rPr lang="ru-RU" sz="2500" b="1" dirty="0" err="1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Borealis</a:t>
            </a:r>
            <a:r>
              <a:rPr lang="ru-RU" sz="2500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)</a:t>
            </a:r>
          </a:p>
        </p:txBody>
      </p:sp>
      <p:pic>
        <p:nvPicPr>
          <p:cNvPr id="3078" name="Picture 6" descr="undefine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504" y="4287324"/>
            <a:ext cx="3901628" cy="25421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1728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334195" y="342291"/>
            <a:ext cx="458352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Северное (полярное)</a:t>
            </a:r>
            <a:r>
              <a:rPr lang="ru-RU" sz="2500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 сияние </a:t>
            </a:r>
            <a:endParaRPr lang="ru-RU" sz="2500" b="1" dirty="0" smtClean="0">
              <a:solidFill>
                <a:srgbClr val="FAF0A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ru-RU" sz="2500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или</a:t>
            </a:r>
          </a:p>
          <a:p>
            <a:pPr algn="ctr"/>
            <a:r>
              <a:rPr lang="ru-RU" sz="2500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  <a:r>
              <a:rPr lang="ru-RU" sz="2500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Аврора (</a:t>
            </a:r>
            <a:r>
              <a:rPr lang="ru-RU" sz="2500" b="1" dirty="0" err="1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Aurora</a:t>
            </a:r>
            <a:r>
              <a:rPr lang="ru-RU" sz="2500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  <a:r>
              <a:rPr lang="ru-RU" sz="2500" b="1" dirty="0" err="1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Borealis</a:t>
            </a:r>
            <a:r>
              <a:rPr lang="ru-RU" sz="2500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)</a:t>
            </a:r>
          </a:p>
        </p:txBody>
      </p:sp>
      <p:pic>
        <p:nvPicPr>
          <p:cNvPr id="1028" name="Picture 4" descr="https://sun9-74.userapi.com/impg/ZwyLEVMxlUjlu3qHhObmUdLjcl-tuIpXMyOGdA/D3oc7VciYxc.jpg?size=510x510&amp;quality=95&amp;sign=1f77092b82f90bba45db9fa16de4d318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548" y="342291"/>
            <a:ext cx="4857750" cy="4857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Анжела\Desktop\scale_24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697" y="2904821"/>
            <a:ext cx="5874873" cy="3313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0214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Вопрос № </a:t>
            </a:r>
            <a:r>
              <a:rPr lang="ru-RU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5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46052" y="1886007"/>
            <a:ext cx="8471139" cy="435133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3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Этот русский учёный разработал устройство для передачи сообщений с помощью электромагнитного излучения, который имел звонок с молоточком</a:t>
            </a:r>
            <a:r>
              <a:rPr lang="ru-RU" sz="3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3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Это давало возможность принимать радиосигналы, несущие информацию, - азбуку Морзе.  </a:t>
            </a:r>
            <a:endParaRPr lang="ru-RU" sz="36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3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ru-RU" sz="3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ком речь? </a:t>
            </a:r>
          </a:p>
        </p:txBody>
      </p:sp>
    </p:spTree>
    <p:extLst>
      <p:ext uri="{BB962C8B-B14F-4D97-AF65-F5344CB8AC3E}">
        <p14:creationId xmlns:p14="http://schemas.microsoft.com/office/powerpoint/2010/main" val="751916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s://assets.rbl.ms/25591541/origi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5935" y="472544"/>
            <a:ext cx="4039707" cy="30297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01061" y="1173190"/>
            <a:ext cx="3683480" cy="161123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Александр Степанович Попов</a:t>
            </a:r>
            <a:endParaRPr lang="ru-RU" sz="3200" dirty="0">
              <a:solidFill>
                <a:srgbClr val="FAF0A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549" y="711502"/>
            <a:ext cx="3354008" cy="49162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098" name="Picture 2" descr="https://radi0.ru/wp-content/uploads/2020/03/Radiopriemnik-A.S.-Popova-soedinennyi-s-apparatom-Morze-1897-g.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95" r="2867" b="6399"/>
          <a:stretch/>
        </p:blipFill>
        <p:spPr bwMode="auto">
          <a:xfrm>
            <a:off x="4770407" y="3752492"/>
            <a:ext cx="5311199" cy="29761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8640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Вопрос № </a:t>
            </a:r>
            <a:r>
              <a:rPr lang="ru-RU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6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04514" y="1903263"/>
            <a:ext cx="8893834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Есть один уникальный уголок. Здесь находится более сотни крупных и мелких гейзеров, его называют долиной Гейзеров. Самый большой гейзер – Великан, высота его фонтана достигает 50 м. От бесконечных извержений вся долина в клубах пара. </a:t>
            </a:r>
            <a:endParaRPr lang="ru-RU" sz="32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какой части России находится это удивительное место, открытое в 1941 г. геологом </a:t>
            </a:r>
            <a:r>
              <a:rPr lang="ru-RU" sz="3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Татьяной </a:t>
            </a:r>
            <a:r>
              <a:rPr lang="ru-RU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Устиновой?</a:t>
            </a:r>
          </a:p>
        </p:txBody>
      </p:sp>
    </p:spTree>
    <p:extLst>
      <p:ext uri="{BB962C8B-B14F-4D97-AF65-F5344CB8AC3E}">
        <p14:creationId xmlns:p14="http://schemas.microsoft.com/office/powerpoint/2010/main" val="17600385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8201" y="244350"/>
            <a:ext cx="6590581" cy="277489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Долина Гейзеров расположена на Дальнем Востоке, а точнее </a:t>
            </a:r>
            <a:r>
              <a:rPr lang="ru-RU" sz="3200" b="1" u="sng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на Камчатке</a:t>
            </a:r>
            <a:r>
              <a:rPr lang="ru-RU" sz="3200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в </a:t>
            </a:r>
            <a:r>
              <a:rPr lang="ru-RU" sz="3200" b="1" dirty="0" err="1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Кроноцком</a:t>
            </a:r>
            <a:r>
              <a:rPr lang="ru-RU" sz="3200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заповеднике.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925" y="146649"/>
            <a:ext cx="4724444" cy="31496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7884" y="3469232"/>
            <a:ext cx="4724400" cy="31614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4" name="Picture 4" descr="https://i10.fotocdn.net/s126/c9de59d6199a621d/public_pin_l/285721329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6" y="3132377"/>
            <a:ext cx="2484408" cy="33125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russiangiant.ru/wp-content/uploads/2022/04/1658001322_9-kartinkin-net-p-dolina-geizerov-kamchatka-priroda-krasivo-1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5866" y="3528767"/>
            <a:ext cx="4511616" cy="30069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12226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Вопрос № </a:t>
            </a:r>
            <a:r>
              <a:rPr lang="ru-RU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7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7426" y="2343185"/>
            <a:ext cx="8479766" cy="380742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«Принцесса науки» - такое звание присвоила первой в мире женщине – математику стокгольмская газета, когда та приехала в Стокгольм читать курс высшей математики. </a:t>
            </a:r>
            <a:endParaRPr lang="ru-RU" sz="36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3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Кто </a:t>
            </a:r>
            <a:r>
              <a:rPr lang="ru-RU" sz="3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эта женщина?</a:t>
            </a:r>
          </a:p>
        </p:txBody>
      </p:sp>
    </p:spTree>
    <p:extLst>
      <p:ext uri="{BB962C8B-B14F-4D97-AF65-F5344CB8AC3E}">
        <p14:creationId xmlns:p14="http://schemas.microsoft.com/office/powerpoint/2010/main" val="21573766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69037"/>
            <a:ext cx="10515600" cy="100057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Софья Васильевна Ковалевская</a:t>
            </a:r>
            <a:endParaRPr lang="ru-RU" sz="3200" dirty="0">
              <a:solidFill>
                <a:srgbClr val="FAF0A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7147" y="1057908"/>
            <a:ext cx="10463842" cy="228917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Знакомство Софьи с математикой произошло еще в раннем </a:t>
            </a:r>
            <a:r>
              <a:rPr lang="ru-RU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детстве. Во время ремонта из-за нехватки обоев, родители обклеили стены детской комнаты листами с лекциями Остроградского о дифференциальном и интегральном исчислении. 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И дядя</a:t>
            </a:r>
            <a:r>
              <a:rPr lang="ru-RU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 Софьи пробудил в ней интерес к математике, обсуждая с ней многочисленные абстракции и математические концепции</a:t>
            </a:r>
            <a:r>
              <a:rPr lang="ru-RU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65" y="3310123"/>
            <a:ext cx="5018776" cy="34629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8036" y="3584239"/>
            <a:ext cx="3036429" cy="30582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19700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Вопрос № </a:t>
            </a:r>
            <a:r>
              <a:rPr lang="ru-RU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8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31498" y="1929142"/>
            <a:ext cx="9901687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Первая модель этого органа была создана советским ученым В. </a:t>
            </a:r>
            <a:r>
              <a:rPr lang="ru-RU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Демиховым</a:t>
            </a:r>
            <a:r>
              <a:rPr lang="ru-RU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 1937 г. и применена в эксперименте на собаках. </a:t>
            </a:r>
            <a:endParaRPr lang="ru-RU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помощью этого аппарата удавалось поддерживать кровообращение в организме собаки в течение двух с половиной часов. Однако более широкие исследования по этой проблеме начались лишь в конце 50-х </a:t>
            </a:r>
            <a:r>
              <a:rPr lang="ru-RU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гг</a:t>
            </a:r>
            <a:r>
              <a:rPr lang="ru-RU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20 века. </a:t>
            </a:r>
            <a:endParaRPr lang="ru-RU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ru-RU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модели какого внутреннего органа, созданного Владимиром </a:t>
            </a:r>
            <a:r>
              <a:rPr lang="ru-RU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Демиховым</a:t>
            </a:r>
            <a:r>
              <a:rPr lang="ru-RU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идёт речь? </a:t>
            </a:r>
          </a:p>
        </p:txBody>
      </p:sp>
    </p:spTree>
    <p:extLst>
      <p:ext uri="{BB962C8B-B14F-4D97-AF65-F5344CB8AC3E}">
        <p14:creationId xmlns:p14="http://schemas.microsoft.com/office/powerpoint/2010/main" val="1255268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5175" y="617538"/>
            <a:ext cx="7455799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Модель </a:t>
            </a:r>
            <a:r>
              <a:rPr lang="ru-RU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сердца</a:t>
            </a:r>
            <a:endParaRPr lang="ru-RU" dirty="0">
              <a:solidFill>
                <a:srgbClr val="FAF0A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4" name="AutoShape 4" descr="https://avatars.dzeninfra.ru/get-zen_doc/4394028/pub_6400442e26106430a89828ca_6400444a26106430a8987a53/scale_12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https://avatars.dzeninfra.ru/get-zen_doc/4394028/pub_6400442e26106430a89828ca_6400444a26106430a8987a53/scale_1200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8" descr="https://avatars.dzeninfra.ru/get-zen_doc/4394028/pub_6400442e26106430a89828ca_6400444a26106430a8987a53/scale_1200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10" descr="https://avatars.dzeninfra.ru/get-zen_doc/4394028/pub_6400442e26106430a89828ca_6400444a26106430a8987a53/scale_1200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4649" y="1820173"/>
            <a:ext cx="5028365" cy="344343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40" name="Picture 16" descr="https://3.bp.blogspot.com/-VGgMxX7iIvo/VqnHulUdljI/AAAAAAAAAxY/tIHdoA-1nXY/w1200-h630-p-k-no-nu/%25CE%259F%25CE%25B9%2B10%252B1%2B%25CF%2580%25CE%25B9%25CE%25BF%2B%2522%25CF%2584%25CF%2581%25CE%25B5%25CE%25BB%25CE%25BF%25CE%25AF%2522%2B%25CE%25B5%25CF%2580%25CE%25B9%25CF%2583%25CF%2584%25CE%25AE%25CE%25BC%25CE%25BF%25CE%25BD%25CE%25B5%25CF%2582%2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67" y="2984749"/>
            <a:ext cx="6473916" cy="33988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28535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Вопрос № </a:t>
            </a:r>
            <a:r>
              <a:rPr lang="ru-RU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9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16654" y="2170665"/>
            <a:ext cx="8635042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Шла Первая мировая война. Выдающийся российский химик Николай Зелинский изобрел очень нужное для армии устройство. Правда, чтобы испытать его, пришлось наполнить комнату хлором. Испытания прошли успешно, и это устройство было взято на вооружение. До сих пор оно служит всем армиям мира. </a:t>
            </a:r>
            <a:endParaRPr lang="ru-RU" sz="3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3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Что </a:t>
            </a:r>
            <a:r>
              <a:rPr lang="ru-RU" sz="3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это за предмет? </a:t>
            </a:r>
          </a:p>
        </p:txBody>
      </p:sp>
    </p:spTree>
    <p:extLst>
      <p:ext uri="{BB962C8B-B14F-4D97-AF65-F5344CB8AC3E}">
        <p14:creationId xmlns:p14="http://schemas.microsoft.com/office/powerpoint/2010/main" val="11344574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3342" y="3071560"/>
            <a:ext cx="2597344" cy="36901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http://naukatehnika.com/files/journal/nauka/15.01.20-protivogaz-professora-zelinskogo/image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2273" y="3549817"/>
            <a:ext cx="2293560" cy="32118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https://theslide.ru/img/thumbs/947a389c3fa2caa2ab5bde895cea77ce-800x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2" t="4189" b="6453"/>
          <a:stretch/>
        </p:blipFill>
        <p:spPr bwMode="auto">
          <a:xfrm>
            <a:off x="6566722" y="215658"/>
            <a:ext cx="4755999" cy="324789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595885" y="301924"/>
            <a:ext cx="38042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Противогаз</a:t>
            </a:r>
            <a:endParaRPr lang="ru-RU" sz="3600" dirty="0">
              <a:solidFill>
                <a:srgbClr val="FAF0A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98"/>
          <a:stretch/>
        </p:blipFill>
        <p:spPr>
          <a:xfrm flipH="1">
            <a:off x="241535" y="2832828"/>
            <a:ext cx="2941611" cy="39288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7" name="Picture 9" descr="https://upload.wikimedia.org/wikipedia/commons/4/48/Selinski-Kummandt-kaasunamaari_Kokonaisturvallisuus_2015_0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73"/>
          <a:stretch/>
        </p:blipFill>
        <p:spPr bwMode="auto">
          <a:xfrm rot="16200000">
            <a:off x="6687649" y="3845058"/>
            <a:ext cx="2527634" cy="292909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958823" y="1177884"/>
            <a:ext cx="53698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1915 г. в России первый противогаз с фильтром из активированного угля и резиновой маски изобрел русский ученый-химик Николай Дмитриевич Зелинский.</a:t>
            </a:r>
          </a:p>
        </p:txBody>
      </p:sp>
    </p:spTree>
    <p:extLst>
      <p:ext uri="{BB962C8B-B14F-4D97-AF65-F5344CB8AC3E}">
        <p14:creationId xmlns:p14="http://schemas.microsoft.com/office/powerpoint/2010/main" val="30272303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Анжела\Desktop\чумной доктор (противогаз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321" y="375745"/>
            <a:ext cx="9013934" cy="6009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50765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Вопрос № </a:t>
            </a:r>
            <a:r>
              <a:rPr lang="ru-RU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10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64891" y="2196552"/>
            <a:ext cx="8936966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6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Китайцы называли их чу-ши, греки – </a:t>
            </a:r>
            <a:r>
              <a:rPr lang="ru-RU" sz="3600" dirty="0" err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адамас</a:t>
            </a:r>
            <a:r>
              <a:rPr lang="ru-RU" sz="36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, геркулесов камень, французы – </a:t>
            </a:r>
            <a:r>
              <a:rPr lang="ru-RU" sz="3600" dirty="0" err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айман</a:t>
            </a:r>
            <a:r>
              <a:rPr lang="ru-RU" sz="36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, египтяне – кость Ора, немцы – </a:t>
            </a:r>
            <a:r>
              <a:rPr lang="ru-RU" sz="3600" dirty="0" err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магнесс</a:t>
            </a:r>
            <a:r>
              <a:rPr lang="ru-RU" sz="36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, англичане – </a:t>
            </a:r>
            <a:r>
              <a:rPr lang="ru-RU" sz="3600" dirty="0" err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лоудстоун</a:t>
            </a:r>
            <a:r>
              <a:rPr lang="ru-RU" sz="36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. Большинство этих названий означает «любящий». О </a:t>
            </a:r>
            <a:r>
              <a:rPr lang="ru-RU" sz="3600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чем </a:t>
            </a:r>
            <a:r>
              <a:rPr lang="ru-RU" sz="36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говорится таким поэтическим языком древних? </a:t>
            </a:r>
          </a:p>
        </p:txBody>
      </p:sp>
    </p:spTree>
    <p:extLst>
      <p:ext uri="{BB962C8B-B14F-4D97-AF65-F5344CB8AC3E}">
        <p14:creationId xmlns:p14="http://schemas.microsoft.com/office/powerpoint/2010/main" val="27501641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4947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Магнит</a:t>
            </a:r>
            <a:endParaRPr lang="ru-RU" sz="4000" b="1" dirty="0">
              <a:solidFill>
                <a:srgbClr val="FAF0A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3074" name="Picture 2" descr="https://cs.astronomy.com/cfs-filesystemfile.ashx/__key/CommunityServer.Blogs.Components.WeblogFiles/daves_2D00_universe.Misc/7128.Magnet_5F00_9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92" y="3552320"/>
            <a:ext cx="2966999" cy="30296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7147" y="1358645"/>
            <a:ext cx="1042071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Древнем Китае люди начали использовать магниты гораздо раньше, чем в Европе. Впервые европейцы увидели магнит, когда знаменитый купец и путешественник Марко Поло привёз его из Китайской Империи.</a:t>
            </a:r>
          </a:p>
        </p:txBody>
      </p:sp>
      <p:pic>
        <p:nvPicPr>
          <p:cNvPr id="3076" name="Picture 4" descr="http://beperk.dobs.com/images/stories/Afbeeldingen/Electroreceptie/Magnetie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9216" y="3566436"/>
            <a:ext cx="3600388" cy="291631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2" b="7828"/>
          <a:stretch/>
        </p:blipFill>
        <p:spPr>
          <a:xfrm>
            <a:off x="4123425" y="3591264"/>
            <a:ext cx="3663254" cy="294755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469022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Вопрос № </a:t>
            </a:r>
            <a:r>
              <a:rPr lang="ru-RU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11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28800" y="2084417"/>
            <a:ext cx="8686800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Это вещество раньше ценилось на вес золота. Трудно представить, что в прошлом во многих странах оно служило источником пополнения казны, важным предметом торговли. Из – за него велись кровопролитные войны между соседними государствами. </a:t>
            </a:r>
          </a:p>
        </p:txBody>
      </p:sp>
    </p:spTree>
    <p:extLst>
      <p:ext uri="{BB962C8B-B14F-4D97-AF65-F5344CB8AC3E}">
        <p14:creationId xmlns:p14="http://schemas.microsoft.com/office/powerpoint/2010/main" val="4693412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871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Соль</a:t>
            </a:r>
            <a:endParaRPr lang="ru-RU" sz="4800" dirty="0">
              <a:solidFill>
                <a:srgbClr val="FAF0A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2050" name="Picture 2" descr="https://s74794.cdn.ngenix.net/m/3b63/77ec/6009/4b2c/bca1/6edb/c4ae/404c/1600_10000_max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0082" y="4141777"/>
            <a:ext cx="4284450" cy="24100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Прямоугольник 3"/>
          <p:cNvSpPr/>
          <p:nvPr/>
        </p:nvSpPr>
        <p:spPr>
          <a:xfrm>
            <a:off x="1354348" y="1328487"/>
            <a:ext cx="960982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Соль </a:t>
            </a:r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участвует в поддержании и регулировании водно-солевого баланса в организме, натрий-калиевого ионного обмена</a:t>
            </a:r>
            <a:r>
              <a:rPr lang="ru-RU" sz="2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Соль </a:t>
            </a:r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является важным сырьем в фармацевтичес­кой отрасли.</a:t>
            </a:r>
          </a:p>
          <a:p>
            <a:pPr algn="just"/>
            <a:r>
              <a:rPr lang="ru-RU" sz="2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В </a:t>
            </a:r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химической промышленности </a:t>
            </a:r>
            <a:r>
              <a:rPr lang="ru-RU" sz="2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она </a:t>
            </a:r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необходи­ма для получения гипса, соды, </a:t>
            </a:r>
            <a:r>
              <a:rPr lang="ru-RU" sz="2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каустика.</a:t>
            </a:r>
          </a:p>
          <a:p>
            <a:pPr algn="just"/>
            <a:r>
              <a:rPr lang="ru-RU" sz="2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Морская </a:t>
            </a:r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соль и экстракты водорослей широко применяются в косметике.</a:t>
            </a:r>
          </a:p>
          <a:p>
            <a:pPr algn="just"/>
            <a:endParaRPr lang="ru-RU" sz="24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https://top-fon.com/uploads/posts/2023-01/1674915437_top-fon-com-p-sol-fon-dlya-prezentatsii-4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6"/>
          <a:stretch/>
        </p:blipFill>
        <p:spPr bwMode="auto">
          <a:xfrm>
            <a:off x="2096220" y="4234771"/>
            <a:ext cx="2941606" cy="23801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9568019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Вопрос № </a:t>
            </a:r>
            <a:r>
              <a:rPr lang="ru-RU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12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4288" y="1877381"/>
            <a:ext cx="8936965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Владимир Зворыкин известен изобретением прибора ночного видения, электронного микроскопа и многими другими инженерными открытиями. Но именно это изобретение считается чудом инженерной мысли, изменившим жизнь целого поколения. </a:t>
            </a:r>
            <a:endParaRPr lang="ru-RU" sz="3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3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1940 году </a:t>
            </a:r>
            <a:r>
              <a:rPr lang="ru-RU" sz="3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Зворыкин смог разбить </a:t>
            </a:r>
            <a:r>
              <a:rPr lang="ru-RU" sz="3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световые лучи на спектры красных, зеленых и синих цветов, </a:t>
            </a:r>
            <a:r>
              <a:rPr lang="ru-RU" sz="3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что потом </a:t>
            </a:r>
            <a:r>
              <a:rPr lang="ru-RU" sz="3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позволило </a:t>
            </a:r>
            <a:r>
              <a:rPr lang="ru-RU" sz="3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создать </a:t>
            </a:r>
            <a:r>
              <a:rPr lang="ru-RU" sz="30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ЭТО</a:t>
            </a:r>
            <a:r>
              <a:rPr lang="ru-RU" sz="3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 </a:t>
            </a:r>
            <a:endParaRPr lang="ru-RU" sz="3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3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ru-RU" sz="3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чем речь? </a:t>
            </a:r>
          </a:p>
        </p:txBody>
      </p:sp>
    </p:spTree>
    <p:extLst>
      <p:ext uri="{BB962C8B-B14F-4D97-AF65-F5344CB8AC3E}">
        <p14:creationId xmlns:p14="http://schemas.microsoft.com/office/powerpoint/2010/main" val="362203062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3696" y="97719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AF0A2"/>
                </a:solidFill>
                <a:latin typeface="Georgia" pitchFamily="18" charset="0"/>
              </a:rPr>
              <a:t>Цветное</a:t>
            </a:r>
            <a:r>
              <a:rPr lang="ru-RU" dirty="0">
                <a:solidFill>
                  <a:srgbClr val="FAF0A2"/>
                </a:solidFill>
                <a:latin typeface="Georgia" pitchFamily="18" charset="0"/>
              </a:rPr>
              <a:t> </a:t>
            </a:r>
            <a:r>
              <a:rPr lang="ru-RU" b="1" dirty="0" smtClean="0">
                <a:solidFill>
                  <a:srgbClr val="FAF0A2"/>
                </a:solidFill>
                <a:latin typeface="Georgia" pitchFamily="18" charset="0"/>
              </a:rPr>
              <a:t>телевидение</a:t>
            </a:r>
            <a:endParaRPr lang="ru-RU" dirty="0">
              <a:solidFill>
                <a:srgbClr val="FAF0A2"/>
              </a:solidFill>
              <a:latin typeface="Georgia" pitchFamily="18" charset="0"/>
            </a:endParaRPr>
          </a:p>
        </p:txBody>
      </p:sp>
      <p:pic>
        <p:nvPicPr>
          <p:cNvPr id="3074" name="Picture 2" descr="https://mif-mira.ru/d/qpnpna58tqg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423" b="1170"/>
          <a:stretch/>
        </p:blipFill>
        <p:spPr bwMode="auto">
          <a:xfrm>
            <a:off x="226277" y="1854664"/>
            <a:ext cx="3474994" cy="48477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4480" y="2303244"/>
            <a:ext cx="3677574" cy="43671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6" name="Picture 4" descr="https://mif-mira.ru/d/312124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201" y="3501842"/>
            <a:ext cx="2505334" cy="292451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i.pinimg.com/originals/a4/30/ca/a430ca081f9e2281bd1dad424eb6a59f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642" y="1590305"/>
            <a:ext cx="2866541" cy="282641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4572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Вопрос № </a:t>
            </a:r>
            <a:r>
              <a:rPr lang="ru-RU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13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6438" y="1937763"/>
            <a:ext cx="8497019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5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Этот </a:t>
            </a:r>
            <a:r>
              <a:rPr lang="ru-RU" sz="35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учёный – один из известных </a:t>
            </a:r>
            <a:r>
              <a:rPr lang="ru-RU" sz="35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физиков-математиков </a:t>
            </a:r>
            <a:r>
              <a:rPr lang="ru-RU" sz="35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древности. </a:t>
            </a:r>
            <a:endParaRPr lang="ru-RU" sz="35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35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Ему приписывают </a:t>
            </a:r>
            <a:r>
              <a:rPr lang="ru-RU" sz="35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фразу: «Дайте мне точку опоры, и я сдвину Землю!». </a:t>
            </a:r>
            <a:endParaRPr lang="ru-RU" sz="35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35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Ученый, </a:t>
            </a:r>
            <a:r>
              <a:rPr lang="ru-RU" sz="3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который </a:t>
            </a:r>
            <a:r>
              <a:rPr lang="ru-RU" sz="3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нашел отношение длины окружности к </a:t>
            </a:r>
            <a:r>
              <a:rPr lang="ru-RU" sz="3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диаметру.</a:t>
            </a:r>
            <a:endParaRPr lang="ru-RU" sz="35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35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ru-RU" sz="35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ком идет речь?</a:t>
            </a:r>
          </a:p>
        </p:txBody>
      </p:sp>
    </p:spTree>
    <p:extLst>
      <p:ext uri="{BB962C8B-B14F-4D97-AF65-F5344CB8AC3E}">
        <p14:creationId xmlns:p14="http://schemas.microsoft.com/office/powerpoint/2010/main" val="22078338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9746" y="915435"/>
            <a:ext cx="5778260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Архимед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26934"/>
            <a:ext cx="2261960" cy="29025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31855" y="103515"/>
            <a:ext cx="2197874" cy="29494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1388853" y="3122762"/>
            <a:ext cx="942004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Архимед был первым ученым, который обнаружил, что отношение длины окружности к диаметру каждой окружности есть одно и то же число 3,14 и т.д. </a:t>
            </a:r>
            <a:endParaRPr lang="ru-RU" sz="2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Кроме </a:t>
            </a:r>
            <a:r>
              <a:rPr lang="ru-RU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того Архимед первым </a:t>
            </a: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ввел </a:t>
            </a:r>
            <a:r>
              <a:rPr lang="ru-RU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понятие точки в которой сосредоточена вся масса тела - центр тяжести.</a:t>
            </a:r>
          </a:p>
          <a:p>
            <a:pPr algn="just"/>
            <a:r>
              <a:rPr lang="ru-RU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Далее есть ещё одно изобретение, которое очень просто и тем не менее очень эффективное - винт Архимеда - незаменимое средство для подъема воды.</a:t>
            </a:r>
          </a:p>
        </p:txBody>
      </p:sp>
    </p:spTree>
    <p:extLst>
      <p:ext uri="{BB962C8B-B14F-4D97-AF65-F5344CB8AC3E}">
        <p14:creationId xmlns:p14="http://schemas.microsoft.com/office/powerpoint/2010/main" val="2599602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6684" y="127159"/>
            <a:ext cx="5778260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Архимед</a:t>
            </a:r>
          </a:p>
        </p:txBody>
      </p:sp>
      <p:pic>
        <p:nvPicPr>
          <p:cNvPr id="1026" name="Picture 2" descr="https://litehack.ru/wp-content/uploads/2022/12/058c82a786e8985745e1b47fe5e2d2e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0044" y="1966857"/>
            <a:ext cx="7524750" cy="401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6511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6684" y="127159"/>
            <a:ext cx="5778260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Архимед</a:t>
            </a:r>
          </a:p>
        </p:txBody>
      </p:sp>
      <p:pic>
        <p:nvPicPr>
          <p:cNvPr id="2050" name="Picture 2" descr="C:\Users\Анжела\Desktop\scale_1200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9019" y="1293649"/>
            <a:ext cx="6153807" cy="495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49249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Вопрос № </a:t>
            </a:r>
            <a:r>
              <a:rPr lang="ru-RU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14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7426" y="2093031"/>
            <a:ext cx="8755812" cy="366940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шутку говорят</a:t>
            </a:r>
            <a:r>
              <a:rPr lang="ru-RU" sz="3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что это открытие сделала жена ученого, причем она ужасно испугалась, увидев на экране скелет своей </a:t>
            </a:r>
            <a:r>
              <a:rPr lang="ru-RU" sz="3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руки. Сам </a:t>
            </a:r>
            <a:r>
              <a:rPr lang="ru-RU" sz="3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ученый назвал </a:t>
            </a:r>
            <a:r>
              <a:rPr lang="ru-RU" sz="3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своё </a:t>
            </a:r>
            <a:r>
              <a:rPr lang="ru-RU" sz="3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изобретение Х-лучами. </a:t>
            </a:r>
            <a:endParaRPr lang="ru-RU" sz="36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3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sz="3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сейчас мы называем эти лучи?</a:t>
            </a:r>
            <a:r>
              <a:rPr lang="ru-RU" i="1" dirty="0"/>
              <a:t/>
            </a:r>
            <a:br>
              <a:rPr lang="ru-RU" i="1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474882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73093" y="1040977"/>
            <a:ext cx="4846580" cy="1325563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Рентгеновские лучи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536830" y="3312541"/>
            <a:ext cx="837624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8 ноября 1895 года немецкий физик Вильгельм Конрад Рентген открыл «икс-лучи», названные впоследствии рентгеновским </a:t>
            </a:r>
            <a:r>
              <a:rPr lang="ru-RU" sz="2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излучением.</a:t>
            </a:r>
          </a:p>
          <a:p>
            <a:pPr algn="just"/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1901 году за свои исследования Вильгельм Рентген получил Нобелевскую премию</a:t>
            </a:r>
            <a:r>
              <a:rPr lang="ru-RU" sz="2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Анна была первой, кто узнал об Х-лучах. Она всячески поддерживала супруга в его исследованиях и даже согласилась неподвижно держать руку 15 минут, пока Вильгельм «просвечивал» ее.</a:t>
            </a:r>
          </a:p>
        </p:txBody>
      </p:sp>
      <p:pic>
        <p:nvPicPr>
          <p:cNvPr id="4100" name="Picture 4" descr="https://coollib.net/i/99/270099/i_1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50" y="3450155"/>
            <a:ext cx="3233648" cy="32183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Фотография немецкого физика Вильгельма Конрада Рентгена. | Фото: wellcomeimages.org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10"/>
          <a:stretch/>
        </p:blipFill>
        <p:spPr bwMode="auto">
          <a:xfrm>
            <a:off x="9332723" y="94977"/>
            <a:ext cx="2494078" cy="32175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Анна Рентген – супруга знаменитого немецкого физика. | Фото: radiovera.ru.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05"/>
          <a:stretch/>
        </p:blipFill>
        <p:spPr bwMode="auto">
          <a:xfrm flipH="1">
            <a:off x="7243727" y="405442"/>
            <a:ext cx="2019224" cy="267418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https://images.fineartamerica.com/images-medium-5/w-roentgen-x-ray-1896-granger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26" t="5437" r="9635" b="12937"/>
          <a:stretch/>
        </p:blipFill>
        <p:spPr bwMode="auto">
          <a:xfrm>
            <a:off x="370635" y="325005"/>
            <a:ext cx="1958497" cy="29875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26446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82377"/>
            <a:ext cx="10515600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Вопрос № </a:t>
            </a:r>
            <a:r>
              <a:rPr lang="ru-RU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15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5448" y="2765904"/>
            <a:ext cx="8186469" cy="272912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 кого из космонавтов был позывной "Чайка"?</a:t>
            </a:r>
            <a:r>
              <a:rPr lang="ru-RU" sz="4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16300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5837" y="17261"/>
            <a:ext cx="10453778" cy="4502982"/>
          </a:xfrm>
        </p:spPr>
        <p:txBody>
          <a:bodyPr>
            <a:noAutofit/>
          </a:bodyPr>
          <a:lstStyle/>
          <a:p>
            <a:pPr algn="ctr"/>
            <a:r>
              <a:rPr lang="ru-RU" sz="3200" b="1" u="sng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Валентина </a:t>
            </a:r>
            <a:r>
              <a:rPr lang="ru-RU" sz="3200" b="1" u="sng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Терешкова</a:t>
            </a:r>
            <a:r>
              <a:rPr lang="ru-RU" sz="2800" b="1" u="sng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/>
            </a:r>
            <a:br>
              <a:rPr lang="ru-RU" sz="2800" b="1" u="sng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— лётчик-космонавт СССР № 6 (позывной — «Чайка»), 10-й космонавт мира; единственная в мире женщина, совершившая космический полёт в одиночку</a:t>
            </a: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7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7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u="sng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История знаменитого позывного </a:t>
            </a:r>
            <a:r>
              <a:rPr lang="ru-RU" sz="2800" b="1" i="1" u="sng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«Чайка»:</a:t>
            </a:r>
            <a:r>
              <a:rPr lang="ru-RU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Связь </a:t>
            </a:r>
            <a:r>
              <a:rPr lang="ru-RU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была только с помощью азбуки Морзе, а "БРЗ"- позывной "Береза"- довольно долго звучит. Поэтому </a:t>
            </a: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Королев предложил такой позывной, как «Чайка», Валентина Терешкова согласилась на это.</a:t>
            </a:r>
            <a:r>
              <a:rPr lang="ru-RU" sz="30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0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https://rgnp.ru/wp-content/uploads/8/7/7/8779e9adb510deb32514a429b4c2e7e5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256" y="3906198"/>
            <a:ext cx="2251793" cy="284699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1sn.ru/storage/posts/8ZyThkRkOEcnCAhQgLTwaXKyNbJaJeBdR4QJGZnW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976"/>
          <a:stretch/>
        </p:blipFill>
        <p:spPr bwMode="auto">
          <a:xfrm>
            <a:off x="8530095" y="3950624"/>
            <a:ext cx="3532222" cy="28025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i.ytimg.com/vi/7jbILy7sbzg/maxresdefaul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9795" y="4079540"/>
            <a:ext cx="4753155" cy="2673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960980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Вопрос № </a:t>
            </a:r>
            <a:r>
              <a:rPr lang="ru-RU" b="1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16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84074" y="2317331"/>
            <a:ext cx="8220975" cy="276362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называется самая престижная научная премия?</a:t>
            </a:r>
          </a:p>
        </p:txBody>
      </p:sp>
    </p:spTree>
    <p:extLst>
      <p:ext uri="{BB962C8B-B14F-4D97-AF65-F5344CB8AC3E}">
        <p14:creationId xmlns:p14="http://schemas.microsoft.com/office/powerpoint/2010/main" val="18434658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457" y="-146620"/>
            <a:ext cx="9609826" cy="3968151"/>
          </a:xfrm>
        </p:spPr>
        <p:txBody>
          <a:bodyPr>
            <a:normAutofit/>
          </a:bodyPr>
          <a:lstStyle/>
          <a:p>
            <a:pPr algn="just"/>
            <a:r>
              <a:rPr lang="ru-RU" sz="3200" b="1" u="sng" dirty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Нобелевская </a:t>
            </a:r>
            <a:r>
              <a:rPr lang="ru-RU" sz="3200" b="1" u="sng" dirty="0" smtClean="0">
                <a:solidFill>
                  <a:srgbClr val="FAF0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премия</a:t>
            </a:r>
            <a:r>
              <a:rPr lang="ru-RU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— наиболее престижная награда за вклад в развитие науки, а также за революционные исследования в физике, химии, литературе и других научных сферах. </a:t>
            </a: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Получила </a:t>
            </a:r>
            <a:r>
              <a:rPr lang="ru-RU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свое название в честь Альфреда </a:t>
            </a:r>
            <a:r>
              <a:rPr lang="ru-RU" sz="2800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Бернхарда</a:t>
            </a:r>
            <a:r>
              <a:rPr lang="ru-RU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Нобеля — </a:t>
            </a:r>
            <a:r>
              <a:rPr lang="ru-RU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шведского химика, изобретателя и предпринимателя, по большей части известного созданием динамита.</a:t>
            </a:r>
          </a:p>
        </p:txBody>
      </p:sp>
      <p:pic>
        <p:nvPicPr>
          <p:cNvPr id="6146" name="Picture 2" descr="https://mediaex.ru/wp-content/uploads/e/3/0/e302dbcdcb8be3618b20f223b60c91a9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18" t="2305" r="13732"/>
          <a:stretch/>
        </p:blipFill>
        <p:spPr bwMode="auto">
          <a:xfrm>
            <a:off x="6814863" y="3215802"/>
            <a:ext cx="3959522" cy="32540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6148" name="Picture 4" descr="https://cdn.profile.ru/wp-content/uploads/2022/12/Ceremoniya-vrucheniya-Nobelevskoj-premi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723" y="3588583"/>
            <a:ext cx="5260195" cy="29588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061691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0087" y="0"/>
            <a:ext cx="6858000" cy="6858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3652" y="178130"/>
            <a:ext cx="3881370" cy="667987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2525" y="2192502"/>
            <a:ext cx="10819410" cy="1325563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Конец!</a:t>
            </a:r>
            <a:endParaRPr lang="ru-RU" sz="6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824005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750</TotalTime>
  <Words>1213</Words>
  <Application>Microsoft Office PowerPoint</Application>
  <PresentationFormat>Произвольный</PresentationFormat>
  <Paragraphs>112</Paragraphs>
  <Slides>40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Тема Office</vt:lpstr>
      <vt:lpstr> «Знаешь ли ты?»</vt:lpstr>
      <vt:lpstr>Презентация PowerPoint</vt:lpstr>
      <vt:lpstr>Презентация PowerPoint</vt:lpstr>
      <vt:lpstr>Вопрос № 1</vt:lpstr>
      <vt:lpstr>Михаил Васильевич Ломоносов</vt:lpstr>
      <vt:lpstr>Вопрос № 2</vt:lpstr>
      <vt:lpstr>Иван Петрович получил в подарок игрушечную собаку с трубками, изображавшими павловские фистулы, применявшиеся для изучения физиологии пищеварения.  Эта игрушка — небольшой белый терьер — до сих пор хранится в мемориальной квартире ученого в Санкт-Петербурге.</vt:lpstr>
      <vt:lpstr>Вопрос № 3</vt:lpstr>
      <vt:lpstr>Презентация PowerPoint</vt:lpstr>
      <vt:lpstr>Вопрос № 4</vt:lpstr>
      <vt:lpstr>Презентация PowerPoint</vt:lpstr>
      <vt:lpstr>Презентация PowerPoint</vt:lpstr>
      <vt:lpstr>Вопрос № 5</vt:lpstr>
      <vt:lpstr>Александр Степанович Попов</vt:lpstr>
      <vt:lpstr>Вопрос № 6</vt:lpstr>
      <vt:lpstr>Долина Гейзеров расположена на Дальнем Востоке, а точнее на Камчатке в Кроноцком заповеднике.</vt:lpstr>
      <vt:lpstr>Вопрос № 7</vt:lpstr>
      <vt:lpstr>Софья Васильевна Ковалевская</vt:lpstr>
      <vt:lpstr>Вопрос № 8</vt:lpstr>
      <vt:lpstr>Модель сердца</vt:lpstr>
      <vt:lpstr>Вопрос № 9</vt:lpstr>
      <vt:lpstr>Презентация PowerPoint</vt:lpstr>
      <vt:lpstr>Презентация PowerPoint</vt:lpstr>
      <vt:lpstr>Вопрос № 10</vt:lpstr>
      <vt:lpstr>Магнит</vt:lpstr>
      <vt:lpstr>Вопрос № 11</vt:lpstr>
      <vt:lpstr>Соль</vt:lpstr>
      <vt:lpstr>Вопрос № 12</vt:lpstr>
      <vt:lpstr>Цветное телевидение</vt:lpstr>
      <vt:lpstr>Вопрос № 13</vt:lpstr>
      <vt:lpstr>Архимед</vt:lpstr>
      <vt:lpstr>Архимед</vt:lpstr>
      <vt:lpstr>Архимед</vt:lpstr>
      <vt:lpstr>Вопрос № 14</vt:lpstr>
      <vt:lpstr>Рентгеновские лучи</vt:lpstr>
      <vt:lpstr>Вопрос № 15</vt:lpstr>
      <vt:lpstr>Валентина Терешкова   — лётчик-космонавт СССР № 6 (позывной — «Чайка»), 10-й космонавт мира; единственная в мире женщина, совершившая космический полёт в одиночку.  История знаменитого позывного «Чайка»: Связь была только с помощью азбуки Морзе, а "БРЗ"- позывной "Береза"- довольно долго звучит. Поэтому Королев предложил такой позывной, как «Чайка», Валентина Терешкова согласилась на это. </vt:lpstr>
      <vt:lpstr>Вопрос № 16</vt:lpstr>
      <vt:lpstr>Нобелевская премия — наиболее престижная награда за вклад в развитие науки, а также за революционные исследования в физике, химии, литературе и других научных сферах.  Получила свое название в честь Альфреда Бернхарда Нобеля — шведского химика, изобретателя и предпринимателя, по большей части известного созданием динамита.</vt:lpstr>
      <vt:lpstr>Конец!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Анжела</cp:lastModifiedBy>
  <cp:revision>64</cp:revision>
  <dcterms:created xsi:type="dcterms:W3CDTF">2021-06-25T08:53:53Z</dcterms:created>
  <dcterms:modified xsi:type="dcterms:W3CDTF">2025-07-28T10:46:33Z</dcterms:modified>
</cp:coreProperties>
</file>