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x="18288000" cy="10287000"/>
  <p:notesSz cx="6858000" cy="9144000"/>
  <p:embeddedFontLst>
    <p:embeddedFont>
      <p:font typeface="Scripter" charset="1" panose="00000000000000000000"/>
      <p:regular r:id="rId16"/>
    </p:embeddedFont>
    <p:embeddedFont>
      <p:font typeface="Open Sans" charset="1" panose="00000000000000000000"/>
      <p:regular r:id="rId17"/>
    </p:embeddedFont>
    <p:embeddedFont>
      <p:font typeface="Safira March" charset="1" panose="02000503000000020003"/>
      <p:regular r:id="rId18"/>
    </p:embeddedFont>
    <p:embeddedFont>
      <p:font typeface="Open Sans Bold" charset="1" panose="00000000000000000000"/>
      <p:regular r:id="rId19"/>
    </p:embeddedFont>
    <p:embeddedFont>
      <p:font typeface="Open Sans Bold Italics" charset="1" panose="00000000000000000000"/>
      <p:regular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slide3.xml" Type="http://schemas.openxmlformats.org/officeDocument/2006/relationships/slide"/><Relationship Id="rId7" Target="slide4.xml" Type="http://schemas.openxmlformats.org/officeDocument/2006/relationships/slide"/><Relationship Id="rId8" Target="slide6.xml" Type="http://schemas.openxmlformats.org/officeDocument/2006/relationships/slid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https://www.insidevoa.com" TargetMode="External" Type="http://schemas.openxmlformats.org/officeDocument/2006/relationships/hyperlink"/><Relationship Id="rId11" Target="https://elsaspeak.com/en/" TargetMode="External" Type="http://schemas.openxmlformats.org/officeDocument/2006/relationships/hyperlink"/><Relationship Id="rId12" Target="https://www.ted.com/talks" TargetMode="External" Type="http://schemas.openxmlformats.org/officeDocument/2006/relationships/hyperlink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https://quizlet.com/latest" TargetMode="External" Type="http://schemas.openxmlformats.org/officeDocument/2006/relationships/hyperlink"/><Relationship Id="rId7" Target="https://www.memrise.com/ru/" TargetMode="External" Type="http://schemas.openxmlformats.org/officeDocument/2006/relationships/hyperlink"/><Relationship Id="rId8" Target="https://wordwall.net" TargetMode="External" Type="http://schemas.openxmlformats.org/officeDocument/2006/relationships/hyperlink"/><Relationship Id="rId9" Target="https://www.bbc.co.uk" TargetMode="External" Type="http://schemas.openxmlformats.org/officeDocument/2006/relationships/hyperlink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https://tandem.net/ru" TargetMode="External" Type="http://schemas.openxmlformats.org/officeDocument/2006/relationships/hyperlink"/><Relationship Id="rId11" Target="https://www.speakingpal.com" TargetMode="External" Type="http://schemas.openxmlformats.org/officeDocument/2006/relationships/hyperlink"/><Relationship Id="rId12" Target="https://assistant.google.com" TargetMode="External" Type="http://schemas.openxmlformats.org/officeDocument/2006/relationships/hyperlink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https://www.lingq.com/ru/" TargetMode="External" Type="http://schemas.openxmlformats.org/officeDocument/2006/relationships/hyperlink"/><Relationship Id="rId7" Target="https://www.grammarly.com" TargetMode="External" Type="http://schemas.openxmlformats.org/officeDocument/2006/relationships/hyperlink"/><Relationship Id="rId8" Target="https://storybird.com" TargetMode="External" Type="http://schemas.openxmlformats.org/officeDocument/2006/relationships/hyperlink"/><Relationship Id="rId9" Target="https://www.hellotalk.com" TargetMode="External" Type="http://schemas.openxmlformats.org/officeDocument/2006/relationships/hyperlink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https://lens.google" TargetMode="External" Type="http://schemas.openxmlformats.org/officeDocument/2006/relationships/hyperlink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https://kahoot.com/blog/2022/03/18/kahoot-stands-with-ukraine/" TargetMode="External" Type="http://schemas.openxmlformats.org/officeDocument/2006/relationships/hyperlink"/><Relationship Id="rId7" Target="https://quizizz.com/?lng=ru" TargetMode="External" Type="http://schemas.openxmlformats.org/officeDocument/2006/relationships/hyperlink"/><Relationship Id="rId8" Target="https://flipgridapp.com" TargetMode="External" Type="http://schemas.openxmlformats.org/officeDocument/2006/relationships/hyperlink"/><Relationship Id="rId9" Target="https://animoto.com" TargetMode="External" Type="http://schemas.openxmlformats.org/officeDocument/2006/relationships/hyperlink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E7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1028700"/>
            <a:ext cx="16230600" cy="8229600"/>
            <a:chOff x="0" y="0"/>
            <a:chExt cx="4274726" cy="216746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274726" cy="2167467"/>
            </a:xfrm>
            <a:custGeom>
              <a:avLst/>
              <a:gdLst/>
              <a:ahLst/>
              <a:cxnLst/>
              <a:rect r="r" b="b" t="t" l="l"/>
              <a:pathLst>
                <a:path h="2167467" w="4274726">
                  <a:moveTo>
                    <a:pt x="24327" y="0"/>
                  </a:moveTo>
                  <a:lnTo>
                    <a:pt x="4250399" y="0"/>
                  </a:lnTo>
                  <a:cubicBezTo>
                    <a:pt x="4263834" y="0"/>
                    <a:pt x="4274726" y="10891"/>
                    <a:pt x="4274726" y="24327"/>
                  </a:cubicBezTo>
                  <a:lnTo>
                    <a:pt x="4274726" y="2143140"/>
                  </a:lnTo>
                  <a:cubicBezTo>
                    <a:pt x="4274726" y="2156575"/>
                    <a:pt x="4263834" y="2167467"/>
                    <a:pt x="4250399" y="2167467"/>
                  </a:cubicBezTo>
                  <a:lnTo>
                    <a:pt x="24327" y="2167467"/>
                  </a:lnTo>
                  <a:cubicBezTo>
                    <a:pt x="10891" y="2167467"/>
                    <a:pt x="0" y="2156575"/>
                    <a:pt x="0" y="2143140"/>
                  </a:cubicBezTo>
                  <a:lnTo>
                    <a:pt x="0" y="24327"/>
                  </a:lnTo>
                  <a:cubicBezTo>
                    <a:pt x="0" y="10891"/>
                    <a:pt x="10891" y="0"/>
                    <a:pt x="24327" y="0"/>
                  </a:cubicBezTo>
                  <a:close/>
                </a:path>
              </a:pathLst>
            </a:custGeom>
            <a:solidFill>
              <a:srgbClr val="FCDFDD"/>
            </a:solidFill>
            <a:ln w="285750" cap="rnd">
              <a:solidFill>
                <a:srgbClr val="F4BDBC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1554809">
            <a:off x="-1065404" y="6851776"/>
            <a:ext cx="5430656" cy="5065321"/>
          </a:xfrm>
          <a:custGeom>
            <a:avLst/>
            <a:gdLst/>
            <a:ahLst/>
            <a:cxnLst/>
            <a:rect r="r" b="b" t="t" l="l"/>
            <a:pathLst>
              <a:path h="5065321" w="5430656">
                <a:moveTo>
                  <a:pt x="0" y="0"/>
                </a:moveTo>
                <a:lnTo>
                  <a:pt x="5430656" y="0"/>
                </a:lnTo>
                <a:lnTo>
                  <a:pt x="5430656" y="5065321"/>
                </a:lnTo>
                <a:lnTo>
                  <a:pt x="0" y="506532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081122" y="-1028700"/>
            <a:ext cx="3852949" cy="4114800"/>
          </a:xfrm>
          <a:custGeom>
            <a:avLst/>
            <a:gdLst/>
            <a:ahLst/>
            <a:cxnLst/>
            <a:rect r="r" b="b" t="t" l="l"/>
            <a:pathLst>
              <a:path h="4114800" w="3852949">
                <a:moveTo>
                  <a:pt x="0" y="0"/>
                </a:moveTo>
                <a:lnTo>
                  <a:pt x="3852949" y="0"/>
                </a:lnTo>
                <a:lnTo>
                  <a:pt x="385294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883028" y="3142615"/>
            <a:ext cx="14521944" cy="20008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840"/>
              </a:lnSpc>
            </a:pPr>
            <a:r>
              <a:rPr lang="en-US" sz="5600">
                <a:solidFill>
                  <a:srgbClr val="000000"/>
                </a:solidFill>
                <a:latin typeface="Scripter"/>
                <a:ea typeface="Scripter"/>
                <a:cs typeface="Scripter"/>
                <a:sym typeface="Scripter"/>
              </a:rPr>
              <a:t>МОБИЛЬНОЕ ОБУЧЕНИЕ: КАК ПРЕВРАТИТЬ СМАРТФОН В ПОМОЩНИКА НА УРОКАХ АНГЛИЙСКОГО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5745408" y="6257098"/>
            <a:ext cx="7061522" cy="1180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Ласукова Н. А.</a:t>
            </a:r>
          </a:p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учитель иностранного языка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E7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1028700"/>
            <a:ext cx="16230600" cy="8229600"/>
            <a:chOff x="0" y="0"/>
            <a:chExt cx="4274726" cy="216746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274726" cy="2167467"/>
            </a:xfrm>
            <a:custGeom>
              <a:avLst/>
              <a:gdLst/>
              <a:ahLst/>
              <a:cxnLst/>
              <a:rect r="r" b="b" t="t" l="l"/>
              <a:pathLst>
                <a:path h="2167467" w="4274726">
                  <a:moveTo>
                    <a:pt x="24327" y="0"/>
                  </a:moveTo>
                  <a:lnTo>
                    <a:pt x="4250399" y="0"/>
                  </a:lnTo>
                  <a:cubicBezTo>
                    <a:pt x="4263834" y="0"/>
                    <a:pt x="4274726" y="10891"/>
                    <a:pt x="4274726" y="24327"/>
                  </a:cubicBezTo>
                  <a:lnTo>
                    <a:pt x="4274726" y="2143140"/>
                  </a:lnTo>
                  <a:cubicBezTo>
                    <a:pt x="4274726" y="2156575"/>
                    <a:pt x="4263834" y="2167467"/>
                    <a:pt x="4250399" y="2167467"/>
                  </a:cubicBezTo>
                  <a:lnTo>
                    <a:pt x="24327" y="2167467"/>
                  </a:lnTo>
                  <a:cubicBezTo>
                    <a:pt x="10891" y="2167467"/>
                    <a:pt x="0" y="2156575"/>
                    <a:pt x="0" y="2143140"/>
                  </a:cubicBezTo>
                  <a:lnTo>
                    <a:pt x="0" y="24327"/>
                  </a:lnTo>
                  <a:cubicBezTo>
                    <a:pt x="0" y="10891"/>
                    <a:pt x="10891" y="0"/>
                    <a:pt x="24327" y="0"/>
                  </a:cubicBezTo>
                  <a:close/>
                </a:path>
              </a:pathLst>
            </a:custGeom>
            <a:solidFill>
              <a:srgbClr val="FCDFDD"/>
            </a:solidFill>
            <a:ln w="285750" cap="rnd">
              <a:solidFill>
                <a:srgbClr val="F4BDBC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-3729506">
            <a:off x="14735975" y="6725639"/>
            <a:ext cx="5430656" cy="5065321"/>
          </a:xfrm>
          <a:custGeom>
            <a:avLst/>
            <a:gdLst/>
            <a:ahLst/>
            <a:cxnLst/>
            <a:rect r="r" b="b" t="t" l="l"/>
            <a:pathLst>
              <a:path h="5065321" w="5430656">
                <a:moveTo>
                  <a:pt x="0" y="0"/>
                </a:moveTo>
                <a:lnTo>
                  <a:pt x="5430657" y="0"/>
                </a:lnTo>
                <a:lnTo>
                  <a:pt x="5430657" y="5065322"/>
                </a:lnTo>
                <a:lnTo>
                  <a:pt x="0" y="5065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-897775" y="-1336337"/>
            <a:ext cx="3852949" cy="4114800"/>
          </a:xfrm>
          <a:custGeom>
            <a:avLst/>
            <a:gdLst/>
            <a:ahLst/>
            <a:cxnLst/>
            <a:rect r="r" b="b" t="t" l="l"/>
            <a:pathLst>
              <a:path h="4114800" w="3852949">
                <a:moveTo>
                  <a:pt x="0" y="0"/>
                </a:moveTo>
                <a:lnTo>
                  <a:pt x="3852950" y="0"/>
                </a:lnTo>
                <a:lnTo>
                  <a:pt x="385295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1816382" y="3249091"/>
            <a:ext cx="4015570" cy="1543050"/>
            <a:chOff x="0" y="0"/>
            <a:chExt cx="1057599" cy="4064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057599" cy="406400"/>
            </a:xfrm>
            <a:custGeom>
              <a:avLst/>
              <a:gdLst/>
              <a:ahLst/>
              <a:cxnLst/>
              <a:rect r="r" b="b" t="t" l="l"/>
              <a:pathLst>
                <a:path h="406400" w="1057599">
                  <a:moveTo>
                    <a:pt x="854399" y="0"/>
                  </a:moveTo>
                  <a:cubicBezTo>
                    <a:pt x="966623" y="0"/>
                    <a:pt x="1057599" y="90976"/>
                    <a:pt x="1057599" y="203200"/>
                  </a:cubicBezTo>
                  <a:cubicBezTo>
                    <a:pt x="1057599" y="315424"/>
                    <a:pt x="966623" y="406400"/>
                    <a:pt x="854399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F4BDBC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1057599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2054814" y="3189989"/>
            <a:ext cx="3538707" cy="15799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65"/>
              </a:lnSpc>
            </a:pPr>
            <a:r>
              <a:rPr lang="en-US" sz="3047" u="sng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  <a:hlinkClick r:id="rId6" action="ppaction://hlinksldjump"/>
              </a:rPr>
              <a:t>Преимущества мобильного обучения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4512237" y="2065993"/>
            <a:ext cx="9263525" cy="712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200">
                <a:solidFill>
                  <a:srgbClr val="000000"/>
                </a:solidFill>
                <a:latin typeface="Safira March"/>
                <a:ea typeface="Safira March"/>
                <a:cs typeface="Safira March"/>
                <a:sym typeface="Safira March"/>
              </a:rPr>
              <a:t>ВВЕДЕНИЕ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7037776" y="3249091"/>
            <a:ext cx="4180917" cy="1543050"/>
            <a:chOff x="0" y="0"/>
            <a:chExt cx="1101147" cy="4064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101147" cy="406400"/>
            </a:xfrm>
            <a:custGeom>
              <a:avLst/>
              <a:gdLst/>
              <a:ahLst/>
              <a:cxnLst/>
              <a:rect r="r" b="b" t="t" l="l"/>
              <a:pathLst>
                <a:path h="406400" w="1101147">
                  <a:moveTo>
                    <a:pt x="897947" y="0"/>
                  </a:moveTo>
                  <a:cubicBezTo>
                    <a:pt x="1010171" y="0"/>
                    <a:pt x="1101147" y="90976"/>
                    <a:pt x="1101147" y="203200"/>
                  </a:cubicBezTo>
                  <a:cubicBezTo>
                    <a:pt x="1101147" y="315424"/>
                    <a:pt x="1010171" y="406400"/>
                    <a:pt x="897947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F4BDBC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38100"/>
              <a:ext cx="1101147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12428368" y="3249091"/>
            <a:ext cx="4070931" cy="1543050"/>
            <a:chOff x="0" y="0"/>
            <a:chExt cx="1072179" cy="4064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1072179" cy="406400"/>
            </a:xfrm>
            <a:custGeom>
              <a:avLst/>
              <a:gdLst/>
              <a:ahLst/>
              <a:cxnLst/>
              <a:rect r="r" b="b" t="t" l="l"/>
              <a:pathLst>
                <a:path h="406400" w="1072179">
                  <a:moveTo>
                    <a:pt x="868979" y="0"/>
                  </a:moveTo>
                  <a:cubicBezTo>
                    <a:pt x="981203" y="0"/>
                    <a:pt x="1072179" y="90976"/>
                    <a:pt x="1072179" y="203200"/>
                  </a:cubicBezTo>
                  <a:cubicBezTo>
                    <a:pt x="1072179" y="315424"/>
                    <a:pt x="981203" y="406400"/>
                    <a:pt x="868979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F4BDBC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0" y="-38100"/>
              <a:ext cx="1072179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8" id="18"/>
          <p:cNvSpPr txBox="true"/>
          <p:nvPr/>
        </p:nvSpPr>
        <p:spPr>
          <a:xfrm rot="0">
            <a:off x="7191050" y="3392199"/>
            <a:ext cx="3933581" cy="1162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44"/>
              </a:lnSpc>
            </a:pPr>
            <a:r>
              <a:rPr lang="en-US" sz="2246" u="sng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  <a:hlinkClick r:id="rId7" action="ppaction://hlinksldjump"/>
              </a:rPr>
              <a:t>Полезные мобильные приложения для изучения английского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2666493" y="3392199"/>
            <a:ext cx="3740795" cy="12176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36"/>
              </a:lnSpc>
            </a:pPr>
            <a:r>
              <a:rPr lang="en-US" sz="2311" u="sng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  <a:hlinkClick r:id="rId8" action="ppaction://hlinksldjump"/>
              </a:rPr>
              <a:t>Интерактивные задания с использованием смартфонов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816382" y="5192191"/>
            <a:ext cx="14682916" cy="29806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Современные технологии меняют подход к обучению, и мобильные устройства становятся неотъемлемой частью образовательного процесса. Смартфон, который раньше считался отвлекающим фактором, теперь можно использовать как мощный инструмент для развития языковых навыков.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E7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1028700"/>
            <a:ext cx="16230600" cy="8229600"/>
            <a:chOff x="0" y="0"/>
            <a:chExt cx="4274726" cy="216746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274726" cy="2167467"/>
            </a:xfrm>
            <a:custGeom>
              <a:avLst/>
              <a:gdLst/>
              <a:ahLst/>
              <a:cxnLst/>
              <a:rect r="r" b="b" t="t" l="l"/>
              <a:pathLst>
                <a:path h="2167467" w="4274726">
                  <a:moveTo>
                    <a:pt x="24327" y="0"/>
                  </a:moveTo>
                  <a:lnTo>
                    <a:pt x="4250399" y="0"/>
                  </a:lnTo>
                  <a:cubicBezTo>
                    <a:pt x="4263834" y="0"/>
                    <a:pt x="4274726" y="10891"/>
                    <a:pt x="4274726" y="24327"/>
                  </a:cubicBezTo>
                  <a:lnTo>
                    <a:pt x="4274726" y="2143140"/>
                  </a:lnTo>
                  <a:cubicBezTo>
                    <a:pt x="4274726" y="2156575"/>
                    <a:pt x="4263834" y="2167467"/>
                    <a:pt x="4250399" y="2167467"/>
                  </a:cubicBezTo>
                  <a:lnTo>
                    <a:pt x="24327" y="2167467"/>
                  </a:lnTo>
                  <a:cubicBezTo>
                    <a:pt x="10891" y="2167467"/>
                    <a:pt x="0" y="2156575"/>
                    <a:pt x="0" y="2143140"/>
                  </a:cubicBezTo>
                  <a:lnTo>
                    <a:pt x="0" y="24327"/>
                  </a:lnTo>
                  <a:cubicBezTo>
                    <a:pt x="0" y="10891"/>
                    <a:pt x="10891" y="0"/>
                    <a:pt x="24327" y="0"/>
                  </a:cubicBezTo>
                  <a:close/>
                </a:path>
              </a:pathLst>
            </a:custGeom>
            <a:solidFill>
              <a:srgbClr val="FCDFDD"/>
            </a:solidFill>
            <a:ln w="285750" cap="rnd">
              <a:solidFill>
                <a:srgbClr val="F4BDBC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1554809">
            <a:off x="-1065404" y="6851776"/>
            <a:ext cx="5430656" cy="5065321"/>
          </a:xfrm>
          <a:custGeom>
            <a:avLst/>
            <a:gdLst/>
            <a:ahLst/>
            <a:cxnLst/>
            <a:rect r="r" b="b" t="t" l="l"/>
            <a:pathLst>
              <a:path h="5065321" w="5430656">
                <a:moveTo>
                  <a:pt x="0" y="0"/>
                </a:moveTo>
                <a:lnTo>
                  <a:pt x="5430656" y="0"/>
                </a:lnTo>
                <a:lnTo>
                  <a:pt x="5430656" y="5065321"/>
                </a:lnTo>
                <a:lnTo>
                  <a:pt x="0" y="506532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081122" y="-1028700"/>
            <a:ext cx="3852949" cy="4114800"/>
          </a:xfrm>
          <a:custGeom>
            <a:avLst/>
            <a:gdLst/>
            <a:ahLst/>
            <a:cxnLst/>
            <a:rect r="r" b="b" t="t" l="l"/>
            <a:pathLst>
              <a:path h="4114800" w="3852949">
                <a:moveTo>
                  <a:pt x="0" y="0"/>
                </a:moveTo>
                <a:lnTo>
                  <a:pt x="3852949" y="0"/>
                </a:lnTo>
                <a:lnTo>
                  <a:pt x="385294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4512237" y="1902350"/>
            <a:ext cx="9263525" cy="14554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200">
                <a:solidFill>
                  <a:srgbClr val="000000"/>
                </a:solidFill>
                <a:latin typeface="Safira March"/>
                <a:ea typeface="Safira March"/>
                <a:cs typeface="Safira March"/>
                <a:sym typeface="Safira March"/>
              </a:rPr>
              <a:t>ПРЕИМУЩЕСТВА МОБИЛЬНОГО ОБУЧЕНИЯ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3347909" y="3942087"/>
            <a:ext cx="11592183" cy="41808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Доступность учебных материалов в любое время и в любом месте</a:t>
            </a:r>
          </a:p>
          <a:p>
            <a:pPr algn="just"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Индивидуализация обучения (ученик сам выбирает темп и уровень)</a:t>
            </a:r>
          </a:p>
          <a:p>
            <a:pPr algn="just"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Повышение мотивации за счет использования привычных гаджетов</a:t>
            </a:r>
          </a:p>
          <a:p>
            <a:pPr algn="just"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Развитие автономности в изучении языка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E7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1028700"/>
            <a:ext cx="16230600" cy="8229600"/>
            <a:chOff x="0" y="0"/>
            <a:chExt cx="4274726" cy="216746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274726" cy="2167467"/>
            </a:xfrm>
            <a:custGeom>
              <a:avLst/>
              <a:gdLst/>
              <a:ahLst/>
              <a:cxnLst/>
              <a:rect r="r" b="b" t="t" l="l"/>
              <a:pathLst>
                <a:path h="2167467" w="4274726">
                  <a:moveTo>
                    <a:pt x="24327" y="0"/>
                  </a:moveTo>
                  <a:lnTo>
                    <a:pt x="4250399" y="0"/>
                  </a:lnTo>
                  <a:cubicBezTo>
                    <a:pt x="4263834" y="0"/>
                    <a:pt x="4274726" y="10891"/>
                    <a:pt x="4274726" y="24327"/>
                  </a:cubicBezTo>
                  <a:lnTo>
                    <a:pt x="4274726" y="2143140"/>
                  </a:lnTo>
                  <a:cubicBezTo>
                    <a:pt x="4274726" y="2156575"/>
                    <a:pt x="4263834" y="2167467"/>
                    <a:pt x="4250399" y="2167467"/>
                  </a:cubicBezTo>
                  <a:lnTo>
                    <a:pt x="24327" y="2167467"/>
                  </a:lnTo>
                  <a:cubicBezTo>
                    <a:pt x="10891" y="2167467"/>
                    <a:pt x="0" y="2156575"/>
                    <a:pt x="0" y="2143140"/>
                  </a:cubicBezTo>
                  <a:lnTo>
                    <a:pt x="0" y="24327"/>
                  </a:lnTo>
                  <a:cubicBezTo>
                    <a:pt x="0" y="10891"/>
                    <a:pt x="10891" y="0"/>
                    <a:pt x="24327" y="0"/>
                  </a:cubicBezTo>
                  <a:close/>
                </a:path>
              </a:pathLst>
            </a:custGeom>
            <a:solidFill>
              <a:srgbClr val="FCDFDD"/>
            </a:solidFill>
            <a:ln w="285750" cap="rnd">
              <a:solidFill>
                <a:srgbClr val="F4BDBC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-3729506">
            <a:off x="14735975" y="6725639"/>
            <a:ext cx="5430656" cy="5065321"/>
          </a:xfrm>
          <a:custGeom>
            <a:avLst/>
            <a:gdLst/>
            <a:ahLst/>
            <a:cxnLst/>
            <a:rect r="r" b="b" t="t" l="l"/>
            <a:pathLst>
              <a:path h="5065321" w="5430656">
                <a:moveTo>
                  <a:pt x="0" y="0"/>
                </a:moveTo>
                <a:lnTo>
                  <a:pt x="5430657" y="0"/>
                </a:lnTo>
                <a:lnTo>
                  <a:pt x="5430657" y="5065322"/>
                </a:lnTo>
                <a:lnTo>
                  <a:pt x="0" y="5065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-897775" y="-1336337"/>
            <a:ext cx="3852949" cy="4114800"/>
          </a:xfrm>
          <a:custGeom>
            <a:avLst/>
            <a:gdLst/>
            <a:ahLst/>
            <a:cxnLst/>
            <a:rect r="r" b="b" t="t" l="l"/>
            <a:pathLst>
              <a:path h="4114800" w="3852949">
                <a:moveTo>
                  <a:pt x="0" y="0"/>
                </a:moveTo>
                <a:lnTo>
                  <a:pt x="3852950" y="0"/>
                </a:lnTo>
                <a:lnTo>
                  <a:pt x="385295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2754295" y="1492214"/>
            <a:ext cx="12779410" cy="3105280"/>
            <a:chOff x="0" y="0"/>
            <a:chExt cx="3365770" cy="817852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3365771" cy="817852"/>
            </a:xfrm>
            <a:custGeom>
              <a:avLst/>
              <a:gdLst/>
              <a:ahLst/>
              <a:cxnLst/>
              <a:rect r="r" b="b" t="t" l="l"/>
              <a:pathLst>
                <a:path h="817852" w="3365771">
                  <a:moveTo>
                    <a:pt x="3162570" y="0"/>
                  </a:moveTo>
                  <a:cubicBezTo>
                    <a:pt x="3274795" y="0"/>
                    <a:pt x="3365771" y="183082"/>
                    <a:pt x="3365771" y="408926"/>
                  </a:cubicBezTo>
                  <a:cubicBezTo>
                    <a:pt x="3365771" y="634769"/>
                    <a:pt x="3274795" y="817852"/>
                    <a:pt x="3162570" y="817852"/>
                  </a:cubicBezTo>
                  <a:lnTo>
                    <a:pt x="203200" y="817852"/>
                  </a:lnTo>
                  <a:cubicBezTo>
                    <a:pt x="90976" y="817852"/>
                    <a:pt x="0" y="634769"/>
                    <a:pt x="0" y="408926"/>
                  </a:cubicBezTo>
                  <a:cubicBezTo>
                    <a:pt x="0" y="183082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F4BDBC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3365770" cy="85595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3291974" y="1924079"/>
            <a:ext cx="11704051" cy="1746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500"/>
              </a:lnSpc>
            </a:pPr>
            <a:r>
              <a:rPr lang="en-US" sz="2500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Для лексики и грамматики:</a:t>
            </a:r>
          </a:p>
          <a:p>
            <a:pPr algn="just" marL="539751" indent="-269876" lvl="1">
              <a:lnSpc>
                <a:spcPts val="3500"/>
              </a:lnSpc>
              <a:buFont typeface="Arial"/>
              <a:buChar char="•"/>
            </a:pPr>
            <a:r>
              <a:rPr lang="en-US" b="true" sz="2500" i="true" u="sng">
                <a:solidFill>
                  <a:srgbClr val="000000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  <a:hlinkClick r:id="rId6" tooltip="https://quizlet.com/latest"/>
              </a:rPr>
              <a:t>Quizlet</a:t>
            </a:r>
            <a:r>
              <a:rPr lang="en-US" sz="25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– создание карточек для запоминания слов</a:t>
            </a:r>
          </a:p>
          <a:p>
            <a:pPr algn="just" marL="539751" indent="-269876" lvl="1">
              <a:lnSpc>
                <a:spcPts val="3500"/>
              </a:lnSpc>
              <a:buFont typeface="Arial"/>
              <a:buChar char="•"/>
            </a:pPr>
            <a:r>
              <a:rPr lang="en-US" b="true" sz="2500" i="true" u="sng">
                <a:solidFill>
                  <a:srgbClr val="000000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  <a:hlinkClick r:id="rId7" tooltip="https://www.memrise.com/ru/"/>
              </a:rPr>
              <a:t>Memrise</a:t>
            </a:r>
            <a:r>
              <a:rPr lang="en-US" sz="25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– изучение слов через контекст</a:t>
            </a:r>
          </a:p>
          <a:p>
            <a:pPr algn="just" marL="539751" indent="-269876" lvl="1">
              <a:lnSpc>
                <a:spcPts val="3500"/>
              </a:lnSpc>
              <a:buFont typeface="Arial"/>
              <a:buChar char="•"/>
            </a:pPr>
            <a:r>
              <a:rPr lang="en-US" b="true" sz="2500" i="true" u="sng">
                <a:solidFill>
                  <a:srgbClr val="000000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  <a:hlinkClick r:id="rId8" tooltip="https://wordwall.net"/>
              </a:rPr>
              <a:t>Wordwall</a:t>
            </a:r>
            <a:r>
              <a:rPr lang="en-US" sz="25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– игровые упражнения для повторения лексики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430457" y="7558150"/>
            <a:ext cx="15427086" cy="13272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33"/>
              </a:lnSpc>
            </a:pPr>
            <a:r>
              <a:rPr lang="en-US" sz="3809">
                <a:solidFill>
                  <a:srgbClr val="000000"/>
                </a:solidFill>
                <a:latin typeface="Safira March"/>
                <a:ea typeface="Safira March"/>
                <a:cs typeface="Safira March"/>
                <a:sym typeface="Safira March"/>
              </a:rPr>
              <a:t>ПОЛЕЗНЫЕ МОБИЛЬНЫЕ ПРИЛОЖЕНИЯ ДЛЯ ИЗУЧЕНИЯ АНГЛИЙСКОГО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2754295" y="4597494"/>
            <a:ext cx="12779410" cy="3036855"/>
            <a:chOff x="0" y="0"/>
            <a:chExt cx="3365770" cy="79983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3365771" cy="799830"/>
            </a:xfrm>
            <a:custGeom>
              <a:avLst/>
              <a:gdLst/>
              <a:ahLst/>
              <a:cxnLst/>
              <a:rect r="r" b="b" t="t" l="l"/>
              <a:pathLst>
                <a:path h="799830" w="3365771">
                  <a:moveTo>
                    <a:pt x="3162570" y="0"/>
                  </a:moveTo>
                  <a:cubicBezTo>
                    <a:pt x="3274795" y="0"/>
                    <a:pt x="3365771" y="179048"/>
                    <a:pt x="3365771" y="399915"/>
                  </a:cubicBezTo>
                  <a:cubicBezTo>
                    <a:pt x="3365771" y="620782"/>
                    <a:pt x="3274795" y="799830"/>
                    <a:pt x="3162570" y="799830"/>
                  </a:cubicBezTo>
                  <a:lnTo>
                    <a:pt x="203200" y="799830"/>
                  </a:lnTo>
                  <a:cubicBezTo>
                    <a:pt x="90976" y="799830"/>
                    <a:pt x="0" y="620782"/>
                    <a:pt x="0" y="399915"/>
                  </a:cubicBezTo>
                  <a:cubicBezTo>
                    <a:pt x="0" y="179048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F4BDBC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38100"/>
              <a:ext cx="3365770" cy="83793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5" id="15"/>
          <p:cNvSpPr txBox="true"/>
          <p:nvPr/>
        </p:nvSpPr>
        <p:spPr>
          <a:xfrm rot="0">
            <a:off x="3291974" y="4995147"/>
            <a:ext cx="11704051" cy="2184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500"/>
              </a:lnSpc>
            </a:pPr>
            <a:r>
              <a:rPr lang="en-US" sz="2500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Для аудирования и произношения:</a:t>
            </a:r>
          </a:p>
          <a:p>
            <a:pPr algn="just" marL="539751" indent="-269876" lvl="1">
              <a:lnSpc>
                <a:spcPts val="3500"/>
              </a:lnSpc>
              <a:buFont typeface="Arial"/>
              <a:buChar char="•"/>
            </a:pPr>
            <a:r>
              <a:rPr lang="en-US" b="true" sz="2500" i="true" u="sng">
                <a:solidFill>
                  <a:srgbClr val="000000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  <a:hlinkClick r:id="rId9" tooltip="https://www.bbc.co.uk"/>
              </a:rPr>
              <a:t>BBC Learning English</a:t>
            </a:r>
            <a:r>
              <a:rPr lang="en-US" sz="25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, </a:t>
            </a:r>
            <a:r>
              <a:rPr lang="en-US" b="true" sz="2500" i="true" u="sng">
                <a:solidFill>
                  <a:srgbClr val="000000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  <a:hlinkClick r:id="rId10" tooltip="https://www.insidevoa.com"/>
              </a:rPr>
              <a:t>Voice of America (VOA)</a:t>
            </a:r>
            <a:r>
              <a:rPr lang="en-US" sz="25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– подкасты и новости на английском</a:t>
            </a:r>
          </a:p>
          <a:p>
            <a:pPr algn="just" marL="539751" indent="-269876" lvl="1">
              <a:lnSpc>
                <a:spcPts val="3500"/>
              </a:lnSpc>
              <a:buFont typeface="Arial"/>
              <a:buChar char="•"/>
            </a:pPr>
            <a:r>
              <a:rPr lang="en-US" b="true" sz="2500" i="true" u="sng">
                <a:solidFill>
                  <a:srgbClr val="000000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  <a:hlinkClick r:id="rId11" tooltip="https://elsaspeak.com/en/"/>
              </a:rPr>
              <a:t>ELSA Speak</a:t>
            </a:r>
            <a:r>
              <a:rPr lang="en-US" sz="25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– тренировка произношения с искусственным интеллектом</a:t>
            </a:r>
          </a:p>
          <a:p>
            <a:pPr algn="just" marL="539751" indent="-269876" lvl="1">
              <a:lnSpc>
                <a:spcPts val="3500"/>
              </a:lnSpc>
              <a:buFont typeface="Arial"/>
              <a:buChar char="•"/>
            </a:pPr>
            <a:r>
              <a:rPr lang="en-US" b="true" sz="2500" i="true" u="sng">
                <a:solidFill>
                  <a:srgbClr val="000000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  <a:hlinkClick r:id="rId12" tooltip="https://www.ted.com/talks"/>
              </a:rPr>
              <a:t>TED Talks</a:t>
            </a:r>
            <a:r>
              <a:rPr lang="en-US" sz="25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– аутентичные выступления носителей языка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E7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1028700"/>
            <a:ext cx="16230600" cy="8229600"/>
            <a:chOff x="0" y="0"/>
            <a:chExt cx="4274726" cy="216746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274726" cy="2167467"/>
            </a:xfrm>
            <a:custGeom>
              <a:avLst/>
              <a:gdLst/>
              <a:ahLst/>
              <a:cxnLst/>
              <a:rect r="r" b="b" t="t" l="l"/>
              <a:pathLst>
                <a:path h="2167467" w="4274726">
                  <a:moveTo>
                    <a:pt x="24327" y="0"/>
                  </a:moveTo>
                  <a:lnTo>
                    <a:pt x="4250399" y="0"/>
                  </a:lnTo>
                  <a:cubicBezTo>
                    <a:pt x="4263834" y="0"/>
                    <a:pt x="4274726" y="10891"/>
                    <a:pt x="4274726" y="24327"/>
                  </a:cubicBezTo>
                  <a:lnTo>
                    <a:pt x="4274726" y="2143140"/>
                  </a:lnTo>
                  <a:cubicBezTo>
                    <a:pt x="4274726" y="2156575"/>
                    <a:pt x="4263834" y="2167467"/>
                    <a:pt x="4250399" y="2167467"/>
                  </a:cubicBezTo>
                  <a:lnTo>
                    <a:pt x="24327" y="2167467"/>
                  </a:lnTo>
                  <a:cubicBezTo>
                    <a:pt x="10891" y="2167467"/>
                    <a:pt x="0" y="2156575"/>
                    <a:pt x="0" y="2143140"/>
                  </a:cubicBezTo>
                  <a:lnTo>
                    <a:pt x="0" y="24327"/>
                  </a:lnTo>
                  <a:cubicBezTo>
                    <a:pt x="0" y="10891"/>
                    <a:pt x="10891" y="0"/>
                    <a:pt x="24327" y="0"/>
                  </a:cubicBezTo>
                  <a:close/>
                </a:path>
              </a:pathLst>
            </a:custGeom>
            <a:solidFill>
              <a:srgbClr val="FCDFDD"/>
            </a:solidFill>
            <a:ln w="285750" cap="rnd">
              <a:solidFill>
                <a:srgbClr val="F4BDBC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1554809">
            <a:off x="-1686628" y="7851160"/>
            <a:ext cx="5430656" cy="5065321"/>
          </a:xfrm>
          <a:custGeom>
            <a:avLst/>
            <a:gdLst/>
            <a:ahLst/>
            <a:cxnLst/>
            <a:rect r="r" b="b" t="t" l="l"/>
            <a:pathLst>
              <a:path h="5065321" w="5430656">
                <a:moveTo>
                  <a:pt x="0" y="0"/>
                </a:moveTo>
                <a:lnTo>
                  <a:pt x="5430656" y="0"/>
                </a:lnTo>
                <a:lnTo>
                  <a:pt x="5430656" y="5065321"/>
                </a:lnTo>
                <a:lnTo>
                  <a:pt x="0" y="506532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081122" y="-1028700"/>
            <a:ext cx="3852949" cy="4114800"/>
          </a:xfrm>
          <a:custGeom>
            <a:avLst/>
            <a:gdLst/>
            <a:ahLst/>
            <a:cxnLst/>
            <a:rect r="r" b="b" t="t" l="l"/>
            <a:pathLst>
              <a:path h="4114800" w="3852949">
                <a:moveTo>
                  <a:pt x="0" y="0"/>
                </a:moveTo>
                <a:lnTo>
                  <a:pt x="3852949" y="0"/>
                </a:lnTo>
                <a:lnTo>
                  <a:pt x="385294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266709" y="7535899"/>
            <a:ext cx="15754583" cy="14360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797"/>
              </a:lnSpc>
            </a:pPr>
            <a:r>
              <a:rPr lang="en-US" sz="4141">
                <a:solidFill>
                  <a:srgbClr val="000000"/>
                </a:solidFill>
                <a:latin typeface="Safira March"/>
                <a:ea typeface="Safira March"/>
                <a:cs typeface="Safira March"/>
                <a:sym typeface="Safira March"/>
              </a:rPr>
              <a:t>ПОЛЕЗНЫЕ МОБИЛЬНЫЕ ПРИЛОЖЕНИЯ ДЛЯ ИЗУЧЕНИЯ АНГЛИЙСКОГО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2754295" y="1430104"/>
            <a:ext cx="12779410" cy="3105280"/>
            <a:chOff x="0" y="0"/>
            <a:chExt cx="3365770" cy="817852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3365771" cy="817852"/>
            </a:xfrm>
            <a:custGeom>
              <a:avLst/>
              <a:gdLst/>
              <a:ahLst/>
              <a:cxnLst/>
              <a:rect r="r" b="b" t="t" l="l"/>
              <a:pathLst>
                <a:path h="817852" w="3365771">
                  <a:moveTo>
                    <a:pt x="3162570" y="0"/>
                  </a:moveTo>
                  <a:cubicBezTo>
                    <a:pt x="3274795" y="0"/>
                    <a:pt x="3365771" y="183082"/>
                    <a:pt x="3365771" y="408926"/>
                  </a:cubicBezTo>
                  <a:cubicBezTo>
                    <a:pt x="3365771" y="634769"/>
                    <a:pt x="3274795" y="817852"/>
                    <a:pt x="3162570" y="817852"/>
                  </a:cubicBezTo>
                  <a:lnTo>
                    <a:pt x="203200" y="817852"/>
                  </a:lnTo>
                  <a:cubicBezTo>
                    <a:pt x="90976" y="817852"/>
                    <a:pt x="0" y="634769"/>
                    <a:pt x="0" y="408926"/>
                  </a:cubicBezTo>
                  <a:cubicBezTo>
                    <a:pt x="0" y="183082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F4BDBC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3365770" cy="85595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3291974" y="1965325"/>
            <a:ext cx="11704051" cy="2184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500"/>
              </a:lnSpc>
            </a:pPr>
            <a:r>
              <a:rPr lang="en-US" sz="2500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Для чтения и письма:</a:t>
            </a:r>
          </a:p>
          <a:p>
            <a:pPr algn="just" marL="539751" indent="-269876" lvl="1">
              <a:lnSpc>
                <a:spcPts val="3500"/>
              </a:lnSpc>
              <a:buFont typeface="Arial"/>
              <a:buChar char="•"/>
            </a:pPr>
            <a:r>
              <a:rPr lang="en-US" b="true" sz="2500" i="true" u="sng">
                <a:solidFill>
                  <a:srgbClr val="000000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  <a:hlinkClick r:id="rId6" tooltip="https://www.lingq.com/ru/"/>
              </a:rPr>
              <a:t>LingQ</a:t>
            </a:r>
            <a:r>
              <a:rPr lang="en-US" sz="25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– чтение адаптированных и оригинальных текстов</a:t>
            </a:r>
          </a:p>
          <a:p>
            <a:pPr algn="just" marL="539751" indent="-269876" lvl="1">
              <a:lnSpc>
                <a:spcPts val="3500"/>
              </a:lnSpc>
              <a:buFont typeface="Arial"/>
              <a:buChar char="•"/>
            </a:pPr>
            <a:r>
              <a:rPr lang="en-US" b="true" sz="2500" i="true" u="sng">
                <a:solidFill>
                  <a:srgbClr val="000000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  <a:hlinkClick r:id="rId7" tooltip="https://www.grammarly.com"/>
              </a:rPr>
              <a:t>Grammarly</a:t>
            </a:r>
            <a:r>
              <a:rPr lang="en-US" sz="25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– проверка грамматики и стилистики в письменных работах</a:t>
            </a:r>
          </a:p>
          <a:p>
            <a:pPr algn="just" marL="539751" indent="-269876" lvl="1">
              <a:lnSpc>
                <a:spcPts val="3500"/>
              </a:lnSpc>
              <a:buFont typeface="Arial"/>
              <a:buChar char="•"/>
            </a:pPr>
            <a:r>
              <a:rPr lang="en-US" b="true" sz="2500" i="true" u="sng">
                <a:solidFill>
                  <a:srgbClr val="000000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  <a:hlinkClick r:id="rId8" tooltip="https://storybird.com"/>
              </a:rPr>
              <a:t>StoryBird</a:t>
            </a:r>
            <a:r>
              <a:rPr lang="en-US" sz="25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– создание и чтение интерактивных историй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2754295" y="4556194"/>
            <a:ext cx="12779410" cy="3036855"/>
            <a:chOff x="0" y="0"/>
            <a:chExt cx="3365770" cy="79983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3365771" cy="799830"/>
            </a:xfrm>
            <a:custGeom>
              <a:avLst/>
              <a:gdLst/>
              <a:ahLst/>
              <a:cxnLst/>
              <a:rect r="r" b="b" t="t" l="l"/>
              <a:pathLst>
                <a:path h="799830" w="3365771">
                  <a:moveTo>
                    <a:pt x="3162570" y="0"/>
                  </a:moveTo>
                  <a:cubicBezTo>
                    <a:pt x="3274795" y="0"/>
                    <a:pt x="3365771" y="179048"/>
                    <a:pt x="3365771" y="399915"/>
                  </a:cubicBezTo>
                  <a:cubicBezTo>
                    <a:pt x="3365771" y="620782"/>
                    <a:pt x="3274795" y="799830"/>
                    <a:pt x="3162570" y="799830"/>
                  </a:cubicBezTo>
                  <a:lnTo>
                    <a:pt x="203200" y="799830"/>
                  </a:lnTo>
                  <a:cubicBezTo>
                    <a:pt x="90976" y="799830"/>
                    <a:pt x="0" y="620782"/>
                    <a:pt x="0" y="399915"/>
                  </a:cubicBezTo>
                  <a:cubicBezTo>
                    <a:pt x="0" y="179048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F4BDBC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38100"/>
              <a:ext cx="3365770" cy="83793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5" id="15"/>
          <p:cNvSpPr txBox="true"/>
          <p:nvPr/>
        </p:nvSpPr>
        <p:spPr>
          <a:xfrm rot="0">
            <a:off x="3291974" y="5172922"/>
            <a:ext cx="11704051" cy="1746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500"/>
              </a:lnSpc>
            </a:pPr>
            <a:r>
              <a:rPr lang="en-US" sz="2500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Для говорения:</a:t>
            </a:r>
          </a:p>
          <a:p>
            <a:pPr algn="just" marL="539751" indent="-269876" lvl="1">
              <a:lnSpc>
                <a:spcPts val="3500"/>
              </a:lnSpc>
              <a:buFont typeface="Arial"/>
              <a:buChar char="•"/>
            </a:pPr>
            <a:r>
              <a:rPr lang="en-US" b="true" sz="2500" i="true" u="sng">
                <a:solidFill>
                  <a:srgbClr val="000000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  <a:hlinkClick r:id="rId9" tooltip="https://www.hellotalk.com"/>
              </a:rPr>
              <a:t>HelloTalk</a:t>
            </a:r>
            <a:r>
              <a:rPr lang="en-US" sz="25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, </a:t>
            </a:r>
            <a:r>
              <a:rPr lang="en-US" b="true" sz="2500" i="true" u="sng">
                <a:solidFill>
                  <a:srgbClr val="000000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  <a:hlinkClick r:id="rId10" tooltip="https://tandem.net/ru"/>
              </a:rPr>
              <a:t>Tandem</a:t>
            </a:r>
            <a:r>
              <a:rPr lang="en-US" sz="25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– живое общение с носителями языка</a:t>
            </a:r>
          </a:p>
          <a:p>
            <a:pPr algn="just" marL="539751" indent="-269876" lvl="1">
              <a:lnSpc>
                <a:spcPts val="3500"/>
              </a:lnSpc>
              <a:buFont typeface="Arial"/>
              <a:buChar char="•"/>
            </a:pPr>
            <a:r>
              <a:rPr lang="en-US" b="true" sz="2500" i="true" u="sng">
                <a:solidFill>
                  <a:srgbClr val="000000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  <a:hlinkClick r:id="rId11" tooltip="https://www.speakingpal.com"/>
              </a:rPr>
              <a:t>SpeakingPal</a:t>
            </a:r>
            <a:r>
              <a:rPr lang="en-US" sz="25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– тренировка диалогов с виртуальным собеседником</a:t>
            </a:r>
          </a:p>
          <a:p>
            <a:pPr algn="just" marL="539751" indent="-269876" lvl="1">
              <a:lnSpc>
                <a:spcPts val="3500"/>
              </a:lnSpc>
              <a:buFont typeface="Arial"/>
              <a:buChar char="•"/>
            </a:pPr>
            <a:r>
              <a:rPr lang="en-US" b="true" sz="2500" i="true" u="sng">
                <a:solidFill>
                  <a:srgbClr val="000000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  <a:hlinkClick r:id="rId12" tooltip="https://assistant.google.com"/>
              </a:rPr>
              <a:t>Google Assistant</a:t>
            </a:r>
            <a:r>
              <a:rPr lang="en-US" sz="25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– практика английского через голосовые команды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E7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1028700"/>
            <a:ext cx="16230600" cy="8229600"/>
            <a:chOff x="0" y="0"/>
            <a:chExt cx="4274726" cy="216746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274726" cy="2167467"/>
            </a:xfrm>
            <a:custGeom>
              <a:avLst/>
              <a:gdLst/>
              <a:ahLst/>
              <a:cxnLst/>
              <a:rect r="r" b="b" t="t" l="l"/>
              <a:pathLst>
                <a:path h="2167467" w="4274726">
                  <a:moveTo>
                    <a:pt x="24327" y="0"/>
                  </a:moveTo>
                  <a:lnTo>
                    <a:pt x="4250399" y="0"/>
                  </a:lnTo>
                  <a:cubicBezTo>
                    <a:pt x="4263834" y="0"/>
                    <a:pt x="4274726" y="10891"/>
                    <a:pt x="4274726" y="24327"/>
                  </a:cubicBezTo>
                  <a:lnTo>
                    <a:pt x="4274726" y="2143140"/>
                  </a:lnTo>
                  <a:cubicBezTo>
                    <a:pt x="4274726" y="2156575"/>
                    <a:pt x="4263834" y="2167467"/>
                    <a:pt x="4250399" y="2167467"/>
                  </a:cubicBezTo>
                  <a:lnTo>
                    <a:pt x="24327" y="2167467"/>
                  </a:lnTo>
                  <a:cubicBezTo>
                    <a:pt x="10891" y="2167467"/>
                    <a:pt x="0" y="2156575"/>
                    <a:pt x="0" y="2143140"/>
                  </a:cubicBezTo>
                  <a:lnTo>
                    <a:pt x="0" y="24327"/>
                  </a:lnTo>
                  <a:cubicBezTo>
                    <a:pt x="0" y="10891"/>
                    <a:pt x="10891" y="0"/>
                    <a:pt x="24327" y="0"/>
                  </a:cubicBezTo>
                  <a:close/>
                </a:path>
              </a:pathLst>
            </a:custGeom>
            <a:solidFill>
              <a:srgbClr val="FCDFDD"/>
            </a:solidFill>
            <a:ln w="285750" cap="rnd">
              <a:solidFill>
                <a:srgbClr val="F4BDBC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-3729506">
            <a:off x="14735975" y="6725639"/>
            <a:ext cx="5430656" cy="5065321"/>
          </a:xfrm>
          <a:custGeom>
            <a:avLst/>
            <a:gdLst/>
            <a:ahLst/>
            <a:cxnLst/>
            <a:rect r="r" b="b" t="t" l="l"/>
            <a:pathLst>
              <a:path h="5065321" w="5430656">
                <a:moveTo>
                  <a:pt x="0" y="0"/>
                </a:moveTo>
                <a:lnTo>
                  <a:pt x="5430657" y="0"/>
                </a:lnTo>
                <a:lnTo>
                  <a:pt x="5430657" y="5065322"/>
                </a:lnTo>
                <a:lnTo>
                  <a:pt x="0" y="5065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-897775" y="-1336337"/>
            <a:ext cx="3852949" cy="4114800"/>
          </a:xfrm>
          <a:custGeom>
            <a:avLst/>
            <a:gdLst/>
            <a:ahLst/>
            <a:cxnLst/>
            <a:rect r="r" b="b" t="t" l="l"/>
            <a:pathLst>
              <a:path h="4114800" w="3852949">
                <a:moveTo>
                  <a:pt x="0" y="0"/>
                </a:moveTo>
                <a:lnTo>
                  <a:pt x="3852950" y="0"/>
                </a:lnTo>
                <a:lnTo>
                  <a:pt x="385295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843687" y="1323043"/>
            <a:ext cx="15607616" cy="14554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200">
                <a:solidFill>
                  <a:srgbClr val="000000"/>
                </a:solidFill>
                <a:latin typeface="Safira March"/>
                <a:ea typeface="Safira March"/>
                <a:cs typeface="Safira March"/>
                <a:sym typeface="Safira March"/>
              </a:rPr>
              <a:t>ИНТЕРАКТИВНЫЕ ЗАДАНИЯ С ИСПОЛЬЗОВАНИЕМ СМАРТФОНОВ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3347909" y="4215455"/>
            <a:ext cx="11592183" cy="23806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759"/>
              </a:lnSpc>
            </a:pPr>
            <a:r>
              <a:rPr lang="en-US" sz="3399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Квесты и викторины:</a:t>
            </a:r>
            <a:r>
              <a:rPr lang="en-US" sz="33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b="true" sz="3399" i="true" u="sng">
                <a:solidFill>
                  <a:srgbClr val="000000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  <a:hlinkClick r:id="rId6" tooltip="https://kahoot.com/blog/2022/03/18/kahoot-stands-with-ukraine/"/>
              </a:rPr>
              <a:t>Kahoot</a:t>
            </a:r>
            <a:r>
              <a:rPr lang="en-US" sz="33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, </a:t>
            </a:r>
            <a:r>
              <a:rPr lang="en-US" b="true" sz="3399" i="true" u="sng">
                <a:solidFill>
                  <a:srgbClr val="000000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  <a:hlinkClick r:id="rId7" tooltip="https://quizizz.com/?lng=ru"/>
              </a:rPr>
              <a:t>Quizizz</a:t>
            </a:r>
          </a:p>
          <a:p>
            <a:pPr algn="just">
              <a:lnSpc>
                <a:spcPts val="4759"/>
              </a:lnSpc>
            </a:pPr>
            <a:r>
              <a:rPr lang="en-US" sz="3399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Создание подкастов и видео:</a:t>
            </a:r>
            <a:r>
              <a:rPr lang="en-US" sz="33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b="true" sz="3399" i="true" u="sng">
                <a:solidFill>
                  <a:srgbClr val="000000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  <a:hlinkClick r:id="rId8" tooltip="https://flipgridapp.com"/>
              </a:rPr>
              <a:t>Flipgrid</a:t>
            </a:r>
            <a:r>
              <a:rPr lang="en-US" sz="33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, </a:t>
            </a:r>
            <a:r>
              <a:rPr lang="en-US" b="true" sz="3399" i="true" u="sng">
                <a:solidFill>
                  <a:srgbClr val="000000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  <a:hlinkClick r:id="rId9" tooltip="https://animoto.com"/>
              </a:rPr>
              <a:t>Animoto</a:t>
            </a:r>
          </a:p>
          <a:p>
            <a:pPr algn="just">
              <a:lnSpc>
                <a:spcPts val="4759"/>
              </a:lnSpc>
            </a:pPr>
            <a:r>
              <a:rPr lang="en-US" sz="3399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Дополненная реальность (</a:t>
            </a:r>
            <a:r>
              <a:rPr lang="en-US" b="true" sz="3399" i="true">
                <a:solidFill>
                  <a:srgbClr val="000000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AR</a:t>
            </a:r>
            <a:r>
              <a:rPr lang="en-US" sz="3399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): </a:t>
            </a:r>
            <a:r>
              <a:rPr lang="en-US" b="true" sz="3399" i="true" u="sng">
                <a:solidFill>
                  <a:srgbClr val="000000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  <a:hlinkClick r:id="rId10" tooltip="https://lens.google"/>
              </a:rPr>
              <a:t>Google Lens</a:t>
            </a:r>
            <a:r>
              <a:rPr lang="en-US" sz="3399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для перевода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E7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1028700"/>
            <a:ext cx="16230600" cy="8229600"/>
            <a:chOff x="0" y="0"/>
            <a:chExt cx="4274726" cy="216746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274726" cy="2167467"/>
            </a:xfrm>
            <a:custGeom>
              <a:avLst/>
              <a:gdLst/>
              <a:ahLst/>
              <a:cxnLst/>
              <a:rect r="r" b="b" t="t" l="l"/>
              <a:pathLst>
                <a:path h="2167467" w="4274726">
                  <a:moveTo>
                    <a:pt x="24327" y="0"/>
                  </a:moveTo>
                  <a:lnTo>
                    <a:pt x="4250399" y="0"/>
                  </a:lnTo>
                  <a:cubicBezTo>
                    <a:pt x="4263834" y="0"/>
                    <a:pt x="4274726" y="10891"/>
                    <a:pt x="4274726" y="24327"/>
                  </a:cubicBezTo>
                  <a:lnTo>
                    <a:pt x="4274726" y="2143140"/>
                  </a:lnTo>
                  <a:cubicBezTo>
                    <a:pt x="4274726" y="2156575"/>
                    <a:pt x="4263834" y="2167467"/>
                    <a:pt x="4250399" y="2167467"/>
                  </a:cubicBezTo>
                  <a:lnTo>
                    <a:pt x="24327" y="2167467"/>
                  </a:lnTo>
                  <a:cubicBezTo>
                    <a:pt x="10891" y="2167467"/>
                    <a:pt x="0" y="2156575"/>
                    <a:pt x="0" y="2143140"/>
                  </a:cubicBezTo>
                  <a:lnTo>
                    <a:pt x="0" y="24327"/>
                  </a:lnTo>
                  <a:cubicBezTo>
                    <a:pt x="0" y="10891"/>
                    <a:pt x="10891" y="0"/>
                    <a:pt x="24327" y="0"/>
                  </a:cubicBezTo>
                  <a:close/>
                </a:path>
              </a:pathLst>
            </a:custGeom>
            <a:solidFill>
              <a:srgbClr val="FCDFDD"/>
            </a:solidFill>
            <a:ln w="285750" cap="rnd">
              <a:solidFill>
                <a:srgbClr val="F4BDBC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1554809">
            <a:off x="-1065404" y="6851776"/>
            <a:ext cx="5430656" cy="5065321"/>
          </a:xfrm>
          <a:custGeom>
            <a:avLst/>
            <a:gdLst/>
            <a:ahLst/>
            <a:cxnLst/>
            <a:rect r="r" b="b" t="t" l="l"/>
            <a:pathLst>
              <a:path h="5065321" w="5430656">
                <a:moveTo>
                  <a:pt x="0" y="0"/>
                </a:moveTo>
                <a:lnTo>
                  <a:pt x="5430656" y="0"/>
                </a:lnTo>
                <a:lnTo>
                  <a:pt x="5430656" y="5065321"/>
                </a:lnTo>
                <a:lnTo>
                  <a:pt x="0" y="506532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081122" y="-1028700"/>
            <a:ext cx="3852949" cy="4114800"/>
          </a:xfrm>
          <a:custGeom>
            <a:avLst/>
            <a:gdLst/>
            <a:ahLst/>
            <a:cxnLst/>
            <a:rect r="r" b="b" t="t" l="l"/>
            <a:pathLst>
              <a:path h="4114800" w="3852949">
                <a:moveTo>
                  <a:pt x="0" y="0"/>
                </a:moveTo>
                <a:lnTo>
                  <a:pt x="3852949" y="0"/>
                </a:lnTo>
                <a:lnTo>
                  <a:pt x="385294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4512237" y="2014218"/>
            <a:ext cx="9263525" cy="14554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200">
                <a:solidFill>
                  <a:srgbClr val="000000"/>
                </a:solidFill>
                <a:latin typeface="Safira March"/>
                <a:ea typeface="Safira March"/>
                <a:cs typeface="Safira March"/>
                <a:sym typeface="Safira March"/>
              </a:rPr>
              <a:t>ОРГАНИЗАЦИЯ РАБОТЫ СО СМАРТФОНАМИ В КЛАССЕ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3347909" y="3942087"/>
            <a:ext cx="11592183" cy="29806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Четкие правила использования устройств на уроке</a:t>
            </a:r>
          </a:p>
          <a:p>
            <a:pPr algn="just"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Инструкции по безопасному поиску информации</a:t>
            </a:r>
          </a:p>
          <a:p>
            <a:pPr algn="just"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Чередование цифровых и традиционных методов обучения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E7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1028700"/>
            <a:ext cx="16230600" cy="8229600"/>
            <a:chOff x="0" y="0"/>
            <a:chExt cx="4274726" cy="216746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274726" cy="2167467"/>
            </a:xfrm>
            <a:custGeom>
              <a:avLst/>
              <a:gdLst/>
              <a:ahLst/>
              <a:cxnLst/>
              <a:rect r="r" b="b" t="t" l="l"/>
              <a:pathLst>
                <a:path h="2167467" w="4274726">
                  <a:moveTo>
                    <a:pt x="24327" y="0"/>
                  </a:moveTo>
                  <a:lnTo>
                    <a:pt x="4250399" y="0"/>
                  </a:lnTo>
                  <a:cubicBezTo>
                    <a:pt x="4263834" y="0"/>
                    <a:pt x="4274726" y="10891"/>
                    <a:pt x="4274726" y="24327"/>
                  </a:cubicBezTo>
                  <a:lnTo>
                    <a:pt x="4274726" y="2143140"/>
                  </a:lnTo>
                  <a:cubicBezTo>
                    <a:pt x="4274726" y="2156575"/>
                    <a:pt x="4263834" y="2167467"/>
                    <a:pt x="4250399" y="2167467"/>
                  </a:cubicBezTo>
                  <a:lnTo>
                    <a:pt x="24327" y="2167467"/>
                  </a:lnTo>
                  <a:cubicBezTo>
                    <a:pt x="10891" y="2167467"/>
                    <a:pt x="0" y="2156575"/>
                    <a:pt x="0" y="2143140"/>
                  </a:cubicBezTo>
                  <a:lnTo>
                    <a:pt x="0" y="24327"/>
                  </a:lnTo>
                  <a:cubicBezTo>
                    <a:pt x="0" y="10891"/>
                    <a:pt x="10891" y="0"/>
                    <a:pt x="24327" y="0"/>
                  </a:cubicBezTo>
                  <a:close/>
                </a:path>
              </a:pathLst>
            </a:custGeom>
            <a:solidFill>
              <a:srgbClr val="FCDFDD"/>
            </a:solidFill>
            <a:ln w="285750" cap="rnd">
              <a:solidFill>
                <a:srgbClr val="F4BDBC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-3729506">
            <a:off x="14735975" y="6725639"/>
            <a:ext cx="5430656" cy="5065321"/>
          </a:xfrm>
          <a:custGeom>
            <a:avLst/>
            <a:gdLst/>
            <a:ahLst/>
            <a:cxnLst/>
            <a:rect r="r" b="b" t="t" l="l"/>
            <a:pathLst>
              <a:path h="5065321" w="5430656">
                <a:moveTo>
                  <a:pt x="0" y="0"/>
                </a:moveTo>
                <a:lnTo>
                  <a:pt x="5430657" y="0"/>
                </a:lnTo>
                <a:lnTo>
                  <a:pt x="5430657" y="5065322"/>
                </a:lnTo>
                <a:lnTo>
                  <a:pt x="0" y="5065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-897775" y="-1336337"/>
            <a:ext cx="3852949" cy="4114800"/>
          </a:xfrm>
          <a:custGeom>
            <a:avLst/>
            <a:gdLst/>
            <a:ahLst/>
            <a:cxnLst/>
            <a:rect r="r" b="b" t="t" l="l"/>
            <a:pathLst>
              <a:path h="4114800" w="3852949">
                <a:moveTo>
                  <a:pt x="0" y="0"/>
                </a:moveTo>
                <a:lnTo>
                  <a:pt x="3852950" y="0"/>
                </a:lnTo>
                <a:lnTo>
                  <a:pt x="385295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4521762" y="8238193"/>
            <a:ext cx="9263525" cy="712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200">
                <a:solidFill>
                  <a:srgbClr val="000000"/>
                </a:solidFill>
                <a:latin typeface="Safira March"/>
                <a:ea typeface="Safira March"/>
                <a:cs typeface="Safira March"/>
                <a:sym typeface="Safira March"/>
              </a:rPr>
              <a:t>ЗАКЛЮЧЕНИЕ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2754295" y="3625072"/>
            <a:ext cx="12779410" cy="3036855"/>
            <a:chOff x="0" y="0"/>
            <a:chExt cx="3365770" cy="79983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3365771" cy="799830"/>
            </a:xfrm>
            <a:custGeom>
              <a:avLst/>
              <a:gdLst/>
              <a:ahLst/>
              <a:cxnLst/>
              <a:rect r="r" b="b" t="t" l="l"/>
              <a:pathLst>
                <a:path h="799830" w="3365771">
                  <a:moveTo>
                    <a:pt x="3162570" y="0"/>
                  </a:moveTo>
                  <a:cubicBezTo>
                    <a:pt x="3274795" y="0"/>
                    <a:pt x="3365771" y="179048"/>
                    <a:pt x="3365771" y="399915"/>
                  </a:cubicBezTo>
                  <a:cubicBezTo>
                    <a:pt x="3365771" y="620782"/>
                    <a:pt x="3274795" y="799830"/>
                    <a:pt x="3162570" y="799830"/>
                  </a:cubicBezTo>
                  <a:lnTo>
                    <a:pt x="203200" y="799830"/>
                  </a:lnTo>
                  <a:cubicBezTo>
                    <a:pt x="90976" y="799830"/>
                    <a:pt x="0" y="620782"/>
                    <a:pt x="0" y="399915"/>
                  </a:cubicBezTo>
                  <a:cubicBezTo>
                    <a:pt x="0" y="179048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F4BDBC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3365770" cy="83793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3291974" y="3803650"/>
            <a:ext cx="11704051" cy="26225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500"/>
              </a:lnSpc>
            </a:pPr>
            <a:r>
              <a:rPr lang="en-US" sz="25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Мобильное обучение – это не просто тренд, а возможность сделать изучение английского языка более увлекательным и эффективным. Главное – правильное использование технологий в образовательном процессе.</a:t>
            </a:r>
          </a:p>
          <a:p>
            <a:pPr algn="just">
              <a:lnSpc>
                <a:spcPts val="3500"/>
              </a:lnSpc>
            </a:pPr>
            <a:r>
              <a:rPr lang="en-US" sz="2500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Вывод:</a:t>
            </a:r>
            <a:r>
              <a:rPr lang="en-US" sz="25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Смартфон на уроках английского может стать помощником, если грамотно интегрировать его в учебный процесс.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E7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1028700"/>
            <a:ext cx="16230600" cy="8229600"/>
            <a:chOff x="0" y="0"/>
            <a:chExt cx="4274726" cy="216746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274726" cy="2167467"/>
            </a:xfrm>
            <a:custGeom>
              <a:avLst/>
              <a:gdLst/>
              <a:ahLst/>
              <a:cxnLst/>
              <a:rect r="r" b="b" t="t" l="l"/>
              <a:pathLst>
                <a:path h="2167467" w="4274726">
                  <a:moveTo>
                    <a:pt x="24327" y="0"/>
                  </a:moveTo>
                  <a:lnTo>
                    <a:pt x="4250399" y="0"/>
                  </a:lnTo>
                  <a:cubicBezTo>
                    <a:pt x="4263834" y="0"/>
                    <a:pt x="4274726" y="10891"/>
                    <a:pt x="4274726" y="24327"/>
                  </a:cubicBezTo>
                  <a:lnTo>
                    <a:pt x="4274726" y="2143140"/>
                  </a:lnTo>
                  <a:cubicBezTo>
                    <a:pt x="4274726" y="2156575"/>
                    <a:pt x="4263834" y="2167467"/>
                    <a:pt x="4250399" y="2167467"/>
                  </a:cubicBezTo>
                  <a:lnTo>
                    <a:pt x="24327" y="2167467"/>
                  </a:lnTo>
                  <a:cubicBezTo>
                    <a:pt x="10891" y="2167467"/>
                    <a:pt x="0" y="2156575"/>
                    <a:pt x="0" y="2143140"/>
                  </a:cubicBezTo>
                  <a:lnTo>
                    <a:pt x="0" y="24327"/>
                  </a:lnTo>
                  <a:cubicBezTo>
                    <a:pt x="0" y="10891"/>
                    <a:pt x="10891" y="0"/>
                    <a:pt x="24327" y="0"/>
                  </a:cubicBezTo>
                  <a:close/>
                </a:path>
              </a:pathLst>
            </a:custGeom>
            <a:solidFill>
              <a:srgbClr val="FCDFDD"/>
            </a:solidFill>
            <a:ln w="285750" cap="rnd">
              <a:solidFill>
                <a:srgbClr val="F4BDBC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1554809">
            <a:off x="-1065404" y="6851776"/>
            <a:ext cx="5430656" cy="5065321"/>
          </a:xfrm>
          <a:custGeom>
            <a:avLst/>
            <a:gdLst/>
            <a:ahLst/>
            <a:cxnLst/>
            <a:rect r="r" b="b" t="t" l="l"/>
            <a:pathLst>
              <a:path h="5065321" w="5430656">
                <a:moveTo>
                  <a:pt x="0" y="0"/>
                </a:moveTo>
                <a:lnTo>
                  <a:pt x="5430656" y="0"/>
                </a:lnTo>
                <a:lnTo>
                  <a:pt x="5430656" y="5065321"/>
                </a:lnTo>
                <a:lnTo>
                  <a:pt x="0" y="506532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081122" y="-1028700"/>
            <a:ext cx="3852949" cy="4114800"/>
          </a:xfrm>
          <a:custGeom>
            <a:avLst/>
            <a:gdLst/>
            <a:ahLst/>
            <a:cxnLst/>
            <a:rect r="r" b="b" t="t" l="l"/>
            <a:pathLst>
              <a:path h="4114800" w="3852949">
                <a:moveTo>
                  <a:pt x="0" y="0"/>
                </a:moveTo>
                <a:lnTo>
                  <a:pt x="3852949" y="0"/>
                </a:lnTo>
                <a:lnTo>
                  <a:pt x="385294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4512237" y="8210225"/>
            <a:ext cx="9263525" cy="712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200">
                <a:solidFill>
                  <a:srgbClr val="000000"/>
                </a:solidFill>
                <a:latin typeface="Safira March"/>
                <a:ea typeface="Safira March"/>
                <a:cs typeface="Safira March"/>
                <a:sym typeface="Safira March"/>
              </a:rPr>
              <a:t>СПИСОК ЛИТЕРАТУРЫ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2930520" y="1872668"/>
            <a:ext cx="12779410" cy="6225246"/>
            <a:chOff x="0" y="0"/>
            <a:chExt cx="3365770" cy="1639571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3365771" cy="1639571"/>
            </a:xfrm>
            <a:custGeom>
              <a:avLst/>
              <a:gdLst/>
              <a:ahLst/>
              <a:cxnLst/>
              <a:rect r="r" b="b" t="t" l="l"/>
              <a:pathLst>
                <a:path h="1639571" w="3365771">
                  <a:moveTo>
                    <a:pt x="3162570" y="0"/>
                  </a:moveTo>
                  <a:cubicBezTo>
                    <a:pt x="3274795" y="0"/>
                    <a:pt x="3365771" y="367030"/>
                    <a:pt x="3365771" y="819785"/>
                  </a:cubicBezTo>
                  <a:cubicBezTo>
                    <a:pt x="3365771" y="1272540"/>
                    <a:pt x="3274795" y="1639571"/>
                    <a:pt x="3162570" y="1639571"/>
                  </a:cubicBezTo>
                  <a:lnTo>
                    <a:pt x="203200" y="1639571"/>
                  </a:lnTo>
                  <a:cubicBezTo>
                    <a:pt x="90976" y="1639571"/>
                    <a:pt x="0" y="1272540"/>
                    <a:pt x="0" y="819785"/>
                  </a:cubicBezTo>
                  <a:cubicBezTo>
                    <a:pt x="0" y="367030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F4BDBC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3365770" cy="167767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3468199" y="1892841"/>
            <a:ext cx="11704051" cy="6127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539751" indent="-269876" lvl="1">
              <a:lnSpc>
                <a:spcPts val="3500"/>
              </a:lnSpc>
              <a:buFont typeface="Arial"/>
              <a:buChar char="•"/>
            </a:pPr>
            <a:r>
              <a:rPr lang="en-US" sz="25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Махов И. И., Польгуева Ю. В. Развитие интереса у современных подростков к дисциплине «Туристский поход» в комплексе ГТО // Вестник академии детско-юношеского туризма и краеведения. 2017. №1. С. 30-35.</a:t>
            </a:r>
          </a:p>
          <a:p>
            <a:pPr algn="just" marL="539751" indent="-269876" lvl="1">
              <a:lnSpc>
                <a:spcPts val="3500"/>
              </a:lnSpc>
              <a:buFont typeface="Arial"/>
              <a:buChar char="•"/>
            </a:pPr>
            <a:r>
              <a:rPr lang="en-US" sz="25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Попова С. Н. Мобильное обучение как новая технология обучения иностранному языку студентов вузов (на примере Томского политехнического университета) // Приволжский научный вестник. 2015. №4-2 (44). С. 49-52.</a:t>
            </a:r>
          </a:p>
          <a:p>
            <a:pPr algn="just" marL="539751" indent="-269876" lvl="1">
              <a:lnSpc>
                <a:spcPts val="3500"/>
              </a:lnSpc>
              <a:buFont typeface="Arial"/>
              <a:buChar char="•"/>
            </a:pPr>
            <a:r>
              <a:rPr lang="en-US" sz="25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Сомикова Т. Ю., Пахотина С. В. Типовые лексические упражнения в геймифицированных мобильных приложениях для изучения английского языка младшими школьниками // МНКО. 2023. №1 (98). С. 100-105.</a:t>
            </a:r>
          </a:p>
          <a:p>
            <a:pPr algn="just" marL="539751" indent="-269876" lvl="1">
              <a:lnSpc>
                <a:spcPts val="3500"/>
              </a:lnSpc>
              <a:buFont typeface="Arial"/>
              <a:buChar char="•"/>
            </a:pPr>
            <a:r>
              <a:rPr lang="en-US" sz="25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Чиркова В. М. Использование возможностей Google класса в преподавании иностранного языка // БГЖ. 2019. №3 (28). С. 185-187.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E7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1028700"/>
            <a:ext cx="16230600" cy="8229600"/>
            <a:chOff x="0" y="0"/>
            <a:chExt cx="4274726" cy="216746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274726" cy="2167467"/>
            </a:xfrm>
            <a:custGeom>
              <a:avLst/>
              <a:gdLst/>
              <a:ahLst/>
              <a:cxnLst/>
              <a:rect r="r" b="b" t="t" l="l"/>
              <a:pathLst>
                <a:path h="2167467" w="4274726">
                  <a:moveTo>
                    <a:pt x="24327" y="0"/>
                  </a:moveTo>
                  <a:lnTo>
                    <a:pt x="4250399" y="0"/>
                  </a:lnTo>
                  <a:cubicBezTo>
                    <a:pt x="4263834" y="0"/>
                    <a:pt x="4274726" y="10891"/>
                    <a:pt x="4274726" y="24327"/>
                  </a:cubicBezTo>
                  <a:lnTo>
                    <a:pt x="4274726" y="2143140"/>
                  </a:lnTo>
                  <a:cubicBezTo>
                    <a:pt x="4274726" y="2156575"/>
                    <a:pt x="4263834" y="2167467"/>
                    <a:pt x="4250399" y="2167467"/>
                  </a:cubicBezTo>
                  <a:lnTo>
                    <a:pt x="24327" y="2167467"/>
                  </a:lnTo>
                  <a:cubicBezTo>
                    <a:pt x="10891" y="2167467"/>
                    <a:pt x="0" y="2156575"/>
                    <a:pt x="0" y="2143140"/>
                  </a:cubicBezTo>
                  <a:lnTo>
                    <a:pt x="0" y="24327"/>
                  </a:lnTo>
                  <a:cubicBezTo>
                    <a:pt x="0" y="10891"/>
                    <a:pt x="10891" y="0"/>
                    <a:pt x="24327" y="0"/>
                  </a:cubicBezTo>
                  <a:close/>
                </a:path>
              </a:pathLst>
            </a:custGeom>
            <a:solidFill>
              <a:srgbClr val="FCDFDD"/>
            </a:solidFill>
            <a:ln w="285750" cap="rnd">
              <a:solidFill>
                <a:srgbClr val="F4BDBC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-706025">
            <a:off x="-2733841" y="4827117"/>
            <a:ext cx="13044260" cy="12166737"/>
          </a:xfrm>
          <a:custGeom>
            <a:avLst/>
            <a:gdLst/>
            <a:ahLst/>
            <a:cxnLst/>
            <a:rect r="r" b="b" t="t" l="l"/>
            <a:pathLst>
              <a:path h="12166737" w="13044260">
                <a:moveTo>
                  <a:pt x="0" y="0"/>
                </a:moveTo>
                <a:lnTo>
                  <a:pt x="13044260" y="0"/>
                </a:lnTo>
                <a:lnTo>
                  <a:pt x="13044260" y="12166737"/>
                </a:lnTo>
                <a:lnTo>
                  <a:pt x="0" y="1216673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1413959" y="-5843869"/>
            <a:ext cx="8866190" cy="9468746"/>
          </a:xfrm>
          <a:custGeom>
            <a:avLst/>
            <a:gdLst/>
            <a:ahLst/>
            <a:cxnLst/>
            <a:rect r="r" b="b" t="t" l="l"/>
            <a:pathLst>
              <a:path h="9468746" w="8866190">
                <a:moveTo>
                  <a:pt x="0" y="0"/>
                </a:moveTo>
                <a:lnTo>
                  <a:pt x="8866189" y="0"/>
                </a:lnTo>
                <a:lnTo>
                  <a:pt x="8866189" y="9468747"/>
                </a:lnTo>
                <a:lnTo>
                  <a:pt x="0" y="946874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883028" y="3462953"/>
            <a:ext cx="14521944" cy="20008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840"/>
              </a:lnSpc>
            </a:pPr>
            <a:r>
              <a:rPr lang="en-US" sz="5600">
                <a:solidFill>
                  <a:srgbClr val="000000"/>
                </a:solidFill>
                <a:latin typeface="Scripter"/>
                <a:ea typeface="Scripter"/>
                <a:cs typeface="Scripter"/>
                <a:sym typeface="Scripter"/>
              </a:rPr>
              <a:t>МОБИЛЬНОЕ ОБУЧЕНИЕ: КАК ПРЕВРАТИТЬ СМАРТФОН В ПОМОЩНИКА НА УРОКАХ АНГЛИЙСКОГО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DAGgMvdI4EI</dc:identifier>
  <dcterms:modified xsi:type="dcterms:W3CDTF">2011-08-01T06:04:30Z</dcterms:modified>
  <cp:revision>1</cp:revision>
  <dc:title>Pink Maroon Minimalist Aesthetic Simple Presentation</dc:title>
</cp:coreProperties>
</file>