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8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14" autoAdjust="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E5A2C4-EF59-49E6-B680-E3DC3D94678B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13C6B-0F11-4930-9473-AA49F042D69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rgbClr val="C00000"/>
          </a:solidFill>
        </a:ln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rtl="0"/>
          <a:r>
            <a:rPr lang="ru-RU" dirty="0" smtClean="0"/>
            <a:t>✓ </a:t>
          </a:r>
          <a:r>
            <a:rPr lang="ru-RU" b="1" dirty="0" smtClean="0"/>
            <a:t>умышленные уничтожение или повреждение имущества при отягчающих обстоятельствах</a:t>
          </a:r>
          <a:r>
            <a:rPr lang="ru-RU" dirty="0" smtClean="0"/>
            <a:t> (</a:t>
          </a:r>
          <a:r>
            <a:rPr lang="ru-RU" u="sng" dirty="0" smtClean="0">
              <a:solidFill>
                <a:srgbClr val="C00000"/>
              </a:solidFill>
            </a:rPr>
            <a:t>часть вторая статьи 167</a:t>
          </a:r>
          <a:r>
            <a:rPr lang="ru-RU" dirty="0" smtClean="0"/>
            <a:t>)</a:t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r>
            <a:rPr lang="ru-RU" dirty="0" smtClean="0"/>
            <a:t>✓ </a:t>
          </a:r>
          <a:r>
            <a:rPr lang="ru-RU" b="1" dirty="0" smtClean="0"/>
            <a:t>террористический акт</a:t>
          </a:r>
          <a:r>
            <a:rPr lang="ru-RU" dirty="0" smtClean="0"/>
            <a:t> (</a:t>
          </a:r>
          <a:r>
            <a:rPr lang="ru-RU" u="sng" dirty="0" smtClean="0">
              <a:solidFill>
                <a:srgbClr val="C00000"/>
              </a:solidFill>
            </a:rPr>
            <a:t>статья 205</a:t>
          </a:r>
          <a:r>
            <a:rPr lang="ru-RU" dirty="0" smtClean="0"/>
            <a:t>), </a:t>
          </a:r>
          <a:r>
            <a:rPr lang="ru-RU" b="1" dirty="0" smtClean="0"/>
            <a:t>прохождение обучения в целях осуществления террористической деятельности</a:t>
          </a:r>
          <a:r>
            <a:rPr lang="ru-RU" dirty="0" smtClean="0"/>
            <a:t> (</a:t>
          </a:r>
          <a:r>
            <a:rPr lang="ru-RU" u="sng" dirty="0" smtClean="0">
              <a:solidFill>
                <a:srgbClr val="C00000"/>
              </a:solidFill>
            </a:rPr>
            <a:t>статья 205.3</a:t>
          </a:r>
          <a:r>
            <a:rPr lang="ru-RU" dirty="0" smtClean="0"/>
            <a:t>)</a:t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r>
            <a:rPr lang="ru-RU" dirty="0" smtClean="0"/>
            <a:t>✓ </a:t>
          </a:r>
          <a:r>
            <a:rPr lang="ru-RU" b="1" dirty="0" smtClean="0"/>
            <a:t>участие в террористическом сообществе</a:t>
          </a:r>
          <a:r>
            <a:rPr lang="ru-RU" dirty="0" smtClean="0"/>
            <a:t> (</a:t>
          </a:r>
          <a:r>
            <a:rPr lang="ru-RU" u="sng" dirty="0" smtClean="0">
              <a:solidFill>
                <a:srgbClr val="C00000"/>
              </a:solidFill>
            </a:rPr>
            <a:t>часть вторая статьи 205.4</a:t>
          </a:r>
          <a:r>
            <a:rPr lang="ru-RU" dirty="0" smtClean="0"/>
            <a:t>)</a:t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r>
            <a:rPr lang="ru-RU" dirty="0" smtClean="0"/>
            <a:t>✓ </a:t>
          </a:r>
          <a:r>
            <a:rPr lang="ru-RU" b="1" dirty="0" smtClean="0"/>
            <a:t>участие в деятельности террористической организации</a:t>
          </a:r>
          <a:r>
            <a:rPr lang="ru-RU" dirty="0" smtClean="0"/>
            <a:t> (</a:t>
          </a:r>
          <a:r>
            <a:rPr lang="ru-RU" b="1" dirty="0" smtClean="0"/>
            <a:t>е о преступлении</a:t>
          </a:r>
          <a:r>
            <a:rPr lang="ru-RU" dirty="0" smtClean="0"/>
            <a:t> (</a:t>
          </a:r>
          <a:r>
            <a:rPr lang="ru-RU" u="sng" dirty="0" smtClean="0">
              <a:solidFill>
                <a:srgbClr val="C00000"/>
              </a:solidFill>
            </a:rPr>
            <a:t>статья 205.6</a:t>
          </a:r>
          <a:r>
            <a:rPr lang="ru-RU" dirty="0" smtClean="0"/>
            <a:t>), захват заложника (</a:t>
          </a:r>
          <a:r>
            <a:rPr lang="ru-RU" u="sng" dirty="0" smtClean="0">
              <a:solidFill>
                <a:srgbClr val="C00000"/>
              </a:solidFill>
            </a:rPr>
            <a:t>статья 206</a:t>
          </a:r>
          <a:r>
            <a:rPr lang="ru-RU" b="1" dirty="0" smtClean="0"/>
            <a:t>) </a:t>
          </a:r>
          <a:br>
            <a:rPr lang="ru-RU" b="1" dirty="0" smtClean="0"/>
          </a:br>
          <a:r>
            <a:rPr lang="ru-RU" b="1" dirty="0" smtClean="0"/>
            <a:t/>
          </a:r>
          <a:br>
            <a:rPr lang="ru-RU" b="1" dirty="0" smtClean="0"/>
          </a:br>
          <a:r>
            <a:rPr lang="ru-RU" b="0" dirty="0" smtClean="0"/>
            <a:t>✓ </a:t>
          </a:r>
          <a:r>
            <a:rPr lang="ru-RU" b="1" dirty="0" smtClean="0"/>
            <a:t>заведомо ложное сообщение об акте терроризма</a:t>
          </a:r>
          <a:r>
            <a:rPr lang="ru-RU" dirty="0" smtClean="0"/>
            <a:t> </a:t>
          </a:r>
        </a:p>
        <a:p>
          <a:pPr rtl="0"/>
          <a:r>
            <a:rPr lang="ru-RU" u="sng" dirty="0" smtClean="0">
              <a:solidFill>
                <a:srgbClr val="C00000"/>
              </a:solidFill>
            </a:rPr>
            <a:t>(часть вторая статьи 205.5</a:t>
          </a:r>
          <a:r>
            <a:rPr lang="ru-RU" dirty="0" smtClean="0"/>
            <a:t>)</a:t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r>
            <a:rPr lang="ru-RU" dirty="0" smtClean="0"/>
            <a:t>✓ </a:t>
          </a:r>
          <a:r>
            <a:rPr lang="ru-RU" b="1" dirty="0" smtClean="0"/>
            <a:t>заведомо ложное сообщение об акте терроризма</a:t>
          </a:r>
          <a:r>
            <a:rPr lang="ru-RU" dirty="0" smtClean="0"/>
            <a:t> (</a:t>
          </a:r>
          <a:r>
            <a:rPr lang="ru-RU" dirty="0" smtClean="0">
              <a:solidFill>
                <a:srgbClr val="C00000"/>
              </a:solidFill>
            </a:rPr>
            <a:t>статья 207</a:t>
          </a:r>
          <a:r>
            <a:rPr lang="ru-RU" dirty="0" smtClean="0"/>
            <a:t>)</a:t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AE76E384-DDF6-422C-B6F4-D6D148424A28}" type="parTrans" cxnId="{E6F1C952-E7EF-4C87-9E61-CBB6DF779DAB}">
      <dgm:prSet/>
      <dgm:spPr/>
      <dgm:t>
        <a:bodyPr/>
        <a:lstStyle/>
        <a:p>
          <a:endParaRPr lang="ru-RU"/>
        </a:p>
      </dgm:t>
    </dgm:pt>
    <dgm:pt modelId="{7B49C500-D7B0-433E-A277-A48D52D848C6}" type="sibTrans" cxnId="{E6F1C952-E7EF-4C87-9E61-CBB6DF779DAB}">
      <dgm:prSet/>
      <dgm:spPr/>
      <dgm:t>
        <a:bodyPr/>
        <a:lstStyle/>
        <a:p>
          <a:endParaRPr lang="ru-RU"/>
        </a:p>
      </dgm:t>
    </dgm:pt>
    <dgm:pt modelId="{922167A1-4D23-4F90-9002-28B49C5E3E1A}" type="pres">
      <dgm:prSet presAssocID="{5AE5A2C4-EF59-49E6-B680-E3DC3D9467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32E847-81F0-4719-9CB3-D9FCC6450ACB}" type="pres">
      <dgm:prSet presAssocID="{82613C6B-0F11-4930-9473-AA49F042D697}" presName="parentText" presStyleLbl="node1" presStyleIdx="0" presStyleCnt="1" custScaleY="143432" custLinFactNeighborY="-15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F1C952-E7EF-4C87-9E61-CBB6DF779DAB}" srcId="{5AE5A2C4-EF59-49E6-B680-E3DC3D94678B}" destId="{82613C6B-0F11-4930-9473-AA49F042D697}" srcOrd="0" destOrd="0" parTransId="{AE76E384-DDF6-422C-B6F4-D6D148424A28}" sibTransId="{7B49C500-D7B0-433E-A277-A48D52D848C6}"/>
    <dgm:cxn modelId="{D0DFCBCA-B8D8-4D65-A241-B778E0F0E243}" type="presOf" srcId="{5AE5A2C4-EF59-49E6-B680-E3DC3D94678B}" destId="{922167A1-4D23-4F90-9002-28B49C5E3E1A}" srcOrd="0" destOrd="0" presId="urn:microsoft.com/office/officeart/2005/8/layout/vList2"/>
    <dgm:cxn modelId="{A6C9D273-5404-466A-AC89-5D82E7291701}" type="presOf" srcId="{82613C6B-0F11-4930-9473-AA49F042D697}" destId="{8232E847-81F0-4719-9CB3-D9FCC6450ACB}" srcOrd="0" destOrd="0" presId="urn:microsoft.com/office/officeart/2005/8/layout/vList2"/>
    <dgm:cxn modelId="{7FCC1FAC-81E0-434F-B171-3A8758CCA9E3}" type="presParOf" srcId="{922167A1-4D23-4F90-9002-28B49C5E3E1A}" destId="{8232E847-81F0-4719-9CB3-D9FCC6450AC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32E847-81F0-4719-9CB3-D9FCC6450ACB}">
      <dsp:nvSpPr>
        <dsp:cNvPr id="0" name=""/>
        <dsp:cNvSpPr/>
      </dsp:nvSpPr>
      <dsp:spPr>
        <a:xfrm>
          <a:off x="0" y="144032"/>
          <a:ext cx="7632848" cy="5148577"/>
        </a:xfrm>
        <a:prstGeom prst="roundRect">
          <a:avLst/>
        </a:prstGeom>
        <a:solidFill>
          <a:schemeClr val="lt1"/>
        </a:solidFill>
        <a:ln w="22225" cap="flat" cmpd="sng" algn="ctr">
          <a:solidFill>
            <a:srgbClr val="C00000"/>
          </a:solidFill>
          <a:prstDash val="solid"/>
        </a:ln>
        <a:effectLst>
          <a:glow rad="63500">
            <a:schemeClr val="accent1">
              <a:satMod val="175000"/>
              <a:alpha val="40000"/>
            </a:schemeClr>
          </a:glow>
        </a:effectLst>
        <a:scene3d>
          <a:camera prst="orthographicFront"/>
          <a:lightRig rig="flat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✓ </a:t>
          </a:r>
          <a:r>
            <a:rPr lang="ru-RU" sz="1300" b="1" kern="1200" dirty="0" smtClean="0"/>
            <a:t>умышленные уничтожение или повреждение имущества при отягчающих обстоятельствах</a:t>
          </a:r>
          <a:r>
            <a:rPr lang="ru-RU" sz="1300" kern="1200" dirty="0" smtClean="0"/>
            <a:t> (</a:t>
          </a:r>
          <a:r>
            <a:rPr lang="ru-RU" sz="1300" u="sng" kern="1200" dirty="0" smtClean="0">
              <a:solidFill>
                <a:srgbClr val="C00000"/>
              </a:solidFill>
            </a:rPr>
            <a:t>часть вторая статьи 167</a:t>
          </a:r>
          <a:r>
            <a:rPr lang="ru-RU" sz="1300" kern="1200" dirty="0" smtClean="0"/>
            <a:t>)</a:t>
          </a:r>
          <a:br>
            <a:rPr lang="ru-RU" sz="1300" kern="1200" dirty="0" smtClean="0"/>
          </a:br>
          <a:r>
            <a:rPr lang="ru-RU" sz="1300" kern="1200" dirty="0" smtClean="0"/>
            <a:t/>
          </a:r>
          <a:br>
            <a:rPr lang="ru-RU" sz="1300" kern="1200" dirty="0" smtClean="0"/>
          </a:br>
          <a:r>
            <a:rPr lang="ru-RU" sz="1300" kern="1200" dirty="0" smtClean="0"/>
            <a:t>✓ </a:t>
          </a:r>
          <a:r>
            <a:rPr lang="ru-RU" sz="1300" b="1" kern="1200" dirty="0" smtClean="0"/>
            <a:t>террористический акт</a:t>
          </a:r>
          <a:r>
            <a:rPr lang="ru-RU" sz="1300" kern="1200" dirty="0" smtClean="0"/>
            <a:t> (</a:t>
          </a:r>
          <a:r>
            <a:rPr lang="ru-RU" sz="1300" u="sng" kern="1200" dirty="0" smtClean="0">
              <a:solidFill>
                <a:srgbClr val="C00000"/>
              </a:solidFill>
            </a:rPr>
            <a:t>статья 205</a:t>
          </a:r>
          <a:r>
            <a:rPr lang="ru-RU" sz="1300" kern="1200" dirty="0" smtClean="0"/>
            <a:t>), </a:t>
          </a:r>
          <a:r>
            <a:rPr lang="ru-RU" sz="1300" b="1" kern="1200" dirty="0" smtClean="0"/>
            <a:t>прохождение обучения в целях осуществления террористической деятельности</a:t>
          </a:r>
          <a:r>
            <a:rPr lang="ru-RU" sz="1300" kern="1200" dirty="0" smtClean="0"/>
            <a:t> (</a:t>
          </a:r>
          <a:r>
            <a:rPr lang="ru-RU" sz="1300" u="sng" kern="1200" dirty="0" smtClean="0">
              <a:solidFill>
                <a:srgbClr val="C00000"/>
              </a:solidFill>
            </a:rPr>
            <a:t>статья 205.3</a:t>
          </a:r>
          <a:r>
            <a:rPr lang="ru-RU" sz="1300" kern="1200" dirty="0" smtClean="0"/>
            <a:t>)</a:t>
          </a:r>
          <a:br>
            <a:rPr lang="ru-RU" sz="1300" kern="1200" dirty="0" smtClean="0"/>
          </a:br>
          <a:r>
            <a:rPr lang="ru-RU" sz="1300" kern="1200" dirty="0" smtClean="0"/>
            <a:t/>
          </a:r>
          <a:br>
            <a:rPr lang="ru-RU" sz="1300" kern="1200" dirty="0" smtClean="0"/>
          </a:br>
          <a:r>
            <a:rPr lang="ru-RU" sz="1300" kern="1200" dirty="0" smtClean="0"/>
            <a:t>✓ </a:t>
          </a:r>
          <a:r>
            <a:rPr lang="ru-RU" sz="1300" b="1" kern="1200" dirty="0" smtClean="0"/>
            <a:t>участие в террористическом сообществе</a:t>
          </a:r>
          <a:r>
            <a:rPr lang="ru-RU" sz="1300" kern="1200" dirty="0" smtClean="0"/>
            <a:t> (</a:t>
          </a:r>
          <a:r>
            <a:rPr lang="ru-RU" sz="1300" u="sng" kern="1200" dirty="0" smtClean="0">
              <a:solidFill>
                <a:srgbClr val="C00000"/>
              </a:solidFill>
            </a:rPr>
            <a:t>часть вторая статьи 205.4</a:t>
          </a:r>
          <a:r>
            <a:rPr lang="ru-RU" sz="1300" kern="1200" dirty="0" smtClean="0"/>
            <a:t>)</a:t>
          </a:r>
          <a:br>
            <a:rPr lang="ru-RU" sz="1300" kern="1200" dirty="0" smtClean="0"/>
          </a:br>
          <a:r>
            <a:rPr lang="ru-RU" sz="1300" kern="1200" dirty="0" smtClean="0"/>
            <a:t/>
          </a:r>
          <a:br>
            <a:rPr lang="ru-RU" sz="1300" kern="1200" dirty="0" smtClean="0"/>
          </a:br>
          <a:r>
            <a:rPr lang="ru-RU" sz="1300" kern="1200" dirty="0" smtClean="0"/>
            <a:t>✓ </a:t>
          </a:r>
          <a:r>
            <a:rPr lang="ru-RU" sz="1300" b="1" kern="1200" dirty="0" smtClean="0"/>
            <a:t>участие в деятельности террористической организации</a:t>
          </a:r>
          <a:r>
            <a:rPr lang="ru-RU" sz="1300" kern="1200" dirty="0" smtClean="0"/>
            <a:t> (</a:t>
          </a:r>
          <a:r>
            <a:rPr lang="ru-RU" sz="1300" b="1" kern="1200" dirty="0" smtClean="0"/>
            <a:t>е о преступлении</a:t>
          </a:r>
          <a:r>
            <a:rPr lang="ru-RU" sz="1300" kern="1200" dirty="0" smtClean="0"/>
            <a:t> (</a:t>
          </a:r>
          <a:r>
            <a:rPr lang="ru-RU" sz="1300" u="sng" kern="1200" dirty="0" smtClean="0">
              <a:solidFill>
                <a:srgbClr val="C00000"/>
              </a:solidFill>
            </a:rPr>
            <a:t>статья 205.6</a:t>
          </a:r>
          <a:r>
            <a:rPr lang="ru-RU" sz="1300" kern="1200" dirty="0" smtClean="0"/>
            <a:t>), захват заложника (</a:t>
          </a:r>
          <a:r>
            <a:rPr lang="ru-RU" sz="1300" u="sng" kern="1200" dirty="0" smtClean="0">
              <a:solidFill>
                <a:srgbClr val="C00000"/>
              </a:solidFill>
            </a:rPr>
            <a:t>статья 206</a:t>
          </a:r>
          <a:r>
            <a:rPr lang="ru-RU" sz="1300" b="1" kern="1200" dirty="0" smtClean="0"/>
            <a:t>) </a:t>
          </a:r>
          <a:br>
            <a:rPr lang="ru-RU" sz="1300" b="1" kern="1200" dirty="0" smtClean="0"/>
          </a:br>
          <a:r>
            <a:rPr lang="ru-RU" sz="1300" b="1" kern="1200" dirty="0" smtClean="0"/>
            <a:t/>
          </a:r>
          <a:br>
            <a:rPr lang="ru-RU" sz="1300" b="1" kern="1200" dirty="0" smtClean="0"/>
          </a:br>
          <a:r>
            <a:rPr lang="ru-RU" sz="1300" b="0" kern="1200" dirty="0" smtClean="0"/>
            <a:t>✓ </a:t>
          </a:r>
          <a:r>
            <a:rPr lang="ru-RU" sz="1300" b="1" kern="1200" dirty="0" smtClean="0"/>
            <a:t>заведомо ложное сообщение об акте терроризма</a:t>
          </a:r>
          <a:r>
            <a:rPr lang="ru-RU" sz="1300" kern="1200" dirty="0" smtClean="0"/>
            <a:t> </a:t>
          </a:r>
        </a:p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u="sng" kern="1200" dirty="0" smtClean="0">
              <a:solidFill>
                <a:srgbClr val="C00000"/>
              </a:solidFill>
            </a:rPr>
            <a:t>(часть вторая статьи 205.5</a:t>
          </a:r>
          <a:r>
            <a:rPr lang="ru-RU" sz="1300" kern="1200" dirty="0" smtClean="0"/>
            <a:t>)</a:t>
          </a:r>
          <a:br>
            <a:rPr lang="ru-RU" sz="1300" kern="1200" dirty="0" smtClean="0"/>
          </a:br>
          <a:r>
            <a:rPr lang="ru-RU" sz="1300" kern="1200" dirty="0" smtClean="0"/>
            <a:t/>
          </a:r>
          <a:br>
            <a:rPr lang="ru-RU" sz="1300" kern="1200" dirty="0" smtClean="0"/>
          </a:br>
          <a:r>
            <a:rPr lang="ru-RU" sz="1300" kern="1200" dirty="0" smtClean="0"/>
            <a:t>✓ </a:t>
          </a:r>
          <a:r>
            <a:rPr lang="ru-RU" sz="1300" b="1" kern="1200" dirty="0" smtClean="0"/>
            <a:t>заведомо ложное сообщение об акте терроризма</a:t>
          </a:r>
          <a:r>
            <a:rPr lang="ru-RU" sz="1300" kern="1200" dirty="0" smtClean="0"/>
            <a:t> (</a:t>
          </a:r>
          <a:r>
            <a:rPr lang="ru-RU" sz="1300" kern="1200" dirty="0" smtClean="0">
              <a:solidFill>
                <a:srgbClr val="C00000"/>
              </a:solidFill>
            </a:rPr>
            <a:t>статья 207</a:t>
          </a:r>
          <a:r>
            <a:rPr lang="ru-RU" sz="1300" kern="1200" dirty="0" smtClean="0"/>
            <a:t>)</a:t>
          </a:r>
          <a:br>
            <a:rPr lang="ru-RU" sz="1300" kern="1200" dirty="0" smtClean="0"/>
          </a:br>
          <a:r>
            <a:rPr lang="ru-RU" sz="1300" kern="1200" dirty="0" smtClean="0"/>
            <a:t/>
          </a:r>
          <a:br>
            <a:rPr lang="ru-RU" sz="1300" kern="1200" dirty="0" smtClean="0"/>
          </a:br>
          <a:endParaRPr lang="ru-RU" sz="1300" kern="1200" dirty="0"/>
        </a:p>
      </dsp:txBody>
      <dsp:txXfrm>
        <a:off x="251333" y="395365"/>
        <a:ext cx="7130182" cy="46459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CAA24-3EFB-4ADA-A268-E4CB1EFC3AC3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5FF0C-EA67-45FC-836F-E8CB5CC492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555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b="1" dirty="0">
                <a:solidFill>
                  <a:schemeClr val="bg1"/>
                </a:solidFill>
              </a:rPr>
              <a:t>О</a:t>
            </a:r>
            <a:r>
              <a:rPr lang="ru-RU" sz="6000" b="1" dirty="0" smtClean="0">
                <a:solidFill>
                  <a:schemeClr val="bg1"/>
                </a:solidFill>
              </a:rPr>
              <a:t> </a:t>
            </a:r>
            <a:r>
              <a:rPr lang="ru-RU" sz="6000" b="1" dirty="0">
                <a:solidFill>
                  <a:schemeClr val="bg1"/>
                </a:solidFill>
              </a:rPr>
              <a:t>запрете использования </a:t>
            </a:r>
            <a:r>
              <a:rPr lang="ru-RU" sz="6000" b="1" u="sng" dirty="0"/>
              <a:t>опасных</a:t>
            </a:r>
            <a:r>
              <a:rPr lang="ru-RU" sz="6000" b="1" dirty="0"/>
              <a:t> </a:t>
            </a:r>
            <a:r>
              <a:rPr lang="ru-RU" sz="6000" b="1" u="sng" dirty="0"/>
              <a:t>предметов</a:t>
            </a:r>
            <a:r>
              <a:rPr lang="ru-RU" sz="6000" b="1" dirty="0"/>
              <a:t> в </a:t>
            </a:r>
            <a:r>
              <a:rPr lang="ru-RU" sz="6000" b="1" dirty="0" smtClean="0"/>
              <a:t>школе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869160"/>
            <a:ext cx="6858000" cy="990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СОШ №3 г. Пудож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9532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5830757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type="body" sz="half" idx="4294967295"/>
          </p:nvPr>
        </p:nvSpPr>
        <p:spPr>
          <a:xfrm>
            <a:off x="755576" y="4509120"/>
            <a:ext cx="7391400" cy="1944216"/>
          </a:xfrm>
        </p:spPr>
        <p:txBody>
          <a:bodyPr anchor="b">
            <a:noAutofit/>
          </a:bodyPr>
          <a:lstStyle/>
          <a:p>
            <a:endParaRPr lang="ru-RU" sz="1600" b="1" dirty="0" smtClean="0"/>
          </a:p>
          <a:p>
            <a:endParaRPr lang="ru-RU" sz="1600" b="1" dirty="0"/>
          </a:p>
          <a:p>
            <a:pPr marL="0" indent="0">
              <a:buNone/>
            </a:pPr>
            <a:r>
              <a:rPr lang="ru-RU" sz="1800" dirty="0" smtClean="0"/>
              <a:t>Вопрос </a:t>
            </a:r>
            <a:r>
              <a:rPr lang="ru-RU" sz="1800" dirty="0"/>
              <a:t>безопасности в школе — это нечто </a:t>
            </a:r>
            <a:r>
              <a:rPr lang="ru-RU" sz="1800" b="1" dirty="0"/>
              <a:t>большее, чем набор правил </a:t>
            </a:r>
            <a:r>
              <a:rPr lang="ru-RU" sz="1800" dirty="0"/>
              <a:t>или </a:t>
            </a:r>
            <a:r>
              <a:rPr lang="ru-RU" sz="1800" b="1" dirty="0" smtClean="0"/>
              <a:t>инструкций</a:t>
            </a:r>
            <a:r>
              <a:rPr lang="ru-RU" sz="1800" dirty="0" smtClean="0"/>
              <a:t> </a:t>
            </a:r>
            <a:br>
              <a:rPr lang="ru-RU" sz="1800" dirty="0" smtClean="0"/>
            </a:br>
            <a:endParaRPr lang="ru-RU" sz="1800" dirty="0"/>
          </a:p>
          <a:p>
            <a:pPr marL="0" indent="0">
              <a:buNone/>
            </a:pPr>
            <a:r>
              <a:rPr lang="ru-RU" sz="1800" b="1" dirty="0"/>
              <a:t>Это основа</a:t>
            </a:r>
            <a:r>
              <a:rPr lang="ru-RU" sz="1800" dirty="0"/>
              <a:t>, на которой строится успешный учебный процесс и нормальная жизнь каждого ученика, учителя и сотрудника </a:t>
            </a:r>
            <a:r>
              <a:rPr lang="ru-RU" sz="1800" dirty="0" smtClean="0"/>
              <a:t>школы</a:t>
            </a:r>
            <a:endParaRPr lang="ru-RU" sz="1800" dirty="0"/>
          </a:p>
          <a:p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83178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221088"/>
            <a:ext cx="6781800" cy="2239144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Представьте крепость</a:t>
            </a:r>
            <a:r>
              <a:rPr lang="ru-RU" sz="2000" b="1" dirty="0"/>
              <a:t>. </a:t>
            </a:r>
            <a:r>
              <a:rPr lang="ru-RU" sz="2000" dirty="0" smtClean="0"/>
              <a:t>Её </a:t>
            </a:r>
            <a:r>
              <a:rPr lang="ru-RU" sz="2000" dirty="0"/>
              <a:t>прочность и устойчивость зависят от </a:t>
            </a:r>
            <a:r>
              <a:rPr lang="ru-RU" sz="2000" b="1" dirty="0"/>
              <a:t>каждого</a:t>
            </a:r>
            <a:r>
              <a:rPr lang="ru-RU" sz="2000" dirty="0"/>
              <a:t> кирпича, который в нее вложен. Так же и в </a:t>
            </a:r>
            <a:r>
              <a:rPr lang="ru-RU" sz="2000" dirty="0" smtClean="0"/>
              <a:t>школе 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 smtClean="0"/>
              <a:t>Безопасность</a:t>
            </a:r>
            <a:r>
              <a:rPr lang="ru-RU" sz="2000" dirty="0" smtClean="0"/>
              <a:t> </a:t>
            </a:r>
            <a:r>
              <a:rPr lang="ru-RU" sz="2000" dirty="0"/>
              <a:t>— это не просто задача отдельных лиц. Это </a:t>
            </a:r>
            <a:r>
              <a:rPr lang="ru-RU" sz="2000" b="1" u="sng" dirty="0">
                <a:solidFill>
                  <a:srgbClr val="C81800"/>
                </a:solidFill>
              </a:rPr>
              <a:t>совместная </a:t>
            </a:r>
            <a:r>
              <a:rPr lang="ru-RU" sz="2000" b="1" u="sng" dirty="0" smtClean="0">
                <a:solidFill>
                  <a:srgbClr val="C81800"/>
                </a:solidFill>
              </a:rPr>
              <a:t>ответственность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6672"/>
            <a:ext cx="6336704" cy="36724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97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55576" y="4653136"/>
            <a:ext cx="7560840" cy="1744216"/>
          </a:xfrm>
        </p:spPr>
        <p:txBody>
          <a:bodyPr>
            <a:noAutofit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b="1" dirty="0" smtClean="0"/>
              <a:t>Каждый</a:t>
            </a:r>
            <a:r>
              <a:rPr lang="ru-RU" sz="1800" dirty="0" smtClean="0"/>
              <a:t> </a:t>
            </a:r>
            <a:r>
              <a:rPr lang="ru-RU" sz="1800" dirty="0"/>
              <a:t>участник образовательного процесса, будь то ученик, </a:t>
            </a:r>
            <a:r>
              <a:rPr lang="ru-RU" sz="1800" dirty="0" smtClean="0"/>
              <a:t>учитель или </a:t>
            </a:r>
            <a:r>
              <a:rPr lang="ru-RU" sz="1800" dirty="0"/>
              <a:t>технический работник, </a:t>
            </a:r>
            <a:r>
              <a:rPr lang="ru-RU" sz="1800" b="1" dirty="0"/>
              <a:t>играет</a:t>
            </a:r>
            <a:r>
              <a:rPr lang="ru-RU" sz="1800" dirty="0"/>
              <a:t> </a:t>
            </a:r>
            <a:r>
              <a:rPr lang="ru-RU" sz="1800" b="1" dirty="0"/>
              <a:t>свою ключевую роль</a:t>
            </a:r>
            <a:r>
              <a:rPr lang="ru-RU" sz="1800" dirty="0"/>
              <a:t> в том, чтобы создать </a:t>
            </a:r>
            <a:r>
              <a:rPr lang="ru-RU" sz="1800" b="1" dirty="0"/>
              <a:t>безопасную </a:t>
            </a:r>
            <a:r>
              <a:rPr lang="ru-RU" sz="1800" b="1" dirty="0" smtClean="0"/>
              <a:t>среду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006600"/>
                </a:solidFill>
              </a:rPr>
              <a:t/>
            </a:r>
            <a:br>
              <a:rPr lang="ru-RU" sz="1800" dirty="0" smtClean="0">
                <a:solidFill>
                  <a:srgbClr val="006600"/>
                </a:solidFill>
              </a:rPr>
            </a:br>
            <a:r>
              <a:rPr lang="ru-RU" sz="1800" b="1" dirty="0" smtClean="0">
                <a:solidFill>
                  <a:srgbClr val="006600"/>
                </a:solidFill>
              </a:rPr>
              <a:t>Безопасные </a:t>
            </a:r>
            <a:r>
              <a:rPr lang="ru-RU" sz="1800" b="1" dirty="0">
                <a:solidFill>
                  <a:srgbClr val="006600"/>
                </a:solidFill>
              </a:rPr>
              <a:t>условия дают возможность сосредоточиться на учёбе, общении и личностном </a:t>
            </a:r>
            <a:r>
              <a:rPr lang="ru-RU" sz="1800" b="1" dirty="0" smtClean="0">
                <a:solidFill>
                  <a:srgbClr val="006600"/>
                </a:solidFill>
              </a:rPr>
              <a:t>развитии</a:t>
            </a:r>
            <a:r>
              <a:rPr lang="ru-RU" sz="1800" u="sng" dirty="0"/>
              <a:t/>
            </a:r>
            <a:br>
              <a:rPr lang="ru-RU" sz="1800" u="sng" dirty="0"/>
            </a:br>
            <a:endParaRPr lang="ru-RU" sz="1800" u="sng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6372820" cy="3816424"/>
          </a:xfrm>
        </p:spPr>
      </p:pic>
    </p:spTree>
    <p:extLst>
      <p:ext uri="{BB962C8B-B14F-4D97-AF65-F5344CB8AC3E}">
        <p14:creationId xmlns:p14="http://schemas.microsoft.com/office/powerpoint/2010/main" val="353898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83568" y="4149080"/>
            <a:ext cx="7704856" cy="2311152"/>
          </a:xfrm>
        </p:spPr>
        <p:txBody>
          <a:bodyPr>
            <a:noAutofit/>
          </a:bodyPr>
          <a:lstStyle/>
          <a:p>
            <a:r>
              <a:rPr lang="ru-RU" sz="1600" dirty="0"/>
              <a:t>Когда вы приходите в школу и чувствуете себя в </a:t>
            </a:r>
            <a:r>
              <a:rPr lang="ru-RU" sz="1600" b="1" dirty="0">
                <a:solidFill>
                  <a:srgbClr val="006600"/>
                </a:solidFill>
              </a:rPr>
              <a:t>безопасности</a:t>
            </a:r>
            <a:r>
              <a:rPr lang="ru-RU" sz="1600" dirty="0"/>
              <a:t>, у вас появляется </a:t>
            </a:r>
            <a:r>
              <a:rPr lang="ru-RU" sz="1600" b="1" dirty="0">
                <a:solidFill>
                  <a:srgbClr val="006600"/>
                </a:solidFill>
              </a:rPr>
              <a:t>больше</a:t>
            </a:r>
            <a:r>
              <a:rPr lang="ru-RU" sz="1600" dirty="0">
                <a:solidFill>
                  <a:srgbClr val="006600"/>
                </a:solidFill>
              </a:rPr>
              <a:t> </a:t>
            </a:r>
            <a:r>
              <a:rPr lang="ru-RU" sz="1600" b="1" dirty="0">
                <a:solidFill>
                  <a:srgbClr val="006600"/>
                </a:solidFill>
              </a:rPr>
              <a:t>уверенности</a:t>
            </a:r>
            <a:r>
              <a:rPr lang="ru-RU" sz="1600" dirty="0"/>
              <a:t>. Вы можете спокойно заниматься уроками, общаться с друзьями и участвовать в различных </a:t>
            </a:r>
            <a:r>
              <a:rPr lang="ru-RU" sz="1600" dirty="0" smtClean="0"/>
              <a:t>мероприятиях</a:t>
            </a:r>
            <a:br>
              <a:rPr lang="ru-RU" sz="1600" dirty="0" smtClean="0"/>
            </a:br>
            <a:r>
              <a:rPr lang="ru-RU" sz="1600" dirty="0">
                <a:solidFill>
                  <a:srgbClr val="C81800"/>
                </a:solidFill>
              </a:rPr>
              <a:t/>
            </a:r>
            <a:br>
              <a:rPr lang="ru-RU" sz="1600" dirty="0">
                <a:solidFill>
                  <a:srgbClr val="C81800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Если </a:t>
            </a:r>
            <a:r>
              <a:rPr lang="ru-RU" sz="1600" b="1" dirty="0" smtClean="0">
                <a:solidFill>
                  <a:schemeClr val="tx1"/>
                </a:solidFill>
              </a:rPr>
              <a:t>вы чувствуете себя </a:t>
            </a:r>
            <a:r>
              <a:rPr lang="ru-RU" sz="1600" b="1" dirty="0">
                <a:solidFill>
                  <a:srgbClr val="C81800"/>
                </a:solidFill>
              </a:rPr>
              <a:t>не в безопасности </a:t>
            </a:r>
            <a:r>
              <a:rPr lang="ru-RU" sz="1600" dirty="0"/>
              <a:t>—</a:t>
            </a:r>
            <a:r>
              <a:rPr lang="ru-RU" sz="1600" dirty="0" smtClean="0"/>
              <a:t> </a:t>
            </a:r>
            <a:r>
              <a:rPr lang="ru-RU" sz="1600" dirty="0"/>
              <a:t>это может вызвать </a:t>
            </a:r>
            <a:r>
              <a:rPr lang="ru-RU" sz="1600" b="1" dirty="0">
                <a:solidFill>
                  <a:srgbClr val="C81800"/>
                </a:solidFill>
              </a:rPr>
              <a:t>стресс</a:t>
            </a:r>
            <a:r>
              <a:rPr lang="ru-RU" sz="1600" dirty="0">
                <a:solidFill>
                  <a:srgbClr val="C81800"/>
                </a:solidFill>
              </a:rPr>
              <a:t> </a:t>
            </a:r>
            <a:r>
              <a:rPr lang="ru-RU" sz="1600" dirty="0"/>
              <a:t>и </a:t>
            </a:r>
            <a:r>
              <a:rPr lang="ru-RU" sz="1600" b="1" dirty="0">
                <a:solidFill>
                  <a:srgbClr val="C81800"/>
                </a:solidFill>
              </a:rPr>
              <a:t>помешать </a:t>
            </a:r>
            <a:r>
              <a:rPr lang="ru-RU" sz="1600" b="1" dirty="0" smtClean="0">
                <a:solidFill>
                  <a:srgbClr val="C81800"/>
                </a:solidFill>
              </a:rPr>
              <a:t>учебе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Поэтому </a:t>
            </a:r>
            <a:r>
              <a:rPr lang="ru-RU" sz="1600" dirty="0"/>
              <a:t>очень важно создать атмосферу, где каждому будет </a:t>
            </a:r>
            <a:r>
              <a:rPr lang="ru-RU" sz="1600" b="1" dirty="0" smtClean="0">
                <a:solidFill>
                  <a:srgbClr val="006600"/>
                </a:solidFill>
              </a:rPr>
              <a:t>комфортно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81800"/>
                </a:solidFill>
              </a:rPr>
              <a:t>СТРЕСС</a:t>
            </a:r>
            <a:endParaRPr lang="ru-RU" b="1" dirty="0">
              <a:solidFill>
                <a:srgbClr val="C8180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25" y="1635062"/>
            <a:ext cx="3657600" cy="2435352"/>
          </a:xfrm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6600"/>
                </a:solidFill>
              </a:rPr>
              <a:t>УВЕРЕННОСТЬ</a:t>
            </a:r>
            <a:endParaRPr lang="ru-RU" b="1" dirty="0">
              <a:solidFill>
                <a:srgbClr val="006600"/>
              </a:solidFill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8800"/>
            <a:ext cx="3657600" cy="2439590"/>
          </a:xfrm>
        </p:spPr>
      </p:pic>
    </p:spTree>
    <p:extLst>
      <p:ext uri="{BB962C8B-B14F-4D97-AF65-F5344CB8AC3E}">
        <p14:creationId xmlns:p14="http://schemas.microsoft.com/office/powerpoint/2010/main" val="336301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4725144"/>
            <a:ext cx="7560840" cy="1600200"/>
          </a:xfrm>
        </p:spPr>
        <p:txBody>
          <a:bodyPr>
            <a:normAutofit fontScale="90000"/>
          </a:bodyPr>
          <a:lstStyle/>
          <a:p>
            <a:r>
              <a:rPr lang="ru-RU" sz="2000" dirty="0"/>
              <a:t>Жизнь полна </a:t>
            </a:r>
            <a:r>
              <a:rPr lang="ru-RU" sz="2000" b="1" dirty="0">
                <a:solidFill>
                  <a:srgbClr val="C00000"/>
                </a:solidFill>
              </a:rPr>
              <a:t>неожиданностей</a:t>
            </a:r>
            <a:r>
              <a:rPr lang="ru-RU" sz="2000" dirty="0"/>
              <a:t>. </a:t>
            </a:r>
            <a:r>
              <a:rPr lang="ru-RU" sz="2000" dirty="0" smtClean="0"/>
              <a:t>Мы </a:t>
            </a:r>
            <a:r>
              <a:rPr lang="ru-RU" sz="2000" dirty="0"/>
              <a:t>никогда не можем заранее предсказать, что может произойти в любой </a:t>
            </a:r>
            <a:r>
              <a:rPr lang="ru-RU" sz="2000" dirty="0" smtClean="0"/>
              <a:t>момент 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>
                <a:solidFill>
                  <a:schemeClr val="tx1"/>
                </a:solidFill>
              </a:rPr>
              <a:t>Одна маленькая неосторожность может иметь </a:t>
            </a:r>
            <a:r>
              <a:rPr lang="ru-RU" sz="2000" b="1" dirty="0">
                <a:solidFill>
                  <a:srgbClr val="C00000"/>
                </a:solidFill>
              </a:rPr>
              <a:t>серьезные </a:t>
            </a:r>
            <a:r>
              <a:rPr lang="ru-RU" sz="2000" b="1" dirty="0" smtClean="0">
                <a:solidFill>
                  <a:srgbClr val="C00000"/>
                </a:solidFill>
              </a:rPr>
              <a:t>последствия!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6078009" cy="3816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7767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81128"/>
            <a:ext cx="7554416" cy="2104256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Н</a:t>
            </a:r>
            <a:r>
              <a:rPr lang="ru-RU" sz="2000" dirty="0" smtClean="0">
                <a:solidFill>
                  <a:schemeClr val="tx1"/>
                </a:solidFill>
              </a:rPr>
              <a:t>аличие </a:t>
            </a:r>
            <a:r>
              <a:rPr lang="ru-RU" sz="2000" b="1" dirty="0" smtClean="0">
                <a:solidFill>
                  <a:schemeClr val="tx1"/>
                </a:solidFill>
              </a:rPr>
              <a:t>чётких </a:t>
            </a:r>
            <a:r>
              <a:rPr lang="ru-RU" sz="2000" b="1" dirty="0">
                <a:solidFill>
                  <a:schemeClr val="tx1"/>
                </a:solidFill>
              </a:rPr>
              <a:t>правил </a:t>
            </a:r>
            <a:r>
              <a:rPr lang="ru-RU" sz="2000" dirty="0">
                <a:solidFill>
                  <a:schemeClr val="tx1"/>
                </a:solidFill>
              </a:rPr>
              <a:t>безопасности помогает </a:t>
            </a:r>
            <a:r>
              <a:rPr lang="ru-RU" sz="2000" b="1" u="sng" dirty="0">
                <a:solidFill>
                  <a:srgbClr val="C00000"/>
                </a:solidFill>
              </a:rPr>
              <a:t>минимизировать</a:t>
            </a:r>
            <a:r>
              <a:rPr lang="ru-RU" sz="2000" u="sng" dirty="0">
                <a:solidFill>
                  <a:srgbClr val="C00000"/>
                </a:solidFill>
              </a:rPr>
              <a:t> </a:t>
            </a:r>
            <a:r>
              <a:rPr lang="ru-RU" sz="2000" b="1" u="sng" dirty="0" smtClean="0">
                <a:solidFill>
                  <a:srgbClr val="C00000"/>
                </a:solidFill>
              </a:rPr>
              <a:t>риски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64704"/>
            <a:ext cx="5983436" cy="39889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15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80928"/>
            <a:ext cx="7632848" cy="194421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C81800"/>
                </a:solidFill>
              </a:rPr>
              <a:t>Опасные предметы</a:t>
            </a:r>
            <a:r>
              <a:rPr lang="ru-RU" sz="2800" dirty="0"/>
              <a:t> — это предметы, которые при неумелом обращении могут причинить </a:t>
            </a:r>
            <a:r>
              <a:rPr lang="ru-RU" sz="2800" b="1" dirty="0"/>
              <a:t>вред</a:t>
            </a:r>
            <a:r>
              <a:rPr lang="ru-RU" sz="2800" dirty="0"/>
              <a:t>, и даже стать причиной </a:t>
            </a:r>
            <a:r>
              <a:rPr lang="ru-RU" sz="2800" b="1" dirty="0" smtClean="0"/>
              <a:t>беды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543800" cy="12583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80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55576" y="3429000"/>
            <a:ext cx="7554416" cy="2599184"/>
          </a:xfrm>
        </p:spPr>
        <p:txBody>
          <a:bodyPr>
            <a:noAutofit/>
          </a:bodyPr>
          <a:lstStyle/>
          <a:p>
            <a:r>
              <a:rPr lang="ru-RU" sz="2000" b="1" dirty="0"/>
              <a:t>Перечень предметов, веществ и устройств, </a:t>
            </a:r>
            <a:r>
              <a:rPr lang="ru-RU" sz="2000" b="1" u="sng" dirty="0" smtClean="0">
                <a:solidFill>
                  <a:srgbClr val="C81800"/>
                </a:solidFill>
              </a:rPr>
              <a:t>запрещённых</a:t>
            </a:r>
            <a:r>
              <a:rPr lang="ru-RU" sz="2000" b="1" dirty="0" smtClean="0"/>
              <a:t> </a:t>
            </a:r>
            <a:r>
              <a:rPr lang="ru-RU" sz="2000" b="1" dirty="0"/>
              <a:t>к проносу в здание и на </a:t>
            </a:r>
            <a:r>
              <a:rPr lang="ru-RU" sz="2000" b="1" dirty="0" smtClean="0"/>
              <a:t>территорию школы: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en-US" sz="2000" b="1" dirty="0">
                <a:solidFill>
                  <a:srgbClr val="C81800"/>
                </a:solidFill>
              </a:rPr>
              <a:t>▶</a:t>
            </a:r>
            <a:r>
              <a:rPr lang="en-US" sz="2000" dirty="0" smtClean="0"/>
              <a:t> </a:t>
            </a:r>
            <a:r>
              <a:rPr lang="ru-RU" sz="2000" b="1" dirty="0" smtClean="0">
                <a:solidFill>
                  <a:srgbClr val="C81800"/>
                </a:solidFill>
              </a:rPr>
              <a:t>Любые </a:t>
            </a:r>
            <a:r>
              <a:rPr lang="ru-RU" sz="2000" b="1" dirty="0">
                <a:solidFill>
                  <a:srgbClr val="C81800"/>
                </a:solidFill>
              </a:rPr>
              <a:t>виды оружия и боеприпасов </a:t>
            </a:r>
            <a:r>
              <a:rPr lang="ru-RU" sz="2000" dirty="0"/>
              <a:t>(холодное, огнестрельное, пневматические, травматические винтовки и пистолеты, газовое оружие и оружие </a:t>
            </a:r>
            <a:r>
              <a:rPr lang="ru-RU" sz="2000" dirty="0" smtClean="0"/>
              <a:t>самообороны)</a:t>
            </a:r>
            <a:r>
              <a:rPr lang="en-US" sz="2000" dirty="0" smtClean="0"/>
              <a:t> </a:t>
            </a:r>
            <a:endParaRPr lang="ru-RU" sz="2000" dirty="0"/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76672"/>
            <a:ext cx="4937691" cy="345638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7947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05064"/>
            <a:ext cx="7560840" cy="16002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>
                <a:solidFill>
                  <a:srgbClr val="C81800"/>
                </a:solidFill>
              </a:rPr>
              <a:t>▶ </a:t>
            </a:r>
            <a:r>
              <a:rPr lang="ru-RU" sz="2400" b="1" dirty="0" smtClean="0">
                <a:solidFill>
                  <a:schemeClr val="tx1"/>
                </a:solidFill>
              </a:rPr>
              <a:t>Имитаторы </a:t>
            </a:r>
            <a:r>
              <a:rPr lang="ru-RU" sz="2400" b="1" dirty="0">
                <a:solidFill>
                  <a:schemeClr val="tx1"/>
                </a:solidFill>
              </a:rPr>
              <a:t>и муляжи оружия и </a:t>
            </a:r>
            <a:r>
              <a:rPr lang="ru-RU" sz="2400" b="1" dirty="0" smtClean="0">
                <a:solidFill>
                  <a:schemeClr val="tx1"/>
                </a:solidFill>
              </a:rPr>
              <a:t>боеприпасов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128792" cy="40590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084168" y="743147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C81800"/>
                </a:solidFill>
              </a:rPr>
              <a:t>Запрещено</a:t>
            </a:r>
            <a:r>
              <a:rPr lang="ru-RU" b="1" dirty="0" smtClean="0">
                <a:solidFill>
                  <a:srgbClr val="C81800"/>
                </a:solidFill>
              </a:rPr>
              <a:t>!</a:t>
            </a:r>
            <a:endParaRPr lang="ru-RU" b="1" dirty="0">
              <a:solidFill>
                <a:srgbClr val="C81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1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941168"/>
            <a:ext cx="7704856" cy="1600200"/>
          </a:xfrm>
        </p:spPr>
        <p:txBody>
          <a:bodyPr>
            <a:normAutofit fontScale="90000"/>
          </a:bodyPr>
          <a:lstStyle/>
          <a:p>
            <a:pPr lvl="0"/>
            <a:r>
              <a:rPr lang="en-US" sz="2800" b="1" dirty="0">
                <a:solidFill>
                  <a:srgbClr val="C81800"/>
                </a:solidFill>
              </a:rPr>
              <a:t>▶</a:t>
            </a:r>
            <a:r>
              <a:rPr lang="en-US" sz="2700" b="1" dirty="0" smtClean="0"/>
              <a:t> </a:t>
            </a:r>
            <a:r>
              <a:rPr lang="ru-RU" sz="2700" b="1" dirty="0" smtClean="0">
                <a:solidFill>
                  <a:schemeClr val="tx1"/>
                </a:solidFill>
              </a:rPr>
              <a:t>Взрывчатые </a:t>
            </a:r>
            <a:r>
              <a:rPr lang="ru-RU" sz="2700" b="1" dirty="0">
                <a:solidFill>
                  <a:schemeClr val="tx1"/>
                </a:solidFill>
              </a:rPr>
              <a:t>вещества, взрывные устройства, дымовые шашки, сигнальные </a:t>
            </a:r>
            <a:r>
              <a:rPr lang="ru-RU" sz="2700" b="1" dirty="0" smtClean="0">
                <a:solidFill>
                  <a:schemeClr val="tx1"/>
                </a:solidFill>
              </a:rPr>
              <a:t>ракеты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34" y="685800"/>
            <a:ext cx="5774332" cy="3886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508104" y="887219"/>
            <a:ext cx="1654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 smtClean="0">
                <a:solidFill>
                  <a:srgbClr val="C81800"/>
                </a:solidFill>
              </a:rPr>
              <a:t>Запрещено</a:t>
            </a:r>
            <a:r>
              <a:rPr lang="ru-RU" sz="2000" u="sng" dirty="0" smtClean="0">
                <a:solidFill>
                  <a:srgbClr val="C81800"/>
                </a:solidFill>
              </a:rPr>
              <a:t>!</a:t>
            </a:r>
            <a:endParaRPr lang="ru-RU" sz="2000" u="sng" dirty="0">
              <a:solidFill>
                <a:srgbClr val="C818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71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437112"/>
            <a:ext cx="7554416" cy="1447056"/>
          </a:xfrm>
        </p:spPr>
        <p:txBody>
          <a:bodyPr>
            <a:normAutofit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</a:t>
            </a:r>
            <a:r>
              <a:rPr lang="en-US" sz="2000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Пиротехнические </a:t>
            </a:r>
            <a:r>
              <a:rPr lang="ru-RU" sz="2000" b="1" dirty="0">
                <a:solidFill>
                  <a:schemeClr val="tx1"/>
                </a:solidFill>
              </a:rPr>
              <a:t>изделия (фейерверки; бенгальские огни, салюты, хлопушки, петарды и т.п</a:t>
            </a:r>
            <a:r>
              <a:rPr lang="ru-RU" sz="2000" b="1" dirty="0" smtClean="0">
                <a:solidFill>
                  <a:schemeClr val="tx1"/>
                </a:solidFill>
              </a:rPr>
              <a:t>.)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692696"/>
            <a:ext cx="4692769" cy="3886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38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226" y="4293096"/>
            <a:ext cx="7538578" cy="1600200"/>
          </a:xfrm>
        </p:spPr>
        <p:txBody>
          <a:bodyPr>
            <a:normAutofit fontScale="90000"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>
                <a:solidFill>
                  <a:schemeClr val="tx1"/>
                </a:solidFill>
              </a:rPr>
              <a:t>Электрошоковые устройства</a:t>
            </a:r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ru-RU" sz="2000" b="1" dirty="0">
                <a:solidFill>
                  <a:srgbClr val="C81800"/>
                </a:solidFill>
              </a:rPr>
              <a:t/>
            </a:r>
            <a:br>
              <a:rPr lang="ru-RU" sz="2000" b="1" dirty="0">
                <a:solidFill>
                  <a:srgbClr val="C81800"/>
                </a:solidFill>
              </a:rPr>
            </a:br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>
                <a:solidFill>
                  <a:schemeClr val="tx1"/>
                </a:solidFill>
              </a:rPr>
              <a:t>Газовые </a:t>
            </a:r>
            <a:r>
              <a:rPr lang="ru-RU" sz="2000" b="1" dirty="0">
                <a:solidFill>
                  <a:schemeClr val="tx1"/>
                </a:solidFill>
              </a:rPr>
              <a:t>баллончики, аэрозольные распылители и нервнопаралитического и слезоточивого </a:t>
            </a:r>
            <a:r>
              <a:rPr lang="ru-RU" sz="2000" b="1" dirty="0" smtClean="0">
                <a:solidFill>
                  <a:schemeClr val="tx1"/>
                </a:solidFill>
              </a:rPr>
              <a:t>воздействия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tx1"/>
                </a:solidFill>
              </a:rPr>
              <a:t>Электрошокер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25" y="1822428"/>
            <a:ext cx="3657600" cy="20606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Газовый баллончик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24038"/>
            <a:ext cx="3657600" cy="2057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915816" y="3429000"/>
            <a:ext cx="1513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Запрещено</a:t>
            </a:r>
            <a:r>
              <a:rPr lang="ru-RU" b="1" dirty="0" smtClean="0">
                <a:solidFill>
                  <a:schemeClr val="bg1"/>
                </a:solidFill>
              </a:rPr>
              <a:t>!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04248" y="3429000"/>
            <a:ext cx="1513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Запрещено</a:t>
            </a:r>
            <a:r>
              <a:rPr lang="ru-RU" dirty="0" smtClean="0">
                <a:solidFill>
                  <a:schemeClr val="bg1"/>
                </a:solidFill>
              </a:rPr>
              <a:t>!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12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573016"/>
            <a:ext cx="7554416" cy="2752328"/>
          </a:xfrm>
        </p:spPr>
        <p:txBody>
          <a:bodyPr>
            <a:noAutofit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>
                <a:solidFill>
                  <a:srgbClr val="C00000"/>
                </a:solidFill>
              </a:rPr>
              <a:t>Колющие </a:t>
            </a:r>
            <a:r>
              <a:rPr lang="ru-RU" sz="2000" b="1" dirty="0">
                <a:solidFill>
                  <a:srgbClr val="C00000"/>
                </a:solidFill>
              </a:rPr>
              <a:t>и режущие предметы </a:t>
            </a:r>
            <a:r>
              <a:rPr lang="ru-RU" sz="2000" b="1" dirty="0">
                <a:solidFill>
                  <a:schemeClr val="tx1"/>
                </a:solidFill>
              </a:rPr>
              <a:t>(включая канцелярские ножи, бритвенные лезвия, битое стекло, предметы для резки, пилы</a:t>
            </a:r>
            <a:r>
              <a:rPr lang="ru-RU" sz="2000" b="1" dirty="0" smtClean="0">
                <a:solidFill>
                  <a:schemeClr val="tx1"/>
                </a:solidFill>
              </a:rPr>
              <a:t>)</a:t>
            </a:r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>
                <a:solidFill>
                  <a:schemeClr val="tx1"/>
                </a:solidFill>
              </a:rPr>
              <a:t>Другие предметы, которые могут быть использованы в качестве </a:t>
            </a:r>
            <a:r>
              <a:rPr lang="ru-RU" sz="2000" b="1" dirty="0" smtClean="0">
                <a:solidFill>
                  <a:srgbClr val="C81800"/>
                </a:solidFill>
              </a:rPr>
              <a:t>оружия</a:t>
            </a:r>
            <a:r>
              <a:rPr lang="ru-RU" sz="2000" dirty="0">
                <a:solidFill>
                  <a:srgbClr val="C81800"/>
                </a:solidFill>
              </a:rPr>
              <a:t/>
            </a:r>
            <a:br>
              <a:rPr lang="ru-RU" sz="2000" dirty="0">
                <a:solidFill>
                  <a:srgbClr val="C81800"/>
                </a:solidFill>
              </a:rPr>
            </a:br>
            <a:endParaRPr lang="ru-RU" sz="2000" dirty="0">
              <a:solidFill>
                <a:srgbClr val="C818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b="1" dirty="0" smtClean="0"/>
              <a:t>Канцелярский нож</a:t>
            </a:r>
            <a:endParaRPr lang="ru-RU" sz="1800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1800" b="1" dirty="0" smtClean="0"/>
              <a:t>Колющие, режущие предметы</a:t>
            </a:r>
            <a:endParaRPr lang="ru-RU" sz="1800" b="1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2520280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96752"/>
            <a:ext cx="324036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903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221088"/>
            <a:ext cx="7554416" cy="2392288"/>
          </a:xfrm>
        </p:spPr>
        <p:txBody>
          <a:bodyPr>
            <a:noAutofit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</a:t>
            </a:r>
            <a:r>
              <a:rPr lang="en-US" sz="2000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Огнеопасные</a:t>
            </a:r>
            <a:r>
              <a:rPr lang="ru-RU" sz="2000" b="1" dirty="0">
                <a:solidFill>
                  <a:schemeClr val="tx1"/>
                </a:solidFill>
              </a:rPr>
              <a:t>, взрывчатые, ядовитые, отравляющие и едко пахнущие </a:t>
            </a:r>
            <a:r>
              <a:rPr lang="ru-RU" sz="2000" b="1" dirty="0" smtClean="0">
                <a:solidFill>
                  <a:schemeClr val="tx1"/>
                </a:solidFill>
              </a:rPr>
              <a:t>вещества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en-US" sz="2000" b="1" dirty="0">
                <a:solidFill>
                  <a:srgbClr val="C81800"/>
                </a:solidFill>
              </a:rPr>
              <a:t>▶</a:t>
            </a:r>
            <a:r>
              <a:rPr lang="en-US" sz="2000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Легковоспламеняющиеся</a:t>
            </a:r>
            <a:r>
              <a:rPr lang="ru-RU" sz="2000" b="1" dirty="0">
                <a:solidFill>
                  <a:schemeClr val="tx1"/>
                </a:solidFill>
              </a:rPr>
              <a:t>, пожароопасные материалы, предметы, жидкости и </a:t>
            </a:r>
            <a:r>
              <a:rPr lang="ru-RU" sz="2000" b="1" dirty="0" smtClean="0">
                <a:solidFill>
                  <a:schemeClr val="tx1"/>
                </a:solidFill>
              </a:rPr>
              <a:t>вещества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Аэрозольные баллоны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Ядовитые вещества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3657600" cy="2443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72816"/>
            <a:ext cx="331236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390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755576" y="4365104"/>
            <a:ext cx="7554416" cy="2104256"/>
          </a:xfrm>
        </p:spPr>
        <p:txBody>
          <a:bodyPr>
            <a:noAutofit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/>
              <a:t>Радиоактивные </a:t>
            </a:r>
            <a:r>
              <a:rPr lang="ru-RU" sz="2000" b="1" dirty="0"/>
              <a:t>материалы и </a:t>
            </a:r>
            <a:r>
              <a:rPr lang="ru-RU" sz="2000" b="1" dirty="0" smtClean="0"/>
              <a:t>вещества</a:t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/>
              <a:t>Табачные </a:t>
            </a:r>
            <a:r>
              <a:rPr lang="ru-RU" sz="2000" b="1" dirty="0"/>
              <a:t>изделия, электронные сигареты,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наркотические </a:t>
            </a:r>
            <a:r>
              <a:rPr lang="ru-RU" sz="2000" b="1" dirty="0"/>
              <a:t>и психотропные вещества и средства, вызывающие опьянение или </a:t>
            </a:r>
            <a:r>
              <a:rPr lang="ru-RU" sz="2000" b="1" dirty="0" smtClean="0"/>
              <a:t>отравление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b="1" dirty="0" smtClean="0"/>
              <a:t>Электронные сигареты</a:t>
            </a:r>
            <a:endParaRPr lang="ru-RU" sz="2000" b="1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2000" b="1" dirty="0" smtClean="0"/>
              <a:t>Радиоактивные вещества</a:t>
            </a:r>
            <a:endParaRPr lang="ru-RU" sz="2000" b="1" dirty="0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380931"/>
            <a:ext cx="3657600" cy="2900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Объект 2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576" y="1340768"/>
            <a:ext cx="3657600" cy="2955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445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15816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55576" y="620688"/>
            <a:ext cx="7560840" cy="5472608"/>
          </a:xfrm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/>
              <a:t>Согласно </a:t>
            </a:r>
            <a:r>
              <a:rPr lang="ru-RU" sz="2400" b="1" dirty="0"/>
              <a:t>статье 12 Федерального закона от 23.02.2013 № 15-ФЗ </a:t>
            </a:r>
            <a:r>
              <a:rPr lang="ru-RU" sz="2400" i="1" dirty="0"/>
              <a:t>«Об охране здоровья граждан от воздействия окружающего табачного дыма, последствий потребления табака или потребления </a:t>
            </a:r>
            <a:r>
              <a:rPr lang="ru-RU" sz="2400" i="1" dirty="0" err="1"/>
              <a:t>никотинсодержащей</a:t>
            </a:r>
            <a:r>
              <a:rPr lang="ru-RU" sz="2400" i="1" dirty="0"/>
              <a:t> продукции» 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/>
              <a:t/>
            </a:r>
            <a:br>
              <a:rPr lang="ru-RU" sz="2400" i="1" dirty="0"/>
            </a:br>
            <a:r>
              <a:rPr lang="ru-RU" sz="2400" b="1" dirty="0" smtClean="0">
                <a:solidFill>
                  <a:srgbClr val="C81800"/>
                </a:solidFill>
              </a:rPr>
              <a:t>установлен</a:t>
            </a:r>
            <a:r>
              <a:rPr lang="ru-RU" sz="2400" dirty="0" smtClean="0">
                <a:solidFill>
                  <a:srgbClr val="C81800"/>
                </a:solidFill>
              </a:rPr>
              <a:t> </a:t>
            </a:r>
            <a:r>
              <a:rPr lang="ru-RU" sz="2400" b="1" dirty="0">
                <a:solidFill>
                  <a:srgbClr val="C81800"/>
                </a:solidFill>
              </a:rPr>
              <a:t>запрет</a:t>
            </a:r>
            <a:r>
              <a:rPr lang="ru-RU" sz="2400" dirty="0">
                <a:solidFill>
                  <a:srgbClr val="C81800"/>
                </a:solidFill>
              </a:rPr>
              <a:t> </a:t>
            </a:r>
            <a:r>
              <a:rPr lang="ru-RU" sz="2400" b="1" dirty="0">
                <a:solidFill>
                  <a:srgbClr val="C81800"/>
                </a:solidFill>
              </a:rPr>
              <a:t>курения табака, потребления </a:t>
            </a:r>
            <a:r>
              <a:rPr lang="ru-RU" sz="2400" b="1" dirty="0" err="1">
                <a:solidFill>
                  <a:srgbClr val="C81800"/>
                </a:solidFill>
              </a:rPr>
              <a:t>никотинсодержащей</a:t>
            </a:r>
            <a:r>
              <a:rPr lang="ru-RU" sz="2400" b="1" dirty="0">
                <a:solidFill>
                  <a:srgbClr val="C81800"/>
                </a:solidFill>
              </a:rPr>
              <a:t> продукции </a:t>
            </a:r>
            <a:r>
              <a:rPr lang="ru-RU" sz="2400" dirty="0"/>
              <a:t>или использования кальянов на отдельных территориях, в помещениях и на объектах, а так же согласно нормам</a:t>
            </a:r>
            <a:r>
              <a:rPr lang="ru-RU" sz="2400" b="1" dirty="0"/>
              <a:t> Федерального закона от 31.07.2020 №303-ФЗ,</a:t>
            </a:r>
            <a:r>
              <a:rPr lang="ru-RU" sz="2400" dirty="0"/>
              <a:t> </a:t>
            </a:r>
            <a:r>
              <a:rPr lang="ru-RU" sz="2400" b="1" u="sng" dirty="0" err="1"/>
              <a:t>вейпы</a:t>
            </a:r>
            <a:r>
              <a:rPr lang="ru-RU" sz="2400" b="1" u="sng" dirty="0"/>
              <a:t> и </a:t>
            </a:r>
            <a:r>
              <a:rPr lang="ru-RU" sz="2400" b="1" u="sng" dirty="0" err="1"/>
              <a:t>айкосы</a:t>
            </a:r>
            <a:r>
              <a:rPr lang="ru-RU" sz="2400" b="1" u="sng" dirty="0"/>
              <a:t> приравнены к </a:t>
            </a:r>
            <a:r>
              <a:rPr lang="ru-RU" sz="2400" b="1" u="sng" dirty="0" smtClean="0"/>
              <a:t>сигаретам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762000" y="3717032"/>
            <a:ext cx="489012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5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4437112"/>
            <a:ext cx="7626424" cy="2311152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/>
              <a:t>Алкоголь</a:t>
            </a:r>
            <a:r>
              <a:rPr lang="ru-RU" sz="2000" b="1" dirty="0"/>
              <a:t>, спиртосодержащие напитки, пиво, энергетические </a:t>
            </a:r>
            <a:r>
              <a:rPr lang="ru-RU" sz="2000" b="1" dirty="0" smtClean="0"/>
              <a:t>напитки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err="1" smtClean="0"/>
              <a:t>Дроны</a:t>
            </a:r>
            <a:r>
              <a:rPr lang="ru-RU" sz="2000" b="1" dirty="0"/>
              <a:t>, игрушки, собранные по образцу беспилотных летательных </a:t>
            </a:r>
            <a:r>
              <a:rPr lang="ru-RU" sz="2000" b="1" dirty="0" smtClean="0"/>
              <a:t>аппаратов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А</a:t>
            </a:r>
            <a:r>
              <a:rPr lang="ru-RU" b="1" dirty="0"/>
              <a:t>л</a:t>
            </a:r>
            <a:r>
              <a:rPr lang="ru-RU" b="1" dirty="0" smtClean="0"/>
              <a:t>коголь</a:t>
            </a:r>
            <a:endParaRPr lang="ru-RU" b="1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25" y="1412776"/>
            <a:ext cx="3657600" cy="2854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dirty="0" err="1" smtClean="0"/>
              <a:t>Дроны</a:t>
            </a:r>
            <a:endParaRPr lang="ru-RU" b="1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3406" y="1412776"/>
            <a:ext cx="3560838" cy="288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580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09120"/>
            <a:ext cx="7554416" cy="1807096"/>
          </a:xfrm>
        </p:spPr>
        <p:txBody>
          <a:bodyPr>
            <a:noAutofit/>
          </a:bodyPr>
          <a:lstStyle/>
          <a:p>
            <a:pPr lvl="0"/>
            <a:r>
              <a:rPr lang="en-US" sz="2000" b="1" dirty="0">
                <a:solidFill>
                  <a:srgbClr val="C81800"/>
                </a:solidFill>
              </a:rPr>
              <a:t>▶ </a:t>
            </a:r>
            <a:r>
              <a:rPr lang="ru-RU" sz="2000" b="1" dirty="0" smtClean="0">
                <a:solidFill>
                  <a:srgbClr val="C81800"/>
                </a:solidFill>
              </a:rPr>
              <a:t> </a:t>
            </a:r>
            <a:r>
              <a:rPr lang="ru-RU" sz="2000" b="1" dirty="0" smtClean="0"/>
              <a:t>Хозяйственные </a:t>
            </a:r>
            <a:r>
              <a:rPr lang="ru-RU" sz="2000" b="1" dirty="0"/>
              <a:t>сумки, громоздкие предметы</a:t>
            </a:r>
            <a:r>
              <a:rPr lang="ru-RU" sz="2000" dirty="0"/>
              <a:t>, различные свёртки подозрительного вида, способствующие проносу в здание запрещённых предметов, самодельных взрывных </a:t>
            </a:r>
            <a:r>
              <a:rPr lang="ru-RU" sz="2000" dirty="0" smtClean="0"/>
              <a:t>устройств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48680"/>
            <a:ext cx="5188355" cy="3886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slop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4833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692696"/>
            <a:ext cx="7338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>
                <a:solidFill>
                  <a:srgbClr val="C81800"/>
                </a:solidFill>
              </a:rPr>
              <a:t>П</a:t>
            </a:r>
            <a:r>
              <a:rPr lang="ru-RU" sz="2400" b="1" u="sng" dirty="0" smtClean="0">
                <a:solidFill>
                  <a:srgbClr val="C81800"/>
                </a:solidFill>
              </a:rPr>
              <a:t>оследствия</a:t>
            </a:r>
            <a:r>
              <a:rPr lang="ru-RU" sz="2400" dirty="0" smtClean="0">
                <a:solidFill>
                  <a:srgbClr val="C81800"/>
                </a:solidFill>
              </a:rPr>
              <a:t> </a:t>
            </a:r>
            <a:r>
              <a:rPr lang="ru-RU" sz="2400" dirty="0">
                <a:solidFill>
                  <a:srgbClr val="C81800"/>
                </a:solidFill>
              </a:rPr>
              <a:t>использования опасных </a:t>
            </a:r>
            <a:r>
              <a:rPr lang="ru-RU" sz="2400" dirty="0" smtClean="0">
                <a:solidFill>
                  <a:srgbClr val="C81800"/>
                </a:solidFill>
              </a:rPr>
              <a:t>предметов:</a:t>
            </a:r>
            <a:endParaRPr lang="ru-RU" sz="2400" dirty="0">
              <a:solidFill>
                <a:srgbClr val="C818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556792"/>
            <a:ext cx="77925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● Травмы</a:t>
            </a:r>
            <a:r>
              <a:rPr lang="ru-RU" sz="2400" b="1" dirty="0" smtClean="0"/>
              <a:t>, увечья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400" dirty="0" smtClean="0"/>
          </a:p>
          <a:p>
            <a:r>
              <a:rPr lang="ru-RU" sz="2400" b="1" dirty="0"/>
              <a:t>● Происшествия </a:t>
            </a:r>
            <a:r>
              <a:rPr lang="ru-RU" sz="2400" b="1" dirty="0" smtClean="0"/>
              <a:t>(например, пожар)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400" dirty="0" smtClean="0"/>
          </a:p>
          <a:p>
            <a:r>
              <a:rPr lang="ru-RU" sz="2400" b="1" dirty="0"/>
              <a:t>● Административная </a:t>
            </a:r>
            <a:r>
              <a:rPr lang="ru-RU" sz="2400" b="1" dirty="0" smtClean="0"/>
              <a:t>и уголовная ответственность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332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7560840" cy="5355312"/>
          </a:xfrm>
          <a:prstGeom prst="rect">
            <a:avLst/>
          </a:prstGeom>
          <a:ln>
            <a:noFill/>
            <a:prstDash val="lgDash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«Уголовный </a:t>
            </a:r>
            <a:r>
              <a:rPr lang="ru-RU" b="1" dirty="0"/>
              <a:t>кодекс Российской </a:t>
            </a:r>
            <a:r>
              <a:rPr lang="ru-RU" b="1" dirty="0" smtClean="0"/>
              <a:t>Федерации» </a:t>
            </a:r>
            <a:r>
              <a:rPr lang="ru-RU" dirty="0"/>
              <a:t>от 13.06.1996 N 63-ФЗ </a:t>
            </a:r>
            <a:r>
              <a:rPr lang="ru-RU" dirty="0" smtClean="0"/>
              <a:t>(</a:t>
            </a:r>
            <a:r>
              <a:rPr lang="ru-RU" dirty="0"/>
              <a:t>с изм. и доп., вступ. в силу с 20.11.2024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b="1" dirty="0">
                <a:solidFill>
                  <a:srgbClr val="C00000"/>
                </a:solidFill>
              </a:rPr>
              <a:t>УК РФ Статья 20. Возраст, с которого наступает уголовная </a:t>
            </a:r>
            <a:r>
              <a:rPr lang="ru-RU" b="1" dirty="0" smtClean="0">
                <a:solidFill>
                  <a:srgbClr val="C00000"/>
                </a:solidFill>
              </a:rPr>
              <a:t>ответственность</a:t>
            </a:r>
          </a:p>
          <a:p>
            <a:endParaRPr lang="ru-RU" b="1" dirty="0">
              <a:solidFill>
                <a:srgbClr val="C00000"/>
              </a:solidFill>
            </a:endParaRPr>
          </a:p>
          <a:p>
            <a:pPr lvl="0"/>
            <a:r>
              <a:rPr lang="ru-RU" dirty="0"/>
              <a:t>Уголовной ответственности подлежит лицо, достигшее ко времени совершения преступления </a:t>
            </a:r>
            <a:r>
              <a:rPr lang="ru-RU" b="1" u="sng" dirty="0"/>
              <a:t>шестнадцатилетнего </a:t>
            </a:r>
            <a:r>
              <a:rPr lang="ru-RU" b="1" u="sng" dirty="0" smtClean="0"/>
              <a:t>возраста (16 лет)</a:t>
            </a:r>
            <a:endParaRPr lang="ru-RU" u="sng" dirty="0"/>
          </a:p>
          <a:p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/>
              <a:t>Лица</a:t>
            </a:r>
            <a:r>
              <a:rPr lang="ru-RU" dirty="0"/>
              <a:t>, достигшие ко времени совершения преступления </a:t>
            </a:r>
            <a:r>
              <a:rPr lang="ru-RU" b="1" u="sng" dirty="0"/>
              <a:t>четырнадцатилетнего </a:t>
            </a:r>
            <a:r>
              <a:rPr lang="ru-RU" b="1" u="sng" dirty="0" smtClean="0"/>
              <a:t>возраста (14 лет)</a:t>
            </a:r>
            <a:r>
              <a:rPr lang="ru-RU" dirty="0" smtClean="0"/>
              <a:t>, </a:t>
            </a:r>
            <a:r>
              <a:rPr lang="ru-RU" b="1" dirty="0"/>
              <a:t>подлежат уголовной ответственности </a:t>
            </a:r>
            <a:r>
              <a:rPr lang="ru-RU" b="1" dirty="0" smtClean="0"/>
              <a:t>за: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/>
              <a:t>● </a:t>
            </a:r>
            <a:r>
              <a:rPr lang="ru-RU" dirty="0" smtClean="0"/>
              <a:t> убийство </a:t>
            </a:r>
            <a:r>
              <a:rPr lang="ru-RU" dirty="0"/>
              <a:t>(</a:t>
            </a:r>
            <a:r>
              <a:rPr lang="ru-RU" u="sng" dirty="0">
                <a:solidFill>
                  <a:srgbClr val="C00000"/>
                </a:solidFill>
              </a:rPr>
              <a:t>статья </a:t>
            </a:r>
            <a:r>
              <a:rPr lang="ru-RU" u="sng" dirty="0" smtClean="0">
                <a:solidFill>
                  <a:srgbClr val="C00000"/>
                </a:solidFill>
              </a:rPr>
              <a:t>105</a:t>
            </a:r>
            <a:r>
              <a:rPr lang="ru-RU" dirty="0" smtClean="0"/>
              <a:t>)</a:t>
            </a:r>
          </a:p>
          <a:p>
            <a:r>
              <a:rPr lang="ru-RU" dirty="0"/>
              <a:t>● </a:t>
            </a:r>
            <a:r>
              <a:rPr lang="ru-RU" dirty="0" smtClean="0"/>
              <a:t> умышленное </a:t>
            </a:r>
            <a:r>
              <a:rPr lang="ru-RU" dirty="0"/>
              <a:t>причинение тяжкого вреда здоровью (</a:t>
            </a:r>
            <a:r>
              <a:rPr lang="ru-RU" u="sng" dirty="0">
                <a:solidFill>
                  <a:srgbClr val="C00000"/>
                </a:solidFill>
              </a:rPr>
              <a:t>статья 111</a:t>
            </a:r>
            <a:r>
              <a:rPr lang="ru-RU" dirty="0" smtClean="0"/>
              <a:t>)</a:t>
            </a:r>
          </a:p>
          <a:p>
            <a:r>
              <a:rPr lang="ru-RU" dirty="0"/>
              <a:t>● </a:t>
            </a:r>
            <a:r>
              <a:rPr lang="ru-RU" dirty="0" smtClean="0"/>
              <a:t> умышленное </a:t>
            </a:r>
            <a:r>
              <a:rPr lang="ru-RU" dirty="0"/>
              <a:t>причинение средней тяжести вреда </a:t>
            </a:r>
            <a:r>
              <a:rPr lang="ru-RU" dirty="0" smtClean="0"/>
              <a:t>здоровью</a:t>
            </a:r>
          </a:p>
          <a:p>
            <a:endParaRPr lang="ru-RU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52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51270339"/>
              </p:ext>
            </p:extLst>
          </p:nvPr>
        </p:nvGraphicFramePr>
        <p:xfrm>
          <a:off x="755576" y="620688"/>
          <a:ext cx="763284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47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62880"/>
            <a:ext cx="7632848" cy="5355312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✔</a:t>
            </a:r>
            <a:r>
              <a:rPr lang="ru-RU" dirty="0"/>
              <a:t>хулиганство при отягчающих обстоятельствах (</a:t>
            </a:r>
            <a:r>
              <a:rPr lang="ru-RU" u="sng" dirty="0">
                <a:solidFill>
                  <a:srgbClr val="C00000"/>
                </a:solidFill>
              </a:rPr>
              <a:t>части вторая</a:t>
            </a:r>
            <a:r>
              <a:rPr lang="ru-RU" dirty="0"/>
              <a:t> и </a:t>
            </a:r>
            <a:r>
              <a:rPr lang="ru-RU" u="sng" dirty="0">
                <a:solidFill>
                  <a:srgbClr val="C00000"/>
                </a:solidFill>
              </a:rPr>
              <a:t>третья статьи 213</a:t>
            </a:r>
            <a:r>
              <a:rPr lang="ru-RU" dirty="0" smtClean="0"/>
              <a:t>)</a:t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/>
              <a:t>✔</a:t>
            </a:r>
            <a:r>
              <a:rPr lang="ru-RU" dirty="0"/>
              <a:t>вандализм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u="sng" dirty="0">
                <a:solidFill>
                  <a:srgbClr val="C00000"/>
                </a:solidFill>
              </a:rPr>
              <a:t>статья 214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b="1" dirty="0"/>
              <a:t>✔</a:t>
            </a:r>
            <a:r>
              <a:rPr lang="ru-RU" dirty="0"/>
              <a:t>незаконные приобретение, передачу, сбыт, хранение, перевозку или ношение взрывчатых веществ или взрывных устройств (</a:t>
            </a:r>
            <a:r>
              <a:rPr lang="ru-RU" u="sng" dirty="0">
                <a:solidFill>
                  <a:srgbClr val="C00000"/>
                </a:solidFill>
              </a:rPr>
              <a:t>статья 222.1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b="1" dirty="0"/>
              <a:t>✔</a:t>
            </a:r>
            <a:r>
              <a:rPr lang="ru-RU" dirty="0"/>
              <a:t>незаконное изготовление взрывчатых веществ или взрывных устройств (</a:t>
            </a:r>
            <a:r>
              <a:rPr lang="ru-RU" u="sng" dirty="0">
                <a:solidFill>
                  <a:srgbClr val="C00000"/>
                </a:solidFill>
              </a:rPr>
              <a:t>статья 223.1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r>
              <a:rPr lang="ru-RU" b="1" dirty="0"/>
              <a:t>✔</a:t>
            </a:r>
            <a:r>
              <a:rPr lang="ru-RU" dirty="0"/>
              <a:t>хищение либо вымогательство оружия, боеприпасов, взрывчатых веществ и взрывных устройств (</a:t>
            </a:r>
            <a:r>
              <a:rPr lang="ru-RU" u="sng" dirty="0">
                <a:solidFill>
                  <a:srgbClr val="C00000"/>
                </a:solidFill>
              </a:rPr>
              <a:t>статья 226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r>
              <a:rPr lang="ru-RU" b="1" dirty="0"/>
              <a:t>✔</a:t>
            </a:r>
            <a:r>
              <a:rPr lang="ru-RU" dirty="0"/>
              <a:t>хищение либо вымогательство наркотических средств или психотропных веществ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41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517232"/>
            <a:ext cx="7554416" cy="16002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>Забота </a:t>
            </a:r>
            <a:r>
              <a:rPr lang="ru-RU" sz="2200" b="1" dirty="0">
                <a:solidFill>
                  <a:srgbClr val="C00000"/>
                </a:solidFill>
              </a:rPr>
              <a:t>о себе и </a:t>
            </a:r>
            <a:r>
              <a:rPr lang="ru-RU" sz="2200" b="1" dirty="0" smtClean="0">
                <a:solidFill>
                  <a:srgbClr val="C00000"/>
                </a:solidFill>
              </a:rPr>
              <a:t>друзьях </a:t>
            </a:r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ru-RU" sz="2000" b="1" dirty="0" smtClean="0">
                <a:solidFill>
                  <a:srgbClr val="C81800"/>
                </a:solidFill>
              </a:rPr>
              <a:t/>
            </a:r>
            <a:br>
              <a:rPr lang="ru-RU" sz="2000" b="1" dirty="0" smtClean="0">
                <a:solidFill>
                  <a:srgbClr val="C81800"/>
                </a:solidFill>
              </a:rPr>
            </a:br>
            <a:r>
              <a:rPr lang="ru-RU" sz="2000" dirty="0" smtClean="0"/>
              <a:t>В </a:t>
            </a:r>
            <a:r>
              <a:rPr lang="ru-RU" sz="2000" dirty="0"/>
              <a:t>случае обнаружения у обучающегося </a:t>
            </a:r>
            <a:r>
              <a:rPr lang="ru-RU" sz="2000" b="1" dirty="0"/>
              <a:t>любого вида оружия </a:t>
            </a:r>
            <a:r>
              <a:rPr lang="ru-RU" sz="2000" b="1" dirty="0" smtClean="0">
                <a:solidFill>
                  <a:srgbClr val="C81800"/>
                </a:solidFill>
              </a:rPr>
              <a:t>незамедлительно</a:t>
            </a:r>
            <a:r>
              <a:rPr lang="ru-RU" sz="2000" dirty="0" smtClean="0">
                <a:solidFill>
                  <a:srgbClr val="C81800"/>
                </a:solidFill>
              </a:rPr>
              <a:t> </a:t>
            </a:r>
            <a:r>
              <a:rPr lang="ru-RU" sz="2000" dirty="0" smtClean="0"/>
              <a:t>сообщите </a:t>
            </a:r>
            <a:r>
              <a:rPr lang="ru-RU" sz="2000" dirty="0"/>
              <a:t>об этом классному руководителю или любому другому учителю, заместителю директора и т.д. </a:t>
            </a:r>
            <a:br>
              <a:rPr lang="ru-RU" sz="2000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829300" cy="3886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9095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97152"/>
            <a:ext cx="7554416" cy="1600200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Ребятам, сообщившим об имеющемся у одноклассников или других учащихся школы </a:t>
            </a:r>
            <a:r>
              <a:rPr lang="ru-RU" sz="2000" b="1" dirty="0" smtClean="0">
                <a:solidFill>
                  <a:srgbClr val="C00000"/>
                </a:solidFill>
              </a:rPr>
              <a:t>опасном предмете</a:t>
            </a:r>
            <a:r>
              <a:rPr lang="ru-RU" sz="2000" dirty="0" smtClean="0"/>
              <a:t>, не желающим себя обнародовать, </a:t>
            </a:r>
            <a:r>
              <a:rPr lang="ru-RU" sz="2000" b="1" dirty="0" smtClean="0"/>
              <a:t>администрация школы гарантирует анонимность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425" y="685800"/>
            <a:ext cx="4924949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623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7554416" cy="1015008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Берегите себя и свою школу!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836712"/>
            <a:ext cx="3582743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4303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793</TotalTime>
  <Words>388</Words>
  <Application>Microsoft Office PowerPoint</Application>
  <PresentationFormat>Экран (4:3)</PresentationFormat>
  <Paragraphs>75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NewsPrint</vt:lpstr>
      <vt:lpstr>О запрете использования опасных предметов в школе</vt:lpstr>
      <vt:lpstr>  </vt:lpstr>
      <vt:lpstr>   Представьте крепость. Её прочность и устойчивость зависят от каждого кирпича, который в нее вложен. Так же и в школе   Безопасность — это не просто задача отдельных лиц. Это совместная ответственность  </vt:lpstr>
      <vt:lpstr>  Каждый участник образовательного процесса, будь то ученик, учитель или технический работник, играет свою ключевую роль в том, чтобы создать безопасную среду  Безопасные условия дают возможность сосредоточиться на учёбе, общении и личностном развитии </vt:lpstr>
      <vt:lpstr>Когда вы приходите в школу и чувствуете себя в безопасности, у вас появляется больше уверенности. Вы можете спокойно заниматься уроками, общаться с друзьями и участвовать в различных мероприятиях  Если вы чувствуете себя не в безопасности — это может вызвать стресс и помешать учебе  Поэтому очень важно создать атмосферу, где каждому будет комфортно </vt:lpstr>
      <vt:lpstr>Жизнь полна неожиданностей. Мы никогда не можем заранее предсказать, что может произойти в любой момент   Одна маленькая неосторожность может иметь серьезные последствия! </vt:lpstr>
      <vt:lpstr>Наличие чётких правил безопасности помогает минимизировать риски   </vt:lpstr>
      <vt:lpstr>Опасные предметы — это предметы, которые при неумелом обращении могут причинить вред, и даже стать причиной беды</vt:lpstr>
      <vt:lpstr>Перечень предметов, веществ и устройств, запрещённых к проносу в здание и на территорию школы:  ▶ Любые виды оружия и боеприпасов (холодное, огнестрельное, пневматические, травматические винтовки и пистолеты, газовое оружие и оружие самообороны) </vt:lpstr>
      <vt:lpstr>▶ Имитаторы и муляжи оружия и боеприпасов</vt:lpstr>
      <vt:lpstr>▶ Взрывчатые вещества, взрывные устройства, дымовые шашки, сигнальные ракеты </vt:lpstr>
      <vt:lpstr>▶ Пиротехнические изделия (фейерверки; бенгальские огни, салюты, хлопушки, петарды и т.п.)</vt:lpstr>
      <vt:lpstr>▶ Электрошоковые устройства  ▶ Газовые баллончики, аэрозольные распылители и нервнопаралитического и слезоточивого воздействия </vt:lpstr>
      <vt:lpstr>▶ Колющие и режущие предметы (включая канцелярские ножи, бритвенные лезвия, битое стекло, предметы для резки, пилы)  ▶ Другие предметы, которые могут быть использованы в качестве оружия </vt:lpstr>
      <vt:lpstr>▶ Огнеопасные, взрывчатые, ядовитые, отравляющие и едко пахнущие вещества  ▶ Легковоспламеняющиеся, пожароопасные материалы, предметы, жидкости и вещества  </vt:lpstr>
      <vt:lpstr>▶ Радиоактивные материалы и вещества  ▶ Табачные изделия, электронные сигареты,  наркотические и психотропные вещества и средства, вызывающие опьянение или отравление </vt:lpstr>
      <vt:lpstr>Согласно статье 12 Федерального закона от 23.02.2013 № 15-ФЗ «Об охране здоровья граждан от воздействия окружающего табачного дыма, последствий потребления табака или потребления никотинсодержащей продукции»   установлен запрет курения табака, потребления никотинсодержащей продукции или использования кальянов на отдельных территориях, в помещениях и на объектах, а так же согласно нормам Федерального закона от 31.07.2020 №303-ФЗ, вейпы и айкосы приравнены к сигаретам </vt:lpstr>
      <vt:lpstr>▶ Алкоголь, спиртосодержащие напитки, пиво, энергетические напитки  ▶ Дроны, игрушки, собранные по образцу беспилотных летательных аппаратов  </vt:lpstr>
      <vt:lpstr>▶  Хозяйственные сумки, громоздкие предметы, различные свёртки подозрительного вида, способствующие проносу в здание запрещённых предметов, самодельных взрывных устройств </vt:lpstr>
      <vt:lpstr>Презентация PowerPoint</vt:lpstr>
      <vt:lpstr>Презентация PowerPoint</vt:lpstr>
      <vt:lpstr>Презентация PowerPoint</vt:lpstr>
      <vt:lpstr>Презентация PowerPoint</vt:lpstr>
      <vt:lpstr> Забота о себе и друзьях   В случае обнаружения у обучающегося любого вида оружия незамедлительно сообщите об этом классному руководителю или любому другому учителю, заместителю директора и т.д.     </vt:lpstr>
      <vt:lpstr>  Ребятам, сообщившим об имеющемся у одноклассников или других учащихся школы опасном предмете, не желающим себя обнародовать, администрация школы гарантирует анонимность </vt:lpstr>
      <vt:lpstr>Берегите себя и свою школу!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запрете использования опасных предметов в школе</dc:title>
  <dc:creator>server school3</dc:creator>
  <cp:lastModifiedBy>server school3</cp:lastModifiedBy>
  <cp:revision>51</cp:revision>
  <dcterms:created xsi:type="dcterms:W3CDTF">2024-11-28T12:28:00Z</dcterms:created>
  <dcterms:modified xsi:type="dcterms:W3CDTF">2025-01-27T08:04:25Z</dcterms:modified>
</cp:coreProperties>
</file>