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57" r:id="rId3"/>
    <p:sldId id="261" r:id="rId4"/>
    <p:sldId id="258" r:id="rId5"/>
    <p:sldId id="263" r:id="rId6"/>
    <p:sldId id="264" r:id="rId7"/>
    <p:sldId id="276" r:id="rId8"/>
    <p:sldId id="277" r:id="rId9"/>
    <p:sldId id="267" r:id="rId10"/>
    <p:sldId id="268" r:id="rId11"/>
    <p:sldId id="269" r:id="rId12"/>
    <p:sldId id="270" r:id="rId13"/>
    <p:sldId id="271" r:id="rId14"/>
    <p:sldId id="272" r:id="rId15"/>
    <p:sldId id="278" r:id="rId16"/>
    <p:sldId id="273" r:id="rId17"/>
    <p:sldId id="274" r:id="rId18"/>
    <p:sldId id="279" r:id="rId19"/>
    <p:sldId id="275" r:id="rId2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>
        <p:scale>
          <a:sx n="76" d="100"/>
          <a:sy n="76" d="100"/>
        </p:scale>
        <p:origin x="-486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B532EF-E9E3-42EE-9756-5874947FA6C9}" type="datetimeFigureOut">
              <a:rPr lang="ru-RU" smtClean="0"/>
              <a:t>19.01.2022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71694A-61C1-4184-8A13-1AA2B7948A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15770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71694A-61C1-4184-8A13-1AA2B7948AB7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57210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B8DE5-0941-46C4-8DA3-8DA291B9682D}" type="datetimeFigureOut">
              <a:rPr lang="ru-RU" smtClean="0"/>
              <a:t>19.01.2022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EB6AD-9C0A-4D2A-B953-E8C1C6FF67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8878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B8DE5-0941-46C4-8DA3-8DA291B9682D}" type="datetimeFigureOut">
              <a:rPr lang="ru-RU" smtClean="0"/>
              <a:t>19.01.2022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EB6AD-9C0A-4D2A-B953-E8C1C6FF67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36076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B8DE5-0941-46C4-8DA3-8DA291B9682D}" type="datetimeFigureOut">
              <a:rPr lang="ru-RU" smtClean="0"/>
              <a:t>19.01.2022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EB6AD-9C0A-4D2A-B953-E8C1C6FF67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10133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B8DE5-0941-46C4-8DA3-8DA291B9682D}" type="datetimeFigureOut">
              <a:rPr lang="ru-RU" smtClean="0"/>
              <a:t>19.01.2022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EB6AD-9C0A-4D2A-B953-E8C1C6FF67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80647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B8DE5-0941-46C4-8DA3-8DA291B9682D}" type="datetimeFigureOut">
              <a:rPr lang="ru-RU" smtClean="0"/>
              <a:t>19.01.2022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EB6AD-9C0A-4D2A-B953-E8C1C6FF67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97596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B8DE5-0941-46C4-8DA3-8DA291B9682D}" type="datetimeFigureOut">
              <a:rPr lang="ru-RU" smtClean="0"/>
              <a:t>19.01.2022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EB6AD-9C0A-4D2A-B953-E8C1C6FF67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25383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B8DE5-0941-46C4-8DA3-8DA291B9682D}" type="datetimeFigureOut">
              <a:rPr lang="ru-RU" smtClean="0"/>
              <a:t>19.01.2022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EB6AD-9C0A-4D2A-B953-E8C1C6FF67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44089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B8DE5-0941-46C4-8DA3-8DA291B9682D}" type="datetimeFigureOut">
              <a:rPr lang="ru-RU" smtClean="0"/>
              <a:t>19.01.2022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EB6AD-9C0A-4D2A-B953-E8C1C6FF67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6749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B8DE5-0941-46C4-8DA3-8DA291B9682D}" type="datetimeFigureOut">
              <a:rPr lang="ru-RU" smtClean="0"/>
              <a:t>19.01.2022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EB6AD-9C0A-4D2A-B953-E8C1C6FF67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16966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B8DE5-0941-46C4-8DA3-8DA291B9682D}" type="datetimeFigureOut">
              <a:rPr lang="ru-RU" smtClean="0"/>
              <a:t>19.01.2022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EB6AD-9C0A-4D2A-B953-E8C1C6FF67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43066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B8DE5-0941-46C4-8DA3-8DA291B9682D}" type="datetimeFigureOut">
              <a:rPr lang="ru-RU" smtClean="0"/>
              <a:t>19.01.2022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EB6AD-9C0A-4D2A-B953-E8C1C6FF67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46140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">
              <a:schemeClr val="accent6">
                <a:lumMod val="40000"/>
                <a:lumOff val="60000"/>
              </a:schemeClr>
            </a:gs>
            <a:gs pos="21000">
              <a:schemeClr val="accent4">
                <a:lumMod val="20000"/>
                <a:lumOff val="80000"/>
              </a:schemeClr>
            </a:gs>
            <a:gs pos="83000">
              <a:schemeClr val="accent4">
                <a:lumMod val="20000"/>
                <a:lumOff val="80000"/>
              </a:schemeClr>
            </a:gs>
            <a:gs pos="91000">
              <a:schemeClr val="accent4">
                <a:lumMod val="20000"/>
                <a:lumOff val="80000"/>
                <a:alpha val="86000"/>
              </a:schemeClr>
            </a:gs>
          </a:gsLst>
          <a:path path="circle">
            <a:fillToRect t="100000" r="10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AB8DE5-0941-46C4-8DA3-8DA291B9682D}" type="datetimeFigureOut">
              <a:rPr lang="ru-RU" smtClean="0"/>
              <a:t>19.01.2022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AEB6AD-9C0A-4D2A-B953-E8C1C6FF67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6372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79685" y="489397"/>
            <a:ext cx="11191910" cy="13285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just">
              <a:lnSpc>
                <a:spcPct val="150000"/>
              </a:lnSpc>
              <a:spcAft>
                <a:spcPts val="1000"/>
              </a:spcAft>
            </a:pPr>
            <a:r>
              <a:rPr lang="ru-RU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Проект</a:t>
            </a:r>
            <a:r>
              <a:rPr lang="ru-RU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«</a:t>
            </a:r>
            <a:r>
              <a:rPr lang="ru-RU" sz="3600" b="1" i="1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Жизнь в деревне. От истоков - к будущему</a:t>
            </a:r>
            <a:r>
              <a:rPr lang="ru-RU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  <a:endParaRPr lang="ru-RU" sz="28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dirty="0"/>
              <a:t>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5910" y="5151549"/>
            <a:ext cx="6749476" cy="1569660"/>
          </a:xfrm>
          <a:prstGeom prst="rect">
            <a:avLst/>
          </a:prstGeom>
          <a:gradFill>
            <a:gsLst>
              <a:gs pos="0">
                <a:schemeClr val="accent4">
                  <a:lumMod val="40000"/>
                  <a:lumOff val="60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6600000" scaled="0"/>
          </a:gradFill>
          <a:effectLst>
            <a:softEdge rad="63500"/>
          </a:effectLst>
        </p:spPr>
        <p:txBody>
          <a:bodyPr wrap="none" rtlCol="0">
            <a:spAutoFit/>
          </a:bodyPr>
          <a:lstStyle/>
          <a:p>
            <a:pPr lvl="0"/>
            <a:r>
              <a:rPr lang="ru-RU" sz="2400" b="1" dirty="0"/>
              <a:t>Руководитель проекта: </a:t>
            </a:r>
            <a:r>
              <a:rPr lang="ru-RU" sz="2400" dirty="0"/>
              <a:t>Данилов Ю.О.</a:t>
            </a:r>
          </a:p>
          <a:p>
            <a:pPr lvl="0"/>
            <a:r>
              <a:rPr lang="ru-RU" sz="2400" b="1" dirty="0"/>
              <a:t>Рабочая группа</a:t>
            </a:r>
            <a:r>
              <a:rPr lang="ru-RU" sz="2400" dirty="0"/>
              <a:t>: </a:t>
            </a:r>
            <a:r>
              <a:rPr lang="ru-RU" sz="2400" dirty="0" err="1"/>
              <a:t>Гонин</a:t>
            </a:r>
            <a:r>
              <a:rPr lang="ru-RU" sz="2400" dirty="0"/>
              <a:t> Никита, </a:t>
            </a:r>
            <a:r>
              <a:rPr lang="ru-RU" sz="2400" dirty="0" err="1"/>
              <a:t>Чешуина</a:t>
            </a:r>
            <a:r>
              <a:rPr lang="ru-RU" sz="2400" dirty="0"/>
              <a:t> Милена, </a:t>
            </a:r>
          </a:p>
          <a:p>
            <a:pPr lvl="0"/>
            <a:r>
              <a:rPr lang="ru-RU" sz="2400" dirty="0" err="1"/>
              <a:t>Тутынина</a:t>
            </a:r>
            <a:r>
              <a:rPr lang="ru-RU" sz="2400" dirty="0"/>
              <a:t> Алина, </a:t>
            </a:r>
            <a:r>
              <a:rPr lang="ru-RU" sz="2400" dirty="0" err="1"/>
              <a:t>Поздеева</a:t>
            </a:r>
            <a:r>
              <a:rPr lang="ru-RU" sz="2400" dirty="0"/>
              <a:t> Дарья, </a:t>
            </a:r>
            <a:r>
              <a:rPr lang="ru-RU" sz="2400" dirty="0" err="1"/>
              <a:t>Сырцева</a:t>
            </a:r>
            <a:r>
              <a:rPr lang="ru-RU" sz="2400" dirty="0"/>
              <a:t> Алина</a:t>
            </a:r>
          </a:p>
          <a:p>
            <a:pPr lvl="0"/>
            <a:r>
              <a:rPr lang="ru-RU" sz="2400" b="1" dirty="0"/>
              <a:t>Сроки реализации</a:t>
            </a:r>
            <a:r>
              <a:rPr lang="ru-RU" sz="2400" dirty="0"/>
              <a:t>: декабрь 2021 - июнь 2022г</a:t>
            </a:r>
          </a:p>
        </p:txBody>
      </p:sp>
    </p:spTree>
    <p:extLst>
      <p:ext uri="{BB962C8B-B14F-4D97-AF65-F5344CB8AC3E}">
        <p14:creationId xmlns:p14="http://schemas.microsoft.com/office/powerpoint/2010/main" val="1989208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970672" y="1575640"/>
            <a:ext cx="9769318" cy="3706720"/>
          </a:xfrm>
          <a:prstGeom prst="rect">
            <a:avLst/>
          </a:prstGeom>
          <a:gradFill>
            <a:gsLst>
              <a:gs pos="1000">
                <a:schemeClr val="accent4">
                  <a:lumMod val="75000"/>
                  <a:alpha val="7000"/>
                </a:schemeClr>
              </a:gs>
              <a:gs pos="21000">
                <a:schemeClr val="accent4">
                  <a:lumMod val="60000"/>
                  <a:lumOff val="40000"/>
                  <a:alpha val="16000"/>
                </a:schemeClr>
              </a:gs>
              <a:gs pos="83000">
                <a:schemeClr val="accent4">
                  <a:lumMod val="40000"/>
                  <a:lumOff val="60000"/>
                  <a:alpha val="59000"/>
                </a:schemeClr>
              </a:gs>
              <a:gs pos="91000">
                <a:schemeClr val="accent4">
                  <a:lumMod val="20000"/>
                  <a:lumOff val="80000"/>
                  <a:alpha val="37000"/>
                </a:schemeClr>
              </a:gs>
            </a:gsLst>
            <a:path path="circle">
              <a:fillToRect t="100000" r="100000"/>
            </a:path>
          </a:gradFill>
          <a:effectLst>
            <a:softEdge rad="12700"/>
          </a:effectLst>
        </p:spPr>
        <p:txBody>
          <a:bodyPr wrap="square">
            <a:spAutoFit/>
          </a:bodyPr>
          <a:lstStyle/>
          <a:p>
            <a:pPr marL="457200" algn="ctr">
              <a:lnSpc>
                <a:spcPct val="150000"/>
              </a:lnSpc>
              <a:spcAft>
                <a:spcPts val="1000"/>
              </a:spcAft>
            </a:pP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Основная идея проекта заключается в воспитании патриотизма, расширения кругозора школьников и дошкольников, развития «гибких навыков» (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soft skills</a:t>
            </a: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), которые помогут школьникам не потеряться в будущем</a:t>
            </a:r>
            <a:r>
              <a:rPr lang="ru-RU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514011" y="178601"/>
            <a:ext cx="51639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Краткое описание проекта</a:t>
            </a:r>
          </a:p>
        </p:txBody>
      </p:sp>
    </p:spTree>
    <p:extLst>
      <p:ext uri="{BB962C8B-B14F-4D97-AF65-F5344CB8AC3E}">
        <p14:creationId xmlns:p14="http://schemas.microsoft.com/office/powerpoint/2010/main" val="1819064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584617" y="1489092"/>
            <a:ext cx="11235048" cy="3254865"/>
          </a:xfrm>
          <a:prstGeom prst="rect">
            <a:avLst/>
          </a:prstGeom>
          <a:gradFill flip="none" rotWithShape="1">
            <a:gsLst>
              <a:gs pos="1000">
                <a:schemeClr val="accent6">
                  <a:lumMod val="20000"/>
                  <a:lumOff val="80000"/>
                  <a:alpha val="0"/>
                </a:schemeClr>
              </a:gs>
              <a:gs pos="21000">
                <a:schemeClr val="accent6">
                  <a:lumMod val="60000"/>
                  <a:lumOff val="40000"/>
                  <a:alpha val="54000"/>
                </a:schemeClr>
              </a:gs>
              <a:gs pos="83000">
                <a:schemeClr val="accent4">
                  <a:lumMod val="40000"/>
                  <a:lumOff val="60000"/>
                </a:schemeClr>
              </a:gs>
              <a:gs pos="91000">
                <a:schemeClr val="accent4">
                  <a:lumMod val="40000"/>
                  <a:lumOff val="60000"/>
                </a:schemeClr>
              </a:gs>
            </a:gsLst>
            <a:path path="circle">
              <a:fillToRect t="100000" r="100000"/>
            </a:path>
            <a:tileRect l="-100000" b="-100000"/>
          </a:gradFill>
        </p:spPr>
        <p:txBody>
          <a:bodyPr wrap="square">
            <a:spAutoFit/>
          </a:bodyPr>
          <a:lstStyle/>
          <a:p>
            <a:pPr marL="457200" algn="ctr">
              <a:lnSpc>
                <a:spcPct val="150000"/>
              </a:lnSpc>
              <a:spcAft>
                <a:spcPts val="1000"/>
              </a:spcAft>
            </a:pPr>
            <a:r>
              <a:rPr lang="ru-RU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Проект реализуется в двух направлениях: первое – развитие 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soft skills</a:t>
            </a:r>
            <a:r>
              <a:rPr lang="ru-RU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компетенций школьников, выступающих в роли волонтеров-наставников, второе – совместное создание макета избы и внутреннего убранства, развивающее кругозор и приобщение к истокам традиционной вятской культуры.</a:t>
            </a:r>
            <a:endParaRPr lang="ru-RU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1185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41009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ru-RU" sz="40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Обоснование социальной значимости проекта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329127" y="2125402"/>
            <a:ext cx="8934137" cy="44651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algn="ctr">
              <a:lnSpc>
                <a:spcPct val="150000"/>
              </a:lnSpc>
              <a:spcAft>
                <a:spcPts val="1000"/>
              </a:spcAft>
            </a:pPr>
            <a:r>
              <a:rPr lang="ru-RU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ходе реализации проекта, познакомившись с бытом наших предков, ребята смогут применить необходимые знания и умения, опираясь на базисные вещи, которые, вполне могут быть, сейчас в тренде (изготовление из войлока, шерсти и т.д.). Опираясь на исконно-вятские вещи, ребята смогут усилить навыки (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skills</a:t>
            </a:r>
            <a:r>
              <a:rPr lang="ru-RU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), может быть, для кого-то эта деятельность станет профессиональной или предпринимательской. </a:t>
            </a:r>
            <a:endParaRPr lang="ru-RU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5458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169233" y="929390"/>
            <a:ext cx="9536242" cy="45391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ru-RU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Целевая группа:</a:t>
            </a:r>
            <a: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школьники, дошкольники и родители</a:t>
            </a:r>
          </a:p>
          <a:p>
            <a:pPr lvl="0" algn="just">
              <a:lnSpc>
                <a:spcPct val="150000"/>
              </a:lnSpc>
            </a:pPr>
            <a:r>
              <a:rPr lang="ru-RU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Цель проекта</a:t>
            </a:r>
            <a: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создание условий для формирования и развития </a:t>
            </a:r>
            <a:r>
              <a:rPr lang="ru-RU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soft</a:t>
            </a:r>
            <a: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skills</a:t>
            </a:r>
            <a: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компетенций учащихся, передача культурного кода вятского народа подрастающему поколению в рамках совместной работы с дошкольниками по созданию макета крестьянской избы и внутреннего убранства.</a:t>
            </a:r>
            <a:endParaRPr lang="ru-RU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7462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838200" y="774148"/>
            <a:ext cx="10229538" cy="4801314"/>
          </a:xfrm>
          <a:prstGeom prst="rect">
            <a:avLst/>
          </a:prstGeom>
          <a:gradFill>
            <a:gsLst>
              <a:gs pos="1000">
                <a:schemeClr val="accent4">
                  <a:lumMod val="20000"/>
                  <a:lumOff val="80000"/>
                </a:schemeClr>
              </a:gs>
              <a:gs pos="21000">
                <a:schemeClr val="accent4">
                  <a:lumMod val="60000"/>
                  <a:lumOff val="40000"/>
                  <a:alpha val="16000"/>
                </a:schemeClr>
              </a:gs>
              <a:gs pos="83000">
                <a:schemeClr val="accent4">
                  <a:lumMod val="40000"/>
                  <a:lumOff val="60000"/>
                  <a:alpha val="59000"/>
                </a:schemeClr>
              </a:gs>
              <a:gs pos="91000">
                <a:schemeClr val="accent4">
                  <a:lumMod val="20000"/>
                  <a:lumOff val="80000"/>
                  <a:alpha val="37000"/>
                </a:schemeClr>
              </a:gs>
            </a:gsLst>
            <a:path path="circle">
              <a:fillToRect t="100000" r="100000"/>
            </a:path>
          </a:gradFill>
        </p:spPr>
        <p:txBody>
          <a:bodyPr wrap="square">
            <a:spAutoFit/>
          </a:bodyPr>
          <a:lstStyle/>
          <a:p>
            <a:pPr marL="457200" algn="just">
              <a:lnSpc>
                <a:spcPct val="150000"/>
              </a:lnSpc>
            </a:pPr>
            <a:r>
              <a:rPr lang="ru-RU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Задачи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Сформировать команду волонтеров из учащихся 10-х классов МКОУ СОШ с УИОП №10.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Привлечь интерес к проекту воспитанников Детского сада №20 и их родителей.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Провести исследовательскую работу по различным методам и технологиям, которые использовались в вятском быту.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Разработать комплекс мероприятий по изготовлению избы и внутреннего убранства, с помощью забытых и полузабытых технологий, направленных на развитие «гибких навыков» волонтеров, расширение кругозора дошкольников.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Сбор макета избы и внутреннего убранства.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9746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53C53E1-28CD-4BAB-A67B-32C37E4BDE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0923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Подготовительный этап</a:t>
            </a: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graphicFrame>
        <p:nvGraphicFramePr>
          <p:cNvPr id="5" name="Таблица 5">
            <a:extLst>
              <a:ext uri="{FF2B5EF4-FFF2-40B4-BE49-F238E27FC236}">
                <a16:creationId xmlns:a16="http://schemas.microsoft.com/office/drawing/2014/main" xmlns="" id="{8586E86A-D1AC-4D36-A6F7-919CC1A9FD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0011809"/>
              </p:ext>
            </p:extLst>
          </p:nvPr>
        </p:nvGraphicFramePr>
        <p:xfrm>
          <a:off x="838200" y="1439193"/>
          <a:ext cx="10388183" cy="4676792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908966">
                  <a:extLst>
                    <a:ext uri="{9D8B030D-6E8A-4147-A177-3AD203B41FA5}">
                      <a16:colId xmlns:a16="http://schemas.microsoft.com/office/drawing/2014/main" xmlns="" val="3644355279"/>
                    </a:ext>
                  </a:extLst>
                </a:gridCol>
                <a:gridCol w="9479217">
                  <a:extLst>
                    <a:ext uri="{9D8B030D-6E8A-4147-A177-3AD203B41FA5}">
                      <a16:colId xmlns:a16="http://schemas.microsoft.com/office/drawing/2014/main" xmlns="" val="3790212219"/>
                    </a:ext>
                  </a:extLst>
                </a:gridCol>
              </a:tblGrid>
              <a:tr h="716605">
                <a:tc>
                  <a:txBody>
                    <a:bodyPr/>
                    <a:lstStyle/>
                    <a:p>
                      <a:r>
                        <a:rPr lang="ru-RU" sz="3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Мероприятие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220464524"/>
                  </a:ext>
                </a:extLst>
              </a:tr>
              <a:tr h="716605">
                <a:tc>
                  <a:txBody>
                    <a:bodyPr/>
                    <a:lstStyle/>
                    <a:p>
                      <a:r>
                        <a:rPr lang="ru-RU" sz="3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2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Формирование группы волонтеров</a:t>
                      </a:r>
                      <a:endParaRPr lang="ru-RU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420782695"/>
                  </a:ext>
                </a:extLst>
              </a:tr>
              <a:tr h="2526977">
                <a:tc>
                  <a:txBody>
                    <a:bodyPr/>
                    <a:lstStyle/>
                    <a:p>
                      <a:r>
                        <a:rPr lang="ru-RU" sz="3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2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Представление идеи проекта на организационной встрече волонтеров с администрацией Детского сада №20 и администрацией школы</a:t>
                      </a:r>
                      <a:endParaRPr lang="ru-RU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827369633"/>
                  </a:ext>
                </a:extLst>
              </a:tr>
              <a:tr h="716605">
                <a:tc>
                  <a:txBody>
                    <a:bodyPr/>
                    <a:lstStyle/>
                    <a:p>
                      <a:r>
                        <a:rPr lang="ru-RU" sz="3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2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Составление сметы проекта </a:t>
                      </a:r>
                      <a:endParaRPr lang="ru-RU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45862653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9484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40A8791B-AFCF-4ECD-9A08-BA89F7FC3258}"/>
              </a:ext>
            </a:extLst>
          </p:cNvPr>
          <p:cNvSpPr txBox="1"/>
          <p:nvPr/>
        </p:nvSpPr>
        <p:spPr>
          <a:xfrm>
            <a:off x="3687580" y="539646"/>
            <a:ext cx="44049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Организационный этап</a:t>
            </a:r>
          </a:p>
        </p:txBody>
      </p:sp>
      <p:graphicFrame>
        <p:nvGraphicFramePr>
          <p:cNvPr id="5" name="Таблица 5">
            <a:extLst>
              <a:ext uri="{FF2B5EF4-FFF2-40B4-BE49-F238E27FC236}">
                <a16:creationId xmlns:a16="http://schemas.microsoft.com/office/drawing/2014/main" xmlns="" id="{667AB9F2-7CF5-47F7-83F0-68E268C24D8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6274131"/>
              </p:ext>
            </p:extLst>
          </p:nvPr>
        </p:nvGraphicFramePr>
        <p:xfrm>
          <a:off x="809469" y="1259311"/>
          <a:ext cx="10418163" cy="5084171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060255">
                  <a:extLst>
                    <a:ext uri="{9D8B030D-6E8A-4147-A177-3AD203B41FA5}">
                      <a16:colId xmlns:a16="http://schemas.microsoft.com/office/drawing/2014/main" xmlns="" val="947461762"/>
                    </a:ext>
                  </a:extLst>
                </a:gridCol>
                <a:gridCol w="9357908">
                  <a:extLst>
                    <a:ext uri="{9D8B030D-6E8A-4147-A177-3AD203B41FA5}">
                      <a16:colId xmlns:a16="http://schemas.microsoft.com/office/drawing/2014/main" xmlns="" val="904764699"/>
                    </a:ext>
                  </a:extLst>
                </a:gridCol>
              </a:tblGrid>
              <a:tr h="567483">
                <a:tc>
                  <a:txBody>
                    <a:bodyPr/>
                    <a:lstStyle/>
                    <a:p>
                      <a:r>
                        <a:rPr lang="ru-RU" sz="2800" dirty="0">
                          <a:solidFill>
                            <a:schemeClr val="tx1"/>
                          </a:solidFill>
                        </a:rPr>
                        <a:t>№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solidFill>
                            <a:schemeClr val="tx1"/>
                          </a:solidFill>
                        </a:rPr>
                        <a:t>Мероприятие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42991446"/>
                  </a:ext>
                </a:extLst>
              </a:tr>
              <a:tr h="567483">
                <a:tc>
                  <a:txBody>
                    <a:bodyPr/>
                    <a:lstStyle/>
                    <a:p>
                      <a:r>
                        <a:rPr lang="ru-RU" sz="2800" dirty="0"/>
                        <a:t>1.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Распределение тем исследования</a:t>
                      </a:r>
                    </a:p>
                    <a:p>
                      <a:endParaRPr lang="ru-RU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59017730"/>
                  </a:ext>
                </a:extLst>
              </a:tr>
              <a:tr h="1502162">
                <a:tc>
                  <a:txBody>
                    <a:bodyPr/>
                    <a:lstStyle/>
                    <a:p>
                      <a:r>
                        <a:rPr lang="ru-RU" sz="2800" dirty="0"/>
                        <a:t>2.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Разработать комплекс мероприятий и мастер-классов по изготовлению русской избы и внутреннего убранства </a:t>
                      </a:r>
                      <a:endParaRPr lang="ru-RU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442181247"/>
                  </a:ext>
                </a:extLst>
              </a:tr>
              <a:tr h="1034823">
                <a:tc>
                  <a:txBody>
                    <a:bodyPr/>
                    <a:lstStyle/>
                    <a:p>
                      <a:r>
                        <a:rPr lang="ru-RU" sz="2800" dirty="0"/>
                        <a:t>3.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Заказать бруски и ДВП материалы </a:t>
                      </a:r>
                    </a:p>
                    <a:p>
                      <a:endParaRPr lang="ru-RU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23574067"/>
                  </a:ext>
                </a:extLst>
              </a:tr>
              <a:tr h="1034823">
                <a:tc>
                  <a:txBody>
                    <a:bodyPr/>
                    <a:lstStyle/>
                    <a:p>
                      <a:r>
                        <a:rPr lang="ru-RU" sz="2800" dirty="0"/>
                        <a:t>4.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Закупить материалы, необходимые для практических занятий</a:t>
                      </a:r>
                      <a:endParaRPr lang="ru-RU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5827702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47470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">
              <a:schemeClr val="accent6">
                <a:lumMod val="40000"/>
                <a:lumOff val="60000"/>
              </a:schemeClr>
            </a:gs>
            <a:gs pos="47000">
              <a:schemeClr val="accent4">
                <a:lumMod val="20000"/>
                <a:lumOff val="80000"/>
              </a:schemeClr>
            </a:gs>
            <a:gs pos="83000">
              <a:schemeClr val="accent4">
                <a:lumMod val="20000"/>
                <a:lumOff val="80000"/>
              </a:schemeClr>
            </a:gs>
            <a:gs pos="91000">
              <a:schemeClr val="accent4">
                <a:lumMod val="20000"/>
                <a:lumOff val="80000"/>
                <a:alpha val="86000"/>
              </a:schemeClr>
            </a:gs>
          </a:gsLst>
          <a:path path="circle">
            <a:fillToRect t="100000" r="10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108150" y="110271"/>
            <a:ext cx="42999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Практический этап</a:t>
            </a:r>
          </a:p>
        </p:txBody>
      </p:sp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2049759"/>
              </p:ext>
            </p:extLst>
          </p:nvPr>
        </p:nvGraphicFramePr>
        <p:xfrm>
          <a:off x="614598" y="1011457"/>
          <a:ext cx="10762936" cy="5736272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92190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984102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760848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solidFill>
                            <a:schemeClr val="tx1"/>
                          </a:solidFill>
                        </a:rPr>
                        <a:t>№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solidFill>
                            <a:schemeClr val="tx1"/>
                          </a:solidFill>
                        </a:rPr>
                        <a:t>Мероприятие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71416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2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Написание исследовательских работ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771416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2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Театрализованное представление сказки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771416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Лекция старшего научного сотрудника Кирово-Чепецкого краеведческого музея В.И. </a:t>
                      </a:r>
                      <a:r>
                        <a:rPr lang="ru-RU" sz="2800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Северюхина</a:t>
                      </a:r>
                      <a:r>
                        <a:rPr lang="ru-RU" sz="2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«Русская изба</a:t>
                      </a:r>
                      <a:endParaRPr lang="ru-RU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771416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Занятие «Как избу строили»</a:t>
                      </a:r>
                      <a:endParaRPr lang="ru-RU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771416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Практическое занятие по подготовке брусков к сборке макета избы</a:t>
                      </a:r>
                      <a:endParaRPr lang="ru-RU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771416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Практическое занятие по сбору макета избы</a:t>
                      </a:r>
                      <a:endParaRPr lang="ru-RU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23622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94157906"/>
              </p:ext>
            </p:extLst>
          </p:nvPr>
        </p:nvGraphicFramePr>
        <p:xfrm>
          <a:off x="590864" y="161716"/>
          <a:ext cx="10762936" cy="5471368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92190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984102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760848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solidFill>
                            <a:schemeClr val="tx1"/>
                          </a:solidFill>
                        </a:rPr>
                        <a:t>№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solidFill>
                            <a:schemeClr val="tx1"/>
                          </a:solidFill>
                        </a:rPr>
                        <a:t>Мероприятие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71416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2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Занятие «Русская печь в деревенской избе»</a:t>
                      </a:r>
                      <a:endParaRPr lang="ru-RU" sz="2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771416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Мастер-класс от </a:t>
                      </a:r>
                      <a:r>
                        <a:rPr lang="ru-RU" sz="2800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Шалагинова</a:t>
                      </a:r>
                      <a:r>
                        <a:rPr lang="ru-RU" sz="2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Александра «Кладка печи» </a:t>
                      </a:r>
                    </a:p>
                    <a:p>
                      <a:pPr marL="45720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(г. Киров)</a:t>
                      </a:r>
                      <a:endParaRPr lang="ru-RU" sz="2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771416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Занятие «Секреты гончарного мастерства»</a:t>
                      </a:r>
                      <a:endParaRPr lang="ru-RU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771416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Мастер-класс по гончарному мастерству (</a:t>
                      </a:r>
                      <a:r>
                        <a:rPr lang="ru-RU" sz="2800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жд</a:t>
                      </a:r>
                      <a:r>
                        <a:rPr lang="ru-RU" sz="2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ru-RU" sz="2800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ст</a:t>
                      </a:r>
                      <a:r>
                        <a:rPr lang="ru-RU" sz="2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Просница)</a:t>
                      </a:r>
                      <a:endParaRPr lang="ru-RU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771416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Занятие «Тонкости лоскутного шитья»</a:t>
                      </a:r>
                      <a:endParaRPr lang="ru-RU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771416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Практическое занятие «Лоскутное шитье»</a:t>
                      </a:r>
                      <a:endParaRPr lang="ru-RU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85343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4383083"/>
              </p:ext>
            </p:extLst>
          </p:nvPr>
        </p:nvGraphicFramePr>
        <p:xfrm>
          <a:off x="590864" y="365125"/>
          <a:ext cx="10762936" cy="5562808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92190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984102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760848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solidFill>
                            <a:schemeClr val="tx1"/>
                          </a:solidFill>
                        </a:rPr>
                        <a:t>№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solidFill>
                            <a:schemeClr val="tx1"/>
                          </a:solidFill>
                        </a:rPr>
                        <a:t>Мероприятие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71416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2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Занятие «Береста. Применение в быту наших предков»</a:t>
                      </a:r>
                      <a:endParaRPr lang="ru-RU" sz="2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771416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2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Практическое занятие «Изделия из бересты»</a:t>
                      </a:r>
                      <a:endParaRPr lang="ru-RU" sz="2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771416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Занятие «Знакомство с прялкой»</a:t>
                      </a:r>
                      <a:endParaRPr lang="ru-RU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771416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Практическое занятие «Работа на прялке»</a:t>
                      </a:r>
                      <a:endParaRPr lang="ru-RU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771416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Занятие «Длинная коса – девичья краса»</a:t>
                      </a:r>
                      <a:endParaRPr lang="ru-RU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771416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Мастер-класс по </a:t>
                      </a:r>
                      <a:r>
                        <a:rPr lang="ru-RU" sz="2800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косоплетению</a:t>
                      </a:r>
                      <a:endParaRPr lang="ru-RU" sz="2800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ru-RU" sz="24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ПОФ «Техникум народного хозяйства»)</a:t>
                      </a:r>
                      <a:endParaRPr lang="ru-RU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46201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79228197"/>
              </p:ext>
            </p:extLst>
          </p:nvPr>
        </p:nvGraphicFramePr>
        <p:xfrm>
          <a:off x="590864" y="365125"/>
          <a:ext cx="10762936" cy="6071552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92190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984102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760848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solidFill>
                            <a:schemeClr val="tx1"/>
                          </a:solidFill>
                        </a:rPr>
                        <a:t>№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solidFill>
                            <a:schemeClr val="tx1"/>
                          </a:solidFill>
                        </a:rPr>
                        <a:t>Мероприятие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71416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2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Занятие «Мокрое валяние»</a:t>
                      </a:r>
                      <a:endParaRPr lang="ru-RU" sz="2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771416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2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Мастер-класс от </a:t>
                      </a:r>
                      <a:r>
                        <a:rPr lang="ru-RU" sz="2800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Вершининой</a:t>
                      </a:r>
                      <a:r>
                        <a:rPr lang="ru-RU" sz="2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Ольги «Мастерство мокрого валяния» </a:t>
                      </a:r>
                      <a:endParaRPr lang="ru-RU" sz="2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771416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Занятие «История хлебопечения»</a:t>
                      </a:r>
                      <a:endParaRPr lang="ru-RU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771416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Мастер-класс по изготовлению хлеба от </a:t>
                      </a:r>
                      <a:r>
                        <a:rPr lang="ru-RU" sz="2800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Сырчиной</a:t>
                      </a:r>
                      <a:r>
                        <a:rPr lang="ru-RU" sz="2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Натальи (с. Полом)</a:t>
                      </a:r>
                      <a:endParaRPr lang="ru-RU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771416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Занятие «Особенности русской бани»</a:t>
                      </a:r>
                      <a:endParaRPr lang="ru-RU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771416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Занятие «Целебные травы. Вятский Иван-Чай»</a:t>
                      </a:r>
                      <a:endParaRPr lang="ru-RU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9916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85493914"/>
              </p:ext>
            </p:extLst>
          </p:nvPr>
        </p:nvGraphicFramePr>
        <p:xfrm>
          <a:off x="590864" y="271983"/>
          <a:ext cx="10762936" cy="4873416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92190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984102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760848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Мероприятие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71416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Занятие «История дымковской игрушки»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771416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Практическое занятие «Изготовление дымковской игрушки» (Художественный салон ЭТЮД, г. Кирово-Чепецк)</a:t>
                      </a:r>
                      <a:endParaRPr lang="ru-RU" sz="2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771416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Практическое занятие «Реконструкция избы»</a:t>
                      </a:r>
                      <a:endParaRPr lang="ru-RU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771416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Практическое занятие «Обустройство интерьера русской избы»</a:t>
                      </a:r>
                      <a:endParaRPr lang="ru-RU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771416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Практическое занятие «Внешнее оформление русской избы и хозяйственных построек»</a:t>
                      </a:r>
                      <a:endParaRPr lang="ru-RU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50523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858781" y="824459"/>
            <a:ext cx="9728616" cy="4226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algn="just">
              <a:lnSpc>
                <a:spcPct val="150000"/>
              </a:lnSpc>
            </a:pPr>
            <a:r>
              <a:rPr lang="ru-RU" sz="24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Количественные изменения: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buFont typeface="+mj-lt"/>
              <a:buAutoNum type="arabicParenR"/>
            </a:pP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Привлечено шесть школьников, десять воспитанников детского сада, двадцать родителей и шесть педагогических работников.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1000"/>
              </a:spcAft>
              <a:buFont typeface="+mj-lt"/>
              <a:buAutoNum type="arabicParenR"/>
            </a:pP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Изготовлен макет крестьянской избы и внутреннего убранства.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ru-RU" sz="24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Качественные изменения: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buFont typeface="+mj-lt"/>
              <a:buAutoNum type="arabicParenR"/>
            </a:pP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Развитие кругозора дошкольников, школьников и родителей.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1000"/>
              </a:spcAft>
              <a:buFont typeface="+mj-lt"/>
              <a:buAutoNum type="arabicParenR"/>
            </a:pP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Развитие 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soft skills 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компетенций школьников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527685" y="323022"/>
            <a:ext cx="6096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b="1" u="sn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Контрольно - оценочный этап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4288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2CFC363-4578-4D91-90D2-34546D7E01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34088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Ресурсное обеспечение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A269D1F0-384C-45FD-85C7-A5BABE0BDC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	</a:t>
            </a:r>
            <a:r>
              <a:rPr lang="ru-RU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Для мотивации и заинтересованности предоставили детям дошкольного возраста деревянные бруски, конструктор </a:t>
            </a:r>
            <a:r>
              <a:rPr lang="ru-RU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лего</a:t>
            </a:r>
            <a:r>
              <a:rPr lang="ru-RU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(большой формат) и подручные материалы. Спонсорами деревянных брусков и ДВП материалов является пилорама в районе ТЭЦ. Денежные расходы на реализацию проекта – за счет продаж изделий ручной работы, которые ребята изготовили на практических занятиях.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67762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44774" y="251605"/>
            <a:ext cx="11497456" cy="62786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ru-RU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Ожидаемый результат.</a:t>
            </a:r>
            <a: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lang="ru-RU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540385" algn="just">
              <a:lnSpc>
                <a:spcPct val="150000"/>
              </a:lnSpc>
            </a:pP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	Сформирована команда волонтеров из учащихся 10-х классов МКОУ СОШ с УИОП №10.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540385" algn="just">
              <a:lnSpc>
                <a:spcPct val="150000"/>
              </a:lnSpc>
            </a:pP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	Привлечен интерес к проекту воспитанников Детского сада №20  и их родителей.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540385" algn="just">
              <a:lnSpc>
                <a:spcPct val="150000"/>
              </a:lnSpc>
            </a:pP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	Проведена исследовательская работа по различным методам и технологиям, которые использовались в вятском быту.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540385" algn="just">
              <a:lnSpc>
                <a:spcPct val="150000"/>
              </a:lnSpc>
            </a:pP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	Разработан комплекс мероприятий по изготовлению избы и внутреннего убранства, с помощью забытых и полузабытых технологий, направленных на развитие «гибких навыков» волонтеров, расширение кругозора дошкольников.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540385" algn="just">
              <a:lnSpc>
                <a:spcPct val="150000"/>
              </a:lnSpc>
              <a:spcAft>
                <a:spcPts val="1000"/>
              </a:spcAft>
            </a:pP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	Собран 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макет 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избы и внутреннего убранства.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172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 algn="ctr"/>
            <a:r>
              <a:rPr lang="ru-RU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Дальнейшее развитие проекта.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ru-RU" dirty="0"/>
              <a:t>	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дальнейшем будет привлечено внимание более широкого круга ребят и родителей, администрации сельского поселения с. Полом и МКОУ ООШ с. Полом для реализации межмуниципального сотрудничества.  </a:t>
            </a:r>
          </a:p>
          <a:p>
            <a:pPr marL="0" indent="0" algn="just">
              <a:buNone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Будет привлечено финансирование Президентского Фонда поддержки культурных инициатив и региональных конкурсов.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92134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F7238B1-388E-40C1-BC06-6DA1D64CC3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6070"/>
            <a:ext cx="10515600" cy="548527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Смета проекта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1F7CF3EA-B1C8-4B19-A5D4-9A77985B7984}"/>
              </a:ext>
            </a:extLst>
          </p:cNvPr>
          <p:cNvSpPr txBox="1"/>
          <p:nvPr/>
        </p:nvSpPr>
        <p:spPr>
          <a:xfrm>
            <a:off x="1125415" y="2743200"/>
            <a:ext cx="56271" cy="45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graphicFrame>
        <p:nvGraphicFramePr>
          <p:cNvPr id="12" name="Таблица 12">
            <a:extLst>
              <a:ext uri="{FF2B5EF4-FFF2-40B4-BE49-F238E27FC236}">
                <a16:creationId xmlns:a16="http://schemas.microsoft.com/office/drawing/2014/main" xmlns="" id="{A9D1A9AD-0DDB-4561-BC86-FB02C3D6ED0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2322774"/>
              </p:ext>
            </p:extLst>
          </p:nvPr>
        </p:nvGraphicFramePr>
        <p:xfrm>
          <a:off x="419724" y="614597"/>
          <a:ext cx="11647358" cy="626364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6340840">
                  <a:extLst>
                    <a:ext uri="{9D8B030D-6E8A-4147-A177-3AD203B41FA5}">
                      <a16:colId xmlns:a16="http://schemas.microsoft.com/office/drawing/2014/main" xmlns="" val="2024765367"/>
                    </a:ext>
                  </a:extLst>
                </a:gridCol>
                <a:gridCol w="1883649">
                  <a:extLst>
                    <a:ext uri="{9D8B030D-6E8A-4147-A177-3AD203B41FA5}">
                      <a16:colId xmlns:a16="http://schemas.microsoft.com/office/drawing/2014/main" xmlns="" val="3159878983"/>
                    </a:ext>
                  </a:extLst>
                </a:gridCol>
                <a:gridCol w="1848902">
                  <a:extLst>
                    <a:ext uri="{9D8B030D-6E8A-4147-A177-3AD203B41FA5}">
                      <a16:colId xmlns:a16="http://schemas.microsoft.com/office/drawing/2014/main" xmlns="" val="87038416"/>
                    </a:ext>
                  </a:extLst>
                </a:gridCol>
                <a:gridCol w="1573967">
                  <a:extLst>
                    <a:ext uri="{9D8B030D-6E8A-4147-A177-3AD203B41FA5}">
                      <a16:colId xmlns:a16="http://schemas.microsoft.com/office/drawing/2014/main" xmlns="" val="1229586558"/>
                    </a:ext>
                  </a:extLst>
                </a:gridCol>
              </a:tblGrid>
              <a:tr h="524654"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</a:pPr>
                      <a:r>
                        <a:rPr lang="ru-RU" sz="1800" b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Наименование расходов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Стоимость единицы (руб.)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50000"/>
                        </a:lnSpc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Кол-во (шт., м., часы)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Итого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609973381"/>
                  </a:ext>
                </a:extLst>
              </a:tr>
              <a:tr h="425601"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Ткань хлопковая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291.00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291,00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82007622"/>
                  </a:ext>
                </a:extLst>
              </a:tr>
              <a:tr h="425601"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Швейные нитки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14.00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28,00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950821793"/>
                  </a:ext>
                </a:extLst>
              </a:tr>
              <a:tr h="425601"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Заказ автобуса в г. Киров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1400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4200,00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971233162"/>
                  </a:ext>
                </a:extLst>
              </a:tr>
              <a:tr h="425601"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Заказ автобуса в с. Полом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1000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3000,00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911830172"/>
                  </a:ext>
                </a:extLst>
              </a:tr>
              <a:tr h="425601"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Мастер-класс «Кладка печи»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800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6400,00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899563326"/>
                  </a:ext>
                </a:extLst>
              </a:tr>
              <a:tr h="425601"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Мастер-класс по гончарному мастерству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700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5600,00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345230280"/>
                  </a:ext>
                </a:extLst>
              </a:tr>
              <a:tr h="425601"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Мастер-класс по косоплетению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400,00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225432481"/>
                  </a:ext>
                </a:extLst>
              </a:tr>
              <a:tr h="425601"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Мастер-класс «Мастерство мокрого валяния»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1600,00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290464376"/>
                  </a:ext>
                </a:extLst>
              </a:tr>
              <a:tr h="425601"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Мастер-класс по хлебопечению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800,00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96765414"/>
                  </a:ext>
                </a:extLst>
              </a:tr>
              <a:tr h="425601"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Мастер-класс «Изготовление дымковской игрушки»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400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3200,00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302221939"/>
                  </a:ext>
                </a:extLst>
              </a:tr>
              <a:tr h="425601"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ИТОГО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25519,00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57919213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85415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8000" b="1" dirty="0"/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36961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205</TotalTime>
  <Words>840</Words>
  <Application>Microsoft Office PowerPoint</Application>
  <PresentationFormat>Произвольный</PresentationFormat>
  <Paragraphs>179</Paragraphs>
  <Slides>19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Тема Office</vt:lpstr>
      <vt:lpstr>Презентация PowerPoint</vt:lpstr>
      <vt:lpstr>Презентация PowerPoint</vt:lpstr>
      <vt:lpstr>Презентация PowerPoint</vt:lpstr>
      <vt:lpstr>Обоснование социальной значимости проекта</vt:lpstr>
      <vt:lpstr>Презентация PowerPoint</vt:lpstr>
      <vt:lpstr>Презентация PowerPoint</vt:lpstr>
      <vt:lpstr>Подготовительный этап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Ресурсное обеспечение</vt:lpstr>
      <vt:lpstr>Презентация PowerPoint</vt:lpstr>
      <vt:lpstr>Дальнейшее развитие проекта. </vt:lpstr>
      <vt:lpstr>Смета проекта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Asus</dc:creator>
  <cp:lastModifiedBy>учитель</cp:lastModifiedBy>
  <cp:revision>14</cp:revision>
  <dcterms:created xsi:type="dcterms:W3CDTF">2022-01-18T08:47:43Z</dcterms:created>
  <dcterms:modified xsi:type="dcterms:W3CDTF">2022-01-19T09:34:18Z</dcterms:modified>
</cp:coreProperties>
</file>