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63" r:id="rId3"/>
    <p:sldId id="294" r:id="rId4"/>
    <p:sldId id="259" r:id="rId5"/>
    <p:sldId id="295" r:id="rId6"/>
    <p:sldId id="260" r:id="rId7"/>
    <p:sldId id="261" r:id="rId8"/>
    <p:sldId id="258" r:id="rId9"/>
    <p:sldId id="266" r:id="rId10"/>
    <p:sldId id="268" r:id="rId11"/>
    <p:sldId id="267" r:id="rId12"/>
    <p:sldId id="269" r:id="rId13"/>
    <p:sldId id="270" r:id="rId14"/>
    <p:sldId id="271" r:id="rId15"/>
    <p:sldId id="272" r:id="rId16"/>
    <p:sldId id="278" r:id="rId17"/>
    <p:sldId id="276" r:id="rId18"/>
    <p:sldId id="274" r:id="rId19"/>
    <p:sldId id="277" r:id="rId20"/>
    <p:sldId id="279" r:id="rId21"/>
    <p:sldId id="280" r:id="rId22"/>
    <p:sldId id="281" r:id="rId23"/>
    <p:sldId id="282" r:id="rId24"/>
    <p:sldId id="284" r:id="rId25"/>
    <p:sldId id="285" r:id="rId26"/>
    <p:sldId id="286" r:id="rId27"/>
    <p:sldId id="287" r:id="rId28"/>
    <p:sldId id="288" r:id="rId29"/>
    <p:sldId id="291" r:id="rId30"/>
    <p:sldId id="290" r:id="rId31"/>
    <p:sldId id="257" r:id="rId32"/>
    <p:sldId id="289" r:id="rId33"/>
    <p:sldId id="292" r:id="rId34"/>
    <p:sldId id="264" r:id="rId35"/>
    <p:sldId id="293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480" autoAdjust="0"/>
    <p:restoredTop sz="94660"/>
  </p:normalViewPr>
  <p:slideViewPr>
    <p:cSldViewPr>
      <p:cViewPr varScale="1">
        <p:scale>
          <a:sx n="64" d="100"/>
          <a:sy n="64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«Деревья и кустарника  - зелёные символы Пермского края»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интеллектуальная игра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986614" cy="1752600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2000" dirty="0" smtClean="0"/>
              <a:t>Бадьина Ольга Владимировна, </a:t>
            </a:r>
          </a:p>
          <a:p>
            <a:pPr algn="r"/>
            <a:r>
              <a:rPr lang="ru-RU" sz="2000" dirty="0" smtClean="0"/>
              <a:t>педагог дополнительного образования </a:t>
            </a:r>
          </a:p>
          <a:p>
            <a:pPr algn="r"/>
            <a:r>
              <a:rPr lang="ru-RU" sz="2000" dirty="0" smtClean="0"/>
              <a:t>Пермский край</a:t>
            </a:r>
          </a:p>
          <a:p>
            <a:pPr algn="r"/>
            <a:endParaRPr lang="ru-RU" sz="2000" dirty="0" smtClean="0"/>
          </a:p>
          <a:p>
            <a:pPr algn="r"/>
            <a:r>
              <a:rPr lang="ru-RU" sz="2000" dirty="0" smtClean="0"/>
              <a:t>2021 год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3286832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проекте «Аллея России»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25 </a:t>
            </a:r>
            <a:r>
              <a:rPr lang="ru-RU" dirty="0"/>
              <a:t>сентября 2014 года в </a:t>
            </a:r>
            <a:r>
              <a:rPr lang="ru-RU" b="1" dirty="0"/>
              <a:t>сквере имени 250-летия Перми</a:t>
            </a:r>
            <a:r>
              <a:rPr lang="ru-RU" dirty="0"/>
              <a:t> состоялась </a:t>
            </a:r>
            <a:r>
              <a:rPr lang="ru-RU" dirty="0" smtClean="0"/>
              <a:t>торжественная </a:t>
            </a:r>
            <a:r>
              <a:rPr lang="ru-RU" dirty="0"/>
              <a:t>закладка Аллеи Пермского края. </a:t>
            </a:r>
            <a:endParaRPr lang="ru-RU" dirty="0" smtClean="0"/>
          </a:p>
          <a:p>
            <a:r>
              <a:rPr lang="ru-RU" dirty="0" smtClean="0"/>
              <a:t>Были </a:t>
            </a:r>
            <a:r>
              <a:rPr lang="ru-RU" dirty="0"/>
              <a:t>высажены 48 деревьев </a:t>
            </a:r>
            <a:r>
              <a:rPr lang="ru-RU" dirty="0" smtClean="0"/>
              <a:t>и кустарников </a:t>
            </a:r>
            <a:r>
              <a:rPr lang="ru-RU" dirty="0"/>
              <a:t>— зелёных символов </a:t>
            </a:r>
            <a:r>
              <a:rPr lang="ru-RU" dirty="0" smtClean="0"/>
              <a:t>муниципальных образований </a:t>
            </a:r>
            <a:r>
              <a:rPr lang="ru-RU" dirty="0"/>
              <a:t>региона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1476375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Содержимое 3" descr="Admin-map-Perm-region"/>
          <p:cNvPicPr/>
          <p:nvPr/>
        </p:nvPicPr>
        <p:blipFill>
          <a:blip r:embed="rId3">
            <a:grayscl/>
            <a:lum contrast="20000"/>
          </a:blip>
          <a:srcRect/>
          <a:stretch>
            <a:fillRect/>
          </a:stretch>
        </p:blipFill>
        <p:spPr bwMode="auto">
          <a:xfrm>
            <a:off x="6660232" y="4077072"/>
            <a:ext cx="1780802" cy="230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238701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dmin-map-Perm-region"/>
          <p:cNvPicPr>
            <a:picLocks noGrp="1"/>
          </p:cNvPicPr>
          <p:nvPr>
            <p:ph idx="1"/>
          </p:nvPr>
        </p:nvPicPr>
        <p:blipFill>
          <a:blip r:embed="rId2">
            <a:grayscl/>
            <a:lum contrast="20000"/>
          </a:blip>
          <a:srcRect/>
          <a:stretch>
            <a:fillRect/>
          </a:stretch>
        </p:blipFill>
        <p:spPr bwMode="auto">
          <a:xfrm>
            <a:off x="1115616" y="188640"/>
            <a:ext cx="5519303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38986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Гинкго </a:t>
            </a:r>
            <a:r>
              <a:rPr lang="ru-RU" b="1" dirty="0" smtClean="0"/>
              <a:t>двулопастный - символ Пермского края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348769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2429" y="5085184"/>
            <a:ext cx="2295525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7954" y="1329194"/>
            <a:ext cx="2257425" cy="441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93336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Гинкго двулопастный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err="1" smtClean="0"/>
              <a:t>Ginkgo</a:t>
            </a:r>
            <a:r>
              <a:rPr lang="ru-RU" dirty="0" smtClean="0"/>
              <a:t> в переводе с японского означает «серебряный абрикос» или «серебряный плод», благодаря съедобным семенам.</a:t>
            </a:r>
          </a:p>
          <a:p>
            <a:r>
              <a:rPr lang="ru-RU" dirty="0" smtClean="0"/>
              <a:t>Гинкго — единственное из известных науке растений, содержащее </a:t>
            </a:r>
            <a:r>
              <a:rPr lang="ru-RU" dirty="0" err="1" smtClean="0"/>
              <a:t>гинкголиды</a:t>
            </a:r>
            <a:r>
              <a:rPr lang="ru-RU" dirty="0" smtClean="0"/>
              <a:t> и </a:t>
            </a:r>
            <a:r>
              <a:rPr lang="ru-RU" dirty="0" err="1" smtClean="0"/>
              <a:t>билобалиды</a:t>
            </a:r>
            <a:r>
              <a:rPr lang="ru-RU" dirty="0" smtClean="0"/>
              <a:t>, повышающие эластичность стенок кровеносных сосудов,</a:t>
            </a:r>
          </a:p>
          <a:p>
            <a:r>
              <a:rPr lang="ru-RU" dirty="0" smtClean="0"/>
              <a:t>В Перми в Ботаническом сады ПГНУ  посадили семена гинкго от шести деревьев, переживших атомную бомбардировку Хиросимы.</a:t>
            </a:r>
            <a:r>
              <a:rPr lang="ru-RU" dirty="0"/>
              <a:t> </a:t>
            </a:r>
          </a:p>
          <a:p>
            <a:r>
              <a:rPr lang="ru-RU" dirty="0" smtClean="0"/>
              <a:t>Более </a:t>
            </a:r>
            <a:r>
              <a:rPr lang="ru-RU" dirty="0"/>
              <a:t>чем для 50 стран, участвующих в движении «Зелёное </a:t>
            </a:r>
            <a:r>
              <a:rPr lang="ru-RU" dirty="0" smtClean="0"/>
              <a:t>наследие Хиросимы</a:t>
            </a:r>
            <a:r>
              <a:rPr lang="ru-RU" dirty="0"/>
              <a:t>», гинкго </a:t>
            </a:r>
            <a:r>
              <a:rPr lang="ru-RU" dirty="0" err="1"/>
              <a:t>билоба</a:t>
            </a:r>
            <a:r>
              <a:rPr lang="ru-RU" dirty="0"/>
              <a:t> стало Деревом мира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2709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Гинкго двулопастный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/>
              <a:t>Гинкговые</a:t>
            </a:r>
            <a:r>
              <a:rPr lang="ru-RU" dirty="0"/>
              <a:t> появились </a:t>
            </a:r>
            <a:r>
              <a:rPr lang="ru-RU" dirty="0" smtClean="0"/>
              <a:t>250 млн</a:t>
            </a:r>
            <a:r>
              <a:rPr lang="ru-RU" dirty="0"/>
              <a:t>. лет назад в пермском </a:t>
            </a:r>
            <a:r>
              <a:rPr lang="ru-RU" dirty="0" smtClean="0"/>
              <a:t>геологическом </a:t>
            </a:r>
            <a:r>
              <a:rPr lang="ru-RU" dirty="0"/>
              <a:t>периоде </a:t>
            </a:r>
            <a:r>
              <a:rPr lang="ru-RU" dirty="0" err="1" smtClean="0"/>
              <a:t>палео-зойской</a:t>
            </a:r>
            <a:r>
              <a:rPr lang="ru-RU" dirty="0" smtClean="0"/>
              <a:t> </a:t>
            </a:r>
            <a:r>
              <a:rPr lang="ru-RU" dirty="0"/>
              <a:t>эры, благодаря </a:t>
            </a:r>
            <a:r>
              <a:rPr lang="ru-RU" dirty="0" smtClean="0"/>
              <a:t>которому </a:t>
            </a:r>
            <a:r>
              <a:rPr lang="ru-RU" dirty="0"/>
              <a:t>Пермский край </a:t>
            </a:r>
            <a:r>
              <a:rPr lang="ru-RU" dirty="0" smtClean="0"/>
              <a:t>получил мировую </a:t>
            </a:r>
            <a:r>
              <a:rPr lang="ru-RU" dirty="0"/>
              <a:t>известность.</a:t>
            </a:r>
          </a:p>
          <a:p>
            <a:r>
              <a:rPr lang="ru-RU" dirty="0" err="1"/>
              <a:t>Гинкговые</a:t>
            </a:r>
            <a:r>
              <a:rPr lang="ru-RU" dirty="0"/>
              <a:t>, широко </a:t>
            </a:r>
            <a:r>
              <a:rPr lang="ru-RU" dirty="0" smtClean="0"/>
              <a:t>распространённые </a:t>
            </a:r>
            <a:r>
              <a:rPr lang="ru-RU" dirty="0"/>
              <a:t>по </a:t>
            </a:r>
            <a:r>
              <a:rPr lang="ru-RU" dirty="0" smtClean="0"/>
              <a:t>Земле, впоследствии </a:t>
            </a:r>
            <a:r>
              <a:rPr lang="ru-RU" dirty="0"/>
              <a:t>почти </a:t>
            </a:r>
            <a:r>
              <a:rPr lang="ru-RU" dirty="0" smtClean="0"/>
              <a:t>вымерли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Гинкго </a:t>
            </a:r>
            <a:r>
              <a:rPr lang="ru-RU" dirty="0"/>
              <a:t>двулопастный </a:t>
            </a:r>
            <a:r>
              <a:rPr lang="ru-RU" dirty="0" smtClean="0"/>
              <a:t>—единственный сохранившийся </a:t>
            </a:r>
            <a:r>
              <a:rPr lang="ru-RU" dirty="0"/>
              <a:t>вид из </a:t>
            </a:r>
            <a:r>
              <a:rPr lang="ru-RU" dirty="0" err="1"/>
              <a:t>гинкговых</a:t>
            </a:r>
            <a:r>
              <a:rPr lang="ru-RU" dirty="0"/>
              <a:t>, </a:t>
            </a:r>
            <a:r>
              <a:rPr lang="ru-RU" dirty="0" smtClean="0"/>
              <a:t>поэтому его </a:t>
            </a:r>
            <a:r>
              <a:rPr lang="ru-RU" dirty="0"/>
              <a:t>называют живым ископаемым. </a:t>
            </a:r>
            <a:endParaRPr lang="ru-RU" dirty="0" smtClean="0"/>
          </a:p>
          <a:p>
            <a:r>
              <a:rPr lang="ru-RU" dirty="0" smtClean="0"/>
              <a:t>Особое </a:t>
            </a:r>
            <a:r>
              <a:rPr lang="ru-RU" dirty="0"/>
              <a:t>распространение </a:t>
            </a:r>
            <a:r>
              <a:rPr lang="ru-RU" dirty="0" err="1"/>
              <a:t>гинкговые</a:t>
            </a:r>
            <a:r>
              <a:rPr lang="ru-RU" dirty="0"/>
              <a:t> </a:t>
            </a:r>
            <a:r>
              <a:rPr lang="ru-RU" dirty="0" smtClean="0"/>
              <a:t>получили </a:t>
            </a:r>
            <a:r>
              <a:rPr lang="ru-RU" dirty="0"/>
              <a:t>позже, в мезозойскую эру, вместе с динозаврами, за что и </a:t>
            </a:r>
            <a:r>
              <a:rPr lang="ru-RU" dirty="0" smtClean="0"/>
              <a:t>заслужили своё </a:t>
            </a:r>
            <a:r>
              <a:rPr lang="ru-RU" dirty="0"/>
              <a:t>второе прозвище — «динозавровое дерево».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09489" y="332656"/>
            <a:ext cx="1024863" cy="16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90242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Гинкго двулопастный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11560" y="1512119"/>
            <a:ext cx="2668850" cy="3364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Пермский период открыт знаменитым </a:t>
            </a:r>
            <a:r>
              <a:rPr lang="ru-RU" dirty="0" smtClean="0"/>
              <a:t>шотландским </a:t>
            </a:r>
            <a:r>
              <a:rPr lang="ru-RU" dirty="0"/>
              <a:t>геологом </a:t>
            </a:r>
            <a:r>
              <a:rPr lang="ru-RU" dirty="0" err="1"/>
              <a:t>Родериком</a:t>
            </a:r>
            <a:r>
              <a:rPr lang="ru-RU" dirty="0"/>
              <a:t> </a:t>
            </a:r>
            <a:r>
              <a:rPr lang="ru-RU" dirty="0" err="1"/>
              <a:t>Мурчисоном</a:t>
            </a:r>
            <a:r>
              <a:rPr lang="ru-RU" dirty="0"/>
              <a:t> в </a:t>
            </a:r>
            <a:r>
              <a:rPr lang="ru-RU" dirty="0" smtClean="0"/>
              <a:t>1841году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Это </a:t>
            </a:r>
            <a:r>
              <a:rPr lang="ru-RU" dirty="0"/>
              <a:t>единственное подразделение </a:t>
            </a:r>
            <a:r>
              <a:rPr lang="ru-RU" dirty="0" smtClean="0"/>
              <a:t>геохронологической </a:t>
            </a:r>
            <a:r>
              <a:rPr lang="ru-RU" dirty="0"/>
              <a:t>шкалы, получившее своё название в </a:t>
            </a:r>
            <a:r>
              <a:rPr lang="ru-RU" dirty="0" smtClean="0"/>
              <a:t>России </a:t>
            </a:r>
            <a:r>
              <a:rPr lang="ru-RU" dirty="0"/>
              <a:t>на территории Перми.</a:t>
            </a:r>
          </a:p>
        </p:txBody>
      </p:sp>
    </p:spTree>
    <p:extLst>
      <p:ext uri="{BB962C8B-B14F-4D97-AF65-F5344CB8AC3E}">
        <p14:creationId xmlns:p14="http://schemas.microsoft.com/office/powerpoint/2010/main" xmlns="" val="3392080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75442"/>
            <a:ext cx="8208912" cy="5386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99634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Разминка «Лесная викторина»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dirty="0"/>
              <a:t>Какое  цветёт в середине лета и стало символом города Перми? </a:t>
            </a:r>
            <a:r>
              <a:rPr lang="ru-RU" i="1" dirty="0"/>
              <a:t>Липа.</a:t>
            </a:r>
            <a:endParaRPr lang="ru-RU" dirty="0"/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Какие деревья являются столовой для птиц? </a:t>
            </a:r>
            <a:r>
              <a:rPr lang="ru-RU" i="1" dirty="0"/>
              <a:t>Рябина, черемуха.</a:t>
            </a:r>
            <a:endParaRPr lang="ru-RU" dirty="0"/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Дерево — символ Кунгурского района? Сосна обыкновенная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Древесина какого дерева очень прочная и устойчивая против гниения, а дерево сбрасывает хвою на зиму? </a:t>
            </a:r>
            <a:r>
              <a:rPr lang="ru-RU" i="1" dirty="0"/>
              <a:t>Лиственница.</a:t>
            </a:r>
            <a:endParaRPr lang="ru-RU" dirty="0"/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В них чаще, чем в другие деревья, попадают молнии. </a:t>
            </a:r>
            <a:r>
              <a:rPr lang="ru-RU" i="1" dirty="0"/>
              <a:t>дубы</a:t>
            </a:r>
            <a:endParaRPr lang="ru-RU" dirty="0"/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 Из семян этого дерева можно получить муку или крупу. Можно варить кашу или печь лепешки. Можно приготовить кофе. Что это за дерево? Как называются его семена? </a:t>
            </a:r>
            <a:r>
              <a:rPr lang="ru-RU" i="1" dirty="0"/>
              <a:t>Дуб и желуди.</a:t>
            </a:r>
            <a:endParaRPr lang="ru-RU" dirty="0"/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Древесина какого дерева используется в кораблестроении? </a:t>
            </a:r>
            <a:r>
              <a:rPr lang="ru-RU" i="1" dirty="0"/>
              <a:t>Сосна.</a:t>
            </a:r>
            <a:endParaRPr lang="ru-RU" dirty="0"/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Из этого растения получают смолу, канифоль, скипидар, сургуч, ванилин. Но это и ценный источник витаминов. Укажите, из чего приготавливают витамин С? </a:t>
            </a:r>
            <a:r>
              <a:rPr lang="ru-RU" i="1" dirty="0"/>
              <a:t>Сосна. Из сосновой хвои.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9613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Определить растение 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106" r="2032" b="6103"/>
          <a:stretch/>
        </p:blipFill>
        <p:spPr bwMode="auto">
          <a:xfrm>
            <a:off x="683568" y="1340768"/>
            <a:ext cx="8208912" cy="46805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71600" y="3284984"/>
            <a:ext cx="778460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       1                           2                                 3                                      4       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6021288"/>
            <a:ext cx="778460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     5                                  6                                7                                     8        </a:t>
            </a:r>
            <a:endParaRPr lang="ru-RU" dirty="0">
              <a:solidFill>
                <a:schemeClr val="tx1"/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759444" y="1340768"/>
            <a:ext cx="8208912" cy="5040560"/>
            <a:chOff x="759444" y="1340768"/>
            <a:chExt cx="8208912" cy="5040560"/>
          </a:xfrm>
        </p:grpSpPr>
        <p:pic>
          <p:nvPicPr>
            <p:cNvPr id="9" name="Объект 3"/>
            <p:cNvPicPr>
              <a:picLocks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0106" r="2032" b="6103"/>
            <a:stretch/>
          </p:blipFill>
          <p:spPr bwMode="auto">
            <a:xfrm>
              <a:off x="759444" y="1340768"/>
              <a:ext cx="8208912" cy="4680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53640926-AAD7-44D8-BBD7-CCE9431645EC}">
                <a14:shadowObscured xmlns:a14="http://schemas.microsoft.com/office/drawing/2010/main" xmlns=""/>
              </a:ext>
            </a:extLst>
          </p:spPr>
        </p:pic>
        <p:sp>
          <p:nvSpPr>
            <p:cNvPr id="10" name="Прямоугольник 9"/>
            <p:cNvSpPr/>
            <p:nvPr/>
          </p:nvSpPr>
          <p:spPr>
            <a:xfrm>
              <a:off x="1047476" y="3284984"/>
              <a:ext cx="7784600" cy="3600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       1                           2                                 3                                      4        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903460" y="6021288"/>
              <a:ext cx="7784600" cy="3600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     5                                  6                                7                                     8        </a:t>
              </a:r>
              <a:endParaRPr lang="ru-RU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412437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Определить растение 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106" r="2032" b="6103"/>
          <a:stretch/>
        </p:blipFill>
        <p:spPr bwMode="auto">
          <a:xfrm>
            <a:off x="467544" y="1340768"/>
            <a:ext cx="8208912" cy="46805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87353" y="6106260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Ель                 Сосна                      Лиственница                    Пихта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9074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b="1" dirty="0"/>
              <a:t>Распределите  в 2 группы широколиственные и мелколиственные деревья  по их листьям</a:t>
            </a:r>
            <a:endParaRPr lang="ru-RU" sz="3100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1" t="6627" r="5238" b="32013"/>
          <a:stretch/>
        </p:blipFill>
        <p:spPr bwMode="auto">
          <a:xfrm>
            <a:off x="1115616" y="1484784"/>
            <a:ext cx="7403009" cy="49685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4130511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Распределите  в 2 группы широколиственные и мелколиственные деревья  по их листьям</a:t>
            </a:r>
            <a:endParaRPr lang="ru-RU" sz="2800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689717" cy="49971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369512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Назовите деревья по их плодам и семенам</a:t>
            </a:r>
            <a:endParaRPr lang="ru-RU" sz="3200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85" t="3821" r="3053" b="14607"/>
          <a:stretch/>
        </p:blipFill>
        <p:spPr bwMode="auto">
          <a:xfrm>
            <a:off x="827584" y="1628800"/>
            <a:ext cx="7056784" cy="46404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26932921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Назовите деревья по их плодам и семенам</a:t>
            </a:r>
            <a:endParaRPr lang="ru-RU" sz="3200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7068616" cy="534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485809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dmin-map-Perm-region"/>
          <p:cNvPicPr>
            <a:picLocks noGrp="1"/>
          </p:cNvPicPr>
          <p:nvPr>
            <p:ph idx="1"/>
          </p:nvPr>
        </p:nvPicPr>
        <p:blipFill>
          <a:blip r:embed="rId2">
            <a:grayscl/>
            <a:lum contrast="20000"/>
          </a:blip>
          <a:srcRect/>
          <a:stretch>
            <a:fillRect/>
          </a:stretch>
        </p:blipFill>
        <p:spPr bwMode="auto">
          <a:xfrm>
            <a:off x="1907704" y="332656"/>
            <a:ext cx="5616624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632895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ООПТ на защите деревьев- символов  Пермского края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73526418"/>
              </p:ext>
            </p:extLst>
          </p:nvPr>
        </p:nvGraphicFramePr>
        <p:xfrm>
          <a:off x="611560" y="1484784"/>
          <a:ext cx="8229600" cy="4863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5040560"/>
                <a:gridCol w="1440160"/>
                <a:gridCol w="1316832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Достопримечательность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Муниципальные образования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Зелёный символ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Реликтовое растение,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</a:t>
                      </a:r>
                      <a:r>
                        <a:rPr lang="ru-RU" sz="1000" dirty="0">
                          <a:solidFill>
                            <a:srgbClr val="282828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ожно встретить только в Перми в </a:t>
                      </a:r>
                      <a:r>
                        <a:rPr lang="ru-RU" sz="1000" b="1" dirty="0">
                          <a:solidFill>
                            <a:srgbClr val="282828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Ботаническом саду ПГНИУ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Таёжная спутница ели сибирской. Более широко распространена в горных лесах, в том числе на территории 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заповедника «</a:t>
                      </a:r>
                      <a:r>
                        <a:rPr lang="ru-RU" sz="10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Басеги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»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ООПТ «Парк поселения Кунгурский бор»,</a:t>
                      </a: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расположенный в центре города </a:t>
                      </a:r>
                      <a:r>
                        <a:rPr lang="ru-RU" sz="1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города</a:t>
                      </a: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Официальный статус 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«Памятник живой природы» Дерево  Елена</a:t>
                      </a: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в д. </a:t>
                      </a:r>
                      <a:r>
                        <a:rPr lang="ru-RU" sz="1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Хазово</a:t>
                      </a: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Возраст  — 238 лет, высота — 16 м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Присутствует на гербах и флагах, в названиях районов.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посёлке Всеволодо-Вильва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1916 году возле этого тогда ещё юного деревца сфотографировались на память два Бориса — писатель, поэт Б. Пастернак и учёный, биохимик. Б. </a:t>
                      </a:r>
                      <a:r>
                        <a:rPr lang="ru-RU" sz="1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Збарский</a:t>
                      </a: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Официальный статус 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«Памятник живой природы» Дерево Пастернака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Возраст— 121 год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Водная Венеция построена на сваях из деревьев Пермского края.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Стволы использовались для соликамских солеварных построек и соляных скважин.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ООПТ регионального значения «</a:t>
                      </a:r>
                      <a:r>
                        <a:rPr lang="ru-RU" sz="10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Кувинский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бор»</a:t>
                      </a: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растут деревья высотой более 40 м, высаженные в 1907 году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 территории этого города растёт в городских лесах на 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ООПТ «Липовая гора» и «Липогорский».</a:t>
                      </a: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Средний возраст  - 93 года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Встречается в хвойно-широколиственных лесах центральной и южной части региона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Произрастает на 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ООПТ регионального значения «Капкан Гора»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Является олицетворением коллекции видов этих деревьев, собранных 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лесопарке «</a:t>
                      </a:r>
                      <a:r>
                        <a:rPr lang="ru-RU" sz="10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Кузьминка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»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заложенном в XIX веке лесничим имения Строгановых Ф. А. Теплоуховым.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759527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ООПТ на защите деревьев- символов  Пермского края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09019025"/>
              </p:ext>
            </p:extLst>
          </p:nvPr>
        </p:nvGraphicFramePr>
        <p:xfrm>
          <a:off x="457200" y="1600200"/>
          <a:ext cx="8229600" cy="4837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400"/>
                <a:gridCol w="3600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Достопримечательность 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Муниципальные образования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Зелёный символ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Реликтовое растение,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</a:t>
                      </a:r>
                      <a:r>
                        <a:rPr lang="ru-RU" sz="1200">
                          <a:solidFill>
                            <a:srgbClr val="282828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ожно встретить только в Перми в </a:t>
                      </a:r>
                      <a:r>
                        <a:rPr lang="ru-RU" sz="1200" b="1">
                          <a:solidFill>
                            <a:srgbClr val="282828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Ботаническом саду ПГНИУ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Пермский край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Гинго двулопастной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Таёжная спутница ели сибирской. Более широко распространена в горных лесах, в том числе на территории </a:t>
                      </a:r>
                      <a:r>
                        <a:rPr lang="ru-RU" sz="12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заповедника «Басеги»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Гремячинского и Лысьвенского городских округов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Пихта сибирская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ООПТ «Парк поселения Кунгурский бор»,</a:t>
                      </a: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расположенный в центре города города.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Официальный статус </a:t>
                      </a:r>
                      <a:r>
                        <a:rPr lang="ru-RU" sz="12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«Памятник живой природы» Дерево  Елена</a:t>
                      </a: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в д. Хазово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Возраст  — 238 лет, высота — 16 м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Присутствует на гербах и флагах, в названиях районов.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Большесосновского, Гайнского, Кунгурского, Чердынского муниципальных районов, а также городского округа «Город Кунгур»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Сосна обыкновенная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посёлке Всеволодо-Вильва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1916 году возле этого тогда ещё юного деревца сфотографировались на память два Бориса — писатель, поэт Б. Пастернак и учёный, биохимик. Б. Збарский.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Официальный статус </a:t>
                      </a:r>
                      <a:r>
                        <a:rPr lang="ru-RU" sz="12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«Памятник живой природы» Дерево Пастернака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Возраст— 121 год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Александровского,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Красновишерского муниципальных районов и Горнозаводского городского округ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Сосна кедровая, или Сибирский кедр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410004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ООПТ на защите деревьев- символов  Пермского края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49972727"/>
              </p:ext>
            </p:extLst>
          </p:nvPr>
        </p:nvGraphicFramePr>
        <p:xfrm>
          <a:off x="457200" y="1600200"/>
          <a:ext cx="8229600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392"/>
                <a:gridCol w="3672408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Достопримечательность 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Муниципальные образования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Зелёный символ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Водная Венеция построена на сваях из деревьев Пермского края.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Стволы использовались для соликамских солеварных построек и соляных скважин.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</a:t>
                      </a:r>
                      <a:r>
                        <a:rPr lang="ru-RU" sz="12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ООПТ регионального значения «Кувинский бор»</a:t>
                      </a: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растут деревья высотой более 40 м, высаженные в 1907 году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Добрянский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Карагайский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Соликамский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Кудымкарский р-н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Лиственница сибирская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 территории этого города растёт в городских лесах на </a:t>
                      </a:r>
                      <a:r>
                        <a:rPr lang="ru-RU" sz="12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ООПТ «Липовая гора» и «Липогорский».</a:t>
                      </a: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Средний возраст  - 93 года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Город Пермь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Липа сердцелистная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Встречается в хвойно-широколиственных лесах центральной и южной части региона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Произрастает на </a:t>
                      </a:r>
                      <a:r>
                        <a:rPr lang="ru-RU" sz="12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ООПТ регионального значения «Капкан Гора»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Чернушинского муниципального района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Вяз шершавый, или Ильм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Является олицетворением коллекции видов этих деревьев, собранных </a:t>
                      </a:r>
                      <a:r>
                        <a:rPr lang="ru-RU" sz="12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 лесопарке «Кузьминка»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заложенном в XIX веке лесничим имения Строгановых Ф. А. Теплоуховым.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Ильинского муниципального района и городского округа «Город Губаха»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Ива ломкая, или Ракита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29334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Определить по описанию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marL="0" lvl="0" indent="0">
              <a:buNone/>
            </a:pPr>
            <a:r>
              <a:rPr lang="ru-RU" dirty="0" smtClean="0"/>
              <a:t>По </a:t>
            </a:r>
            <a:r>
              <a:rPr lang="ru-RU" dirty="0"/>
              <a:t>неизвестным причинам жуки и гусеницы не трогают листву этого дерева. </a:t>
            </a:r>
          </a:p>
          <a:p>
            <a:pPr marL="0" indent="0">
              <a:buNone/>
            </a:pPr>
            <a:r>
              <a:rPr lang="ru-RU" dirty="0"/>
              <a:t> Пасечники часто высаживают его возле своих владений, так как эти деревья — отличные медоносы, и их очень любят пчёлы. </a:t>
            </a:r>
          </a:p>
          <a:p>
            <a:pPr marL="0" indent="0">
              <a:buNone/>
            </a:pPr>
            <a:r>
              <a:rPr lang="ru-RU" dirty="0"/>
              <a:t>Может предсказывать погоду. С черешков листьев, у самой ветки, иногда капелька за капелькой текут «слёзы» .Значит, через несколько часов будет дождь.</a:t>
            </a:r>
          </a:p>
          <a:p>
            <a:pPr marL="0" indent="0">
              <a:buNone/>
            </a:pPr>
            <a:r>
              <a:rPr lang="ru-RU" dirty="0"/>
              <a:t> Древесина пользуется самой высокой популярностью у резчиков по дереву. </a:t>
            </a:r>
          </a:p>
          <a:p>
            <a:pPr marL="0" indent="0">
              <a:buNone/>
            </a:pPr>
            <a:r>
              <a:rPr lang="ru-RU" dirty="0"/>
              <a:t> В Канаде и США из сока некоторых видов изготавливают знаменитый сладкий сироп, который популярен в качестве добавки к мороженому, блинам или вафлям, используется в выпечке и приготовлении десертов.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12722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Определить по описанию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ru-RU" dirty="0"/>
              <a:t> Видовое название дано по белой, серебристой окраске нижней листочков, которые полностью белые, благодаря обильному </a:t>
            </a:r>
            <a:r>
              <a:rPr lang="ru-RU" dirty="0" err="1"/>
              <a:t>опушению</a:t>
            </a:r>
            <a:r>
              <a:rPr lang="ru-RU" dirty="0"/>
              <a:t>. Колыхающиеся на ветру листья приобретают серебристый оттенок, раскидистая крона мерцает серебром. </a:t>
            </a:r>
          </a:p>
          <a:p>
            <a:r>
              <a:rPr lang="ru-RU" dirty="0"/>
              <a:t>Популярен в озеленении и ландшафтном дизайне. Одно дерево выделяет столько кислорода, сколько семь елей, четыре сосны или три липы. За вегетативный  сезон  освобождает атмосферу от 20–30 кг пыли и сажи.</a:t>
            </a:r>
          </a:p>
        </p:txBody>
      </p:sp>
    </p:spTree>
    <p:extLst>
      <p:ext uri="{BB962C8B-B14F-4D97-AF65-F5344CB8AC3E}">
        <p14:creationId xmlns:p14="http://schemas.microsoft.com/office/powerpoint/2010/main" xmlns="" val="16544191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Определить по описанию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ru-RU" dirty="0"/>
              <a:t>В посуде, изготовленной из древесины, долго не скисает молоко, а в сундуках из досок не заводится моль. </a:t>
            </a:r>
          </a:p>
          <a:p>
            <a:r>
              <a:rPr lang="ru-RU" dirty="0"/>
              <a:t>Смола — живица — обладает бальзамирующими свойствами</a:t>
            </a:r>
          </a:p>
          <a:p>
            <a:r>
              <a:rPr lang="ru-RU" dirty="0"/>
              <a:t> Резонансные качества древесины сибирского кедра идеальны для </a:t>
            </a:r>
            <a:r>
              <a:rPr lang="ru-RU" dirty="0" err="1"/>
              <a:t>ипользования</a:t>
            </a:r>
            <a:r>
              <a:rPr lang="ru-RU" dirty="0"/>
              <a:t> её в изготовлении пианино и роялей. </a:t>
            </a:r>
          </a:p>
          <a:p>
            <a:r>
              <a:rPr lang="ru-RU" dirty="0"/>
              <a:t>Семена  бескрылые, тяжёлые.  Орехи очень питательные, вкусные и целебные. Они содержат витамин А, витамины группы В. 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88346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Определить по описанию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ru-RU" dirty="0"/>
              <a:t>Практически не пускает под свой полог подрост других древесных пород. Однако её тень любят некоторые зелёные мхи, черника и кислица.</a:t>
            </a:r>
          </a:p>
          <a:p>
            <a:r>
              <a:rPr lang="ru-RU" dirty="0"/>
              <a:t>Музыкальное дерево, так как её древесина обладает уникальными акустическими свойствами (такую древесину называют резонансной) и подходит для изготовления музыкальных инструментов. Из неё  сделаны лучшие скрипки и виолончели.</a:t>
            </a:r>
          </a:p>
          <a:p>
            <a:r>
              <a:rPr lang="ru-RU" dirty="0"/>
              <a:t>Источник ценной древесины для производства бумаги, искусственного шёлка и строительных материалов.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894989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Определить по описанию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marL="0" lvl="0" indent="0">
              <a:buNone/>
            </a:pPr>
            <a:r>
              <a:rPr lang="ru-RU" dirty="0" smtClean="0"/>
              <a:t>По </a:t>
            </a:r>
            <a:r>
              <a:rPr lang="ru-RU" dirty="0"/>
              <a:t>неизвестным причинам жуки и гусеницы не трогают листву этого дерева. </a:t>
            </a:r>
          </a:p>
          <a:p>
            <a:pPr marL="0" indent="0">
              <a:buNone/>
            </a:pPr>
            <a:r>
              <a:rPr lang="ru-RU" dirty="0"/>
              <a:t> Пасечники часто высаживают его возле своих владений, так как эти деревья — отличные медоносы, и их очень любят пчёлы. </a:t>
            </a:r>
          </a:p>
          <a:p>
            <a:pPr marL="0" indent="0">
              <a:buNone/>
            </a:pPr>
            <a:r>
              <a:rPr lang="ru-RU" dirty="0"/>
              <a:t>Может предсказывать погоду. С черешков листьев, у самой ветки, иногда капелька за капелькой текут «слёзы» .Значит, через несколько часов будет дождь.</a:t>
            </a:r>
          </a:p>
          <a:p>
            <a:pPr marL="0" indent="0">
              <a:buNone/>
            </a:pPr>
            <a:r>
              <a:rPr lang="ru-RU" dirty="0"/>
              <a:t> Древесина пользуется самой высокой популярностью у резчиков по дереву. </a:t>
            </a:r>
          </a:p>
          <a:p>
            <a:pPr marL="0" indent="0">
              <a:buNone/>
            </a:pPr>
            <a:r>
              <a:rPr lang="ru-RU" dirty="0"/>
              <a:t> В Канаде и США из сока некоторых видов изготавливают знаменитый сладкий сироп, который популярен в качестве добавки к мороженому, блинам или вафлям, используется в выпечке и приготовлении десертов.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835696" y="573325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Клён </a:t>
            </a:r>
            <a:r>
              <a:rPr lang="ru-RU" b="1" dirty="0" err="1"/>
              <a:t>платанолистный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980728"/>
            <a:ext cx="3744416" cy="5625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675970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Определить по описанию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 Видовое название дано по белой, серебристой окраске нижней листочков, которые полностью белые, благодаря обильному </a:t>
            </a:r>
            <a:r>
              <a:rPr lang="ru-RU" dirty="0" err="1"/>
              <a:t>опушению</a:t>
            </a:r>
            <a:r>
              <a:rPr lang="ru-RU" dirty="0"/>
              <a:t>. Колыхающиеся на ветру листья приобретают серебристый оттенок, раскидистая крона мерцает серебром. </a:t>
            </a:r>
          </a:p>
          <a:p>
            <a:r>
              <a:rPr lang="ru-RU" dirty="0"/>
              <a:t>Популярен в озеленении и ландшафтном дизайне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Одно дерево выделяет столько кислорода, сколько семь елей, четыре сосны или три липы. За вегетативный  сезон  освобождает атмосферу от 20–30 кг пыли и сажи.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31640" y="6165304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Тополь белый, или Серебристый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4902" y="1600200"/>
            <a:ext cx="334319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918818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548680"/>
            <a:ext cx="4546848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Определить по описанию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2708920"/>
            <a:ext cx="4038600" cy="3993307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dirty="0"/>
              <a:t>В посуде, изготовленной из древесины, долго не скисает молоко, а в сундуках из досок не заводится моль. </a:t>
            </a:r>
          </a:p>
          <a:p>
            <a:r>
              <a:rPr lang="ru-RU" dirty="0"/>
              <a:t>Смола — живица — обладает бальзамирующими свойствами</a:t>
            </a:r>
          </a:p>
          <a:p>
            <a:r>
              <a:rPr lang="ru-RU" dirty="0"/>
              <a:t> Резонансные качества древесины сибирского кедра идеальны для </a:t>
            </a:r>
            <a:r>
              <a:rPr lang="ru-RU" dirty="0" err="1"/>
              <a:t>ипользования</a:t>
            </a:r>
            <a:r>
              <a:rPr lang="ru-RU" dirty="0"/>
              <a:t> её в изготовлении пианино и роялей. </a:t>
            </a:r>
          </a:p>
          <a:p>
            <a:r>
              <a:rPr lang="ru-RU" dirty="0"/>
              <a:t>Семена  бескрылые, тяжёлые.  Орехи очень питательные, вкусные и целебные. Они содержат витамин А, витамины группы В. 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635896" y="6237312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Сосна кедровая, или Сибирский кедр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672" y="1600200"/>
            <a:ext cx="3275656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3324225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475728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Определить по описанию</a:t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88024" y="1556792"/>
            <a:ext cx="4038600" cy="4525963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dirty="0"/>
              <a:t>Практически не пускает под свой полог подрост других древесных пород. Однако её тень любят некоторые зелёные мхи, черника и кислица.</a:t>
            </a:r>
          </a:p>
          <a:p>
            <a:r>
              <a:rPr lang="ru-RU" dirty="0"/>
              <a:t>Музыкальное дерево, так как её древесина обладает уникальными акустическими свойствами (такую древесину называют резонансной) и подходит для изготовления музыкальных инструментов. Из неё  сделаны лучшие скрипки и виолончели.</a:t>
            </a:r>
          </a:p>
          <a:p>
            <a:r>
              <a:rPr lang="ru-RU" dirty="0"/>
              <a:t>Источник ценной древесины для производства бумаги, искусственного шёлка и строительных материалов.  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830" y="1600200"/>
            <a:ext cx="349334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1600" y="6309320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Ель сибирская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684238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1</a:t>
            </a:r>
            <a:r>
              <a:rPr lang="ru-RU" dirty="0" smtClean="0"/>
              <a:t>. Узнайте </a:t>
            </a:r>
            <a:r>
              <a:rPr lang="ru-RU" dirty="0"/>
              <a:t>по </a:t>
            </a:r>
            <a:r>
              <a:rPr lang="ru-RU" dirty="0" smtClean="0"/>
              <a:t>портрету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27984" y="1628800"/>
            <a:ext cx="4038600" cy="4525963"/>
          </a:xfrm>
        </p:spPr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8800"/>
            <a:ext cx="6192688" cy="4641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004857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2. Узнайте </a:t>
            </a:r>
            <a:r>
              <a:rPr lang="ru-RU" dirty="0"/>
              <a:t>по портрету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068960"/>
            <a:ext cx="4038600" cy="3314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4038600" cy="28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229756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3.Узнайте </a:t>
            </a:r>
            <a:r>
              <a:rPr lang="ru-RU" dirty="0"/>
              <a:t>по портрету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4"/>
            <a:ext cx="5626968" cy="4462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620688"/>
            <a:ext cx="174498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698930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8229600" cy="1143000"/>
          </a:xfrm>
        </p:spPr>
        <p:txBody>
          <a:bodyPr/>
          <a:lstStyle/>
          <a:p>
            <a:r>
              <a:rPr lang="ru-RU" dirty="0" smtClean="0"/>
              <a:t>4.Узнайте </a:t>
            </a:r>
            <a:r>
              <a:rPr lang="ru-RU" dirty="0"/>
              <a:t>по портрету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72816"/>
            <a:ext cx="2689860" cy="1653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3736412" cy="494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891684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5.Узнайте </a:t>
            </a:r>
            <a:r>
              <a:rPr lang="ru-RU" dirty="0"/>
              <a:t>по портрету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00808"/>
            <a:ext cx="2659380" cy="1813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96752"/>
            <a:ext cx="3750491" cy="5617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757786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6. Узнайте </a:t>
            </a:r>
            <a:r>
              <a:rPr lang="ru-RU" dirty="0"/>
              <a:t>по портрету</a:t>
            </a: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4343" y="1600200"/>
            <a:ext cx="467531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458816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7. Узнайте </a:t>
            </a:r>
            <a:r>
              <a:rPr lang="ru-RU" dirty="0"/>
              <a:t>по портрету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41760"/>
            <a:ext cx="3744416" cy="5430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268760"/>
            <a:ext cx="3324225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1713" y="3573016"/>
            <a:ext cx="4024592" cy="26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424649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Узнайте по портрету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ru-RU" dirty="0"/>
              <a:t>Сирень 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Жимолость  алтайская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Кизильник  черноплодный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Черёмуха обыкновенная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Орешник, лещина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Яблоня ягодная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Рябина обыкновенная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940271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1635</Words>
  <Application>Microsoft Office PowerPoint</Application>
  <PresentationFormat>Экран (4:3)</PresentationFormat>
  <Paragraphs>206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«Деревья и кустарника  - зелёные символы Пермского края» интеллектуальная игра</vt:lpstr>
      <vt:lpstr>проекте «Аллея России» </vt:lpstr>
      <vt:lpstr>Слайд 3</vt:lpstr>
      <vt:lpstr>Гинкго двулопастный - символ Пермского края</vt:lpstr>
      <vt:lpstr>Гинкго двулопастный</vt:lpstr>
      <vt:lpstr>Гинкго двулопастный</vt:lpstr>
      <vt:lpstr>Гинкго двулопастный</vt:lpstr>
      <vt:lpstr>Слайд 8</vt:lpstr>
      <vt:lpstr>Разминка «Лесная викторина» </vt:lpstr>
      <vt:lpstr>Определить растение </vt:lpstr>
      <vt:lpstr>Определить растение </vt:lpstr>
      <vt:lpstr>Распределите  в 2 группы широколиственные и мелколиственные деревья  по их листьям</vt:lpstr>
      <vt:lpstr>Распределите  в 2 группы широколиственные и мелколиственные деревья  по их листьям</vt:lpstr>
      <vt:lpstr>Назовите деревья по их плодам и семенам</vt:lpstr>
      <vt:lpstr>Назовите деревья по их плодам и семенам</vt:lpstr>
      <vt:lpstr>Слайд 16</vt:lpstr>
      <vt:lpstr>ООПТ на защите деревьев- символов  Пермского края</vt:lpstr>
      <vt:lpstr>ООПТ на защите деревьев- символов  Пермского края</vt:lpstr>
      <vt:lpstr>ООПТ на защите деревьев- символов  Пермского края</vt:lpstr>
      <vt:lpstr>Определить по описанию </vt:lpstr>
      <vt:lpstr>Определить по описанию </vt:lpstr>
      <vt:lpstr>Определить по описанию </vt:lpstr>
      <vt:lpstr>Определить по описанию </vt:lpstr>
      <vt:lpstr>Определить по описанию </vt:lpstr>
      <vt:lpstr>Определить по описанию </vt:lpstr>
      <vt:lpstr>Определить по описанию </vt:lpstr>
      <vt:lpstr>Определить по описанию </vt:lpstr>
      <vt:lpstr>1. Узнайте по портрету</vt:lpstr>
      <vt:lpstr>2. Узнайте по портрету</vt:lpstr>
      <vt:lpstr>3.Узнайте по портрету</vt:lpstr>
      <vt:lpstr>4.Узнайте по портрету</vt:lpstr>
      <vt:lpstr>5.Узнайте по портрету</vt:lpstr>
      <vt:lpstr>6. Узнайте по портрету</vt:lpstr>
      <vt:lpstr>7. Узнайте по портрету</vt:lpstr>
      <vt:lpstr>Узнайте по портрету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Ольга</cp:lastModifiedBy>
  <cp:revision>25</cp:revision>
  <dcterms:created xsi:type="dcterms:W3CDTF">2021-11-11T06:02:17Z</dcterms:created>
  <dcterms:modified xsi:type="dcterms:W3CDTF">2021-12-27T16:55:04Z</dcterms:modified>
</cp:coreProperties>
</file>