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8" r:id="rId11"/>
    <p:sldId id="267" r:id="rId12"/>
    <p:sldId id="269" r:id="rId13"/>
    <p:sldId id="272" r:id="rId14"/>
    <p:sldId id="274" r:id="rId15"/>
    <p:sldId id="273" r:id="rId16"/>
    <p:sldId id="275" r:id="rId17"/>
    <p:sldId id="276" r:id="rId18"/>
    <p:sldId id="277" r:id="rId19"/>
    <p:sldId id="280" r:id="rId20"/>
    <p:sldId id="279" r:id="rId21"/>
    <p:sldId id="289" r:id="rId22"/>
    <p:sldId id="285" r:id="rId23"/>
    <p:sldId id="290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 varScale="1">
        <p:scale>
          <a:sx n="109" d="100"/>
          <a:sy n="109" d="100"/>
        </p:scale>
        <p:origin x="1680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21647-0B51-4E0F-B18F-D07B24428C3B}" type="datetimeFigureOut">
              <a:rPr lang="ru-RU" smtClean="0"/>
              <a:pPr/>
              <a:t>16.03.2023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D336C1-78D8-4547-911F-D937E229B1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4191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D336C1-78D8-4547-911F-D937E229B14A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2138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4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20.jpe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http://cs1433.vkontakte.ru/g4208702/a_83fbe020.jpg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39.jpeg"/><Relationship Id="rId4" Type="http://schemas.microsoft.com/office/2007/relationships/hdphoto" Target="../media/hdphoto5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5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4103440" y="116632"/>
            <a:ext cx="5040560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800" i="0" u="none" strike="noStrike" normalizeH="0" baseline="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ahoma" pitchFamily="34" charset="0"/>
                <a:ea typeface="Times New Roman" pitchFamily="18" charset="0"/>
                <a:cs typeface="Tahoma" pitchFamily="34" charset="0"/>
              </a:rPr>
              <a:t> </a:t>
            </a:r>
            <a:r>
              <a:rPr kumimoji="0" lang="ru-RU" altLang="ru-RU" i="0" u="none" strike="noStrike" normalizeH="0" baseline="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Segoe Print" panose="02000600000000000000" pitchFamily="2" charset="0"/>
                <a:ea typeface="Times New Roman" pitchFamily="18" charset="0"/>
                <a:cs typeface="Tahoma" pitchFamily="34" charset="0"/>
              </a:rPr>
              <a:t>«Бей, беги, лови, существуй!».</a:t>
            </a:r>
            <a:endParaRPr kumimoji="0" lang="ru-RU" altLang="ru-RU" i="0" u="none" strike="noStrike" normalizeH="0" baseline="0" dirty="0" smtClean="0">
              <a:ln w="18415" cmpd="sng">
                <a:solidFill>
                  <a:srgbClr val="FF0000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Segoe Print" panose="02000600000000000000" pitchFamily="2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ctrTitle"/>
          </p:nvPr>
        </p:nvSpPr>
        <p:spPr>
          <a:xfrm>
            <a:off x="179512" y="1932514"/>
            <a:ext cx="8136904" cy="2216566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lvl="0" algn="l" fontAlgn="base">
              <a:spcAft>
                <a:spcPct val="0"/>
              </a:spcAft>
            </a:pPr>
            <a:r>
              <a:rPr lang="ru-RU" altLang="ru-RU" sz="3600" b="1" cap="all" spc="600" dirty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  <a:latin typeface="Segoe Print" panose="02000600000000000000" pitchFamily="2" charset="0"/>
                <a:ea typeface="Times New Roman" pitchFamily="18" charset="0"/>
                <a:cs typeface="Arial" pitchFamily="34" charset="0"/>
              </a:rPr>
              <a:t>ИСТОРИЯ </a:t>
            </a:r>
            <a:r>
              <a:rPr lang="ru-RU" altLang="ru-RU" sz="3600" b="1" cap="all" spc="600" dirty="0" smtClean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  <a:latin typeface="Segoe Print" panose="02000600000000000000" pitchFamily="2" charset="0"/>
                <a:ea typeface="Times New Roman" pitchFamily="18" charset="0"/>
                <a:cs typeface="Arial" pitchFamily="34" charset="0"/>
              </a:rPr>
              <a:t/>
            </a:r>
            <a:br>
              <a:rPr lang="ru-RU" altLang="ru-RU" sz="3600" b="1" cap="all" spc="600" dirty="0" smtClean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  <a:latin typeface="Segoe Print" panose="02000600000000000000" pitchFamily="2" charset="0"/>
                <a:ea typeface="Times New Roman" pitchFamily="18" charset="0"/>
                <a:cs typeface="Arial" pitchFamily="34" charset="0"/>
              </a:rPr>
            </a:br>
            <a:r>
              <a:rPr lang="ru-RU" altLang="ru-RU" sz="3600" b="1" cap="all" spc="600" dirty="0" smtClean="0">
                <a:ln w="0"/>
                <a:solidFill>
                  <a:srgbClr val="0000CC"/>
                </a:solidFill>
                <a:effectLst>
                  <a:reflection blurRad="12700" stA="50000" endPos="50000" dist="5000" dir="5400000" sy="-100000" rotWithShape="0"/>
                </a:effectLst>
                <a:latin typeface="Segoe Print" panose="02000600000000000000" pitchFamily="2" charset="0"/>
                <a:ea typeface="Times New Roman" pitchFamily="18" charset="0"/>
                <a:cs typeface="Arial" pitchFamily="34" charset="0"/>
              </a:rPr>
              <a:t>РУССКОЙ </a:t>
            </a:r>
            <a:br>
              <a:rPr lang="ru-RU" altLang="ru-RU" sz="3600" b="1" cap="all" spc="600" dirty="0" smtClean="0">
                <a:ln w="0"/>
                <a:solidFill>
                  <a:srgbClr val="0000CC"/>
                </a:solidFill>
                <a:effectLst>
                  <a:reflection blurRad="12700" stA="50000" endPos="50000" dist="5000" dir="5400000" sy="-100000" rotWithShape="0"/>
                </a:effectLst>
                <a:latin typeface="Segoe Print" panose="02000600000000000000" pitchFamily="2" charset="0"/>
                <a:ea typeface="Times New Roman" pitchFamily="18" charset="0"/>
                <a:cs typeface="Arial" pitchFamily="34" charset="0"/>
              </a:rPr>
            </a:br>
            <a:r>
              <a:rPr lang="ru-RU" altLang="ru-RU" sz="3600" b="1" cap="all" spc="600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Segoe Print" panose="02000600000000000000" pitchFamily="2" charset="0"/>
                <a:ea typeface="Times New Roman" pitchFamily="18" charset="0"/>
                <a:cs typeface="Arial" pitchFamily="34" charset="0"/>
              </a:rPr>
              <a:t>ЛАПТЫ</a:t>
            </a:r>
            <a:endParaRPr lang="ru-RU" altLang="ru-RU" sz="3600" b="1" cap="all" spc="600" dirty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  <a:latin typeface="Segoe Print" panose="02000600000000000000" pitchFamily="2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516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39952" y="490673"/>
            <a:ext cx="4824536" cy="597666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>
                <a:latin typeface="Segoe Print" panose="02000600000000000000" pitchFamily="2" charset="0"/>
              </a:rPr>
              <a:t>«Это народная игра  – одна из самых интересных и полезных игр. В лапте нужны: верность своей команде, находчивость, внимательность, изворотливость, глубокое дыхание, быстрый бег, меткий глаз, твёрдость удара рук, и вечная уверенность в том, что тебя не победят. Трусам и лентяям в этой игре нет места. Я усердно рекомендую эту народную игру не только как механическое упражнение, но и как безобидную забаву, в которой вырабатывается товарищеская спайка: </a:t>
            </a:r>
            <a:r>
              <a:rPr lang="ru-RU" dirty="0" smtClean="0">
                <a:latin typeface="Segoe Print" panose="02000600000000000000" pitchFamily="2" charset="0"/>
              </a:rPr>
              <a:t>«своего </a:t>
            </a:r>
            <a:r>
              <a:rPr lang="ru-RU" dirty="0">
                <a:latin typeface="Segoe Print" panose="02000600000000000000" pitchFamily="2" charset="0"/>
              </a:rPr>
              <a:t>выручай».</a:t>
            </a:r>
          </a:p>
          <a:p>
            <a:pPr marL="0" indent="0" algn="r">
              <a:buNone/>
            </a:pPr>
            <a:r>
              <a:rPr lang="ru-RU" dirty="0">
                <a:solidFill>
                  <a:srgbClr val="0000CC"/>
                </a:solidFill>
              </a:rPr>
              <a:t>А.И. Куприн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3774594" cy="4876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259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4522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400" dirty="0"/>
              <a:t> </a:t>
            </a:r>
            <a:br>
              <a:rPr lang="ru-RU" sz="2400" dirty="0"/>
            </a:br>
            <a:r>
              <a:rPr lang="ru-RU" sz="2400" dirty="0">
                <a:latin typeface="Segoe Print" panose="02000600000000000000" pitchFamily="2" charset="0"/>
              </a:rPr>
              <a:t>Лапта – древняя игра. Сегодня никто не может точно сказать, когда она зародилась. По некоторым данным, лапта была известна уже в Х в. н.э., хотя могла появиться </a:t>
            </a:r>
            <a:r>
              <a:rPr lang="ru-RU" sz="2400" dirty="0" smtClean="0">
                <a:latin typeface="Segoe Print" panose="02000600000000000000" pitchFamily="2" charset="0"/>
              </a:rPr>
              <a:t> </a:t>
            </a:r>
            <a:r>
              <a:rPr lang="ru-RU" sz="2400" dirty="0">
                <a:latin typeface="Segoe Print" panose="02000600000000000000" pitchFamily="2" charset="0"/>
              </a:rPr>
              <a:t>почти на 1000 лет раньше.</a:t>
            </a:r>
            <a:br>
              <a:rPr lang="ru-RU" sz="2400" dirty="0">
                <a:latin typeface="Segoe Print" panose="02000600000000000000" pitchFamily="2" charset="0"/>
              </a:rPr>
            </a:br>
            <a:endParaRPr lang="ru-RU" altLang="ru-RU" sz="2400" dirty="0">
              <a:latin typeface="Segoe Print" panose="02000600000000000000" pitchFamily="2" charset="0"/>
              <a:cs typeface="Arial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FF7"/>
              </a:clrFrom>
              <a:clrTo>
                <a:srgbClr val="FEFF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64" y="228600"/>
            <a:ext cx="7848872" cy="4933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083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80" t="9755" r="5367" b="4281"/>
          <a:stretch/>
        </p:blipFill>
        <p:spPr>
          <a:xfrm flipH="1">
            <a:off x="4716016" y="3671533"/>
            <a:ext cx="2641466" cy="2992043"/>
          </a:xfrm>
          <a:prstGeom prst="rect">
            <a:avLst/>
          </a:prstGeom>
        </p:spPr>
      </p:pic>
      <p:pic>
        <p:nvPicPr>
          <p:cNvPr id="3074" name="Picture 2" descr="http://24.media.tumblr.com/tumblr_m9rtalkTkb1rc6spdo1_500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4" y="116634"/>
            <a:ext cx="2448270" cy="2999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870206" cy="5242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55"/>
          <a:stretch/>
        </p:blipFill>
        <p:spPr>
          <a:xfrm>
            <a:off x="3377095" y="113153"/>
            <a:ext cx="2431660" cy="306187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095" y="121247"/>
            <a:ext cx="1081286" cy="590358"/>
          </a:xfrm>
          <a:prstGeom prst="rect">
            <a:avLst/>
          </a:prstGeom>
        </p:spPr>
      </p:pic>
      <p:pic>
        <p:nvPicPr>
          <p:cNvPr id="3078" name="Picture 6" descr="https://otvet.imgsmail.ru/download/100729139_fc3a623c5d2ac595363dcf91275ff586_800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6330" y="3671533"/>
            <a:ext cx="829495" cy="622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41"/>
          <a:stretch/>
        </p:blipFill>
        <p:spPr>
          <a:xfrm>
            <a:off x="6516216" y="98654"/>
            <a:ext cx="2435184" cy="301748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28" t="4361" r="31727" b="-1304"/>
          <a:stretch/>
        </p:blipFill>
        <p:spPr>
          <a:xfrm>
            <a:off x="1910124" y="3671533"/>
            <a:ext cx="2548257" cy="3060124"/>
          </a:xfrm>
          <a:prstGeom prst="rect">
            <a:avLst/>
          </a:prstGeom>
        </p:spPr>
      </p:pic>
      <p:pic>
        <p:nvPicPr>
          <p:cNvPr id="3080" name="Picture 8" descr="http://cs10073.vk.me/u129163/113615356/x_dd7a766a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1060">
            <a:off x="6543315" y="75592"/>
            <a:ext cx="962353" cy="681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946" y="3654758"/>
            <a:ext cx="1008051" cy="75405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79512" y="3175027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Segoe Print" panose="02000600000000000000" pitchFamily="2" charset="0"/>
              </a:rPr>
              <a:t>Крикет</a:t>
            </a:r>
            <a:endParaRPr lang="ru-RU" b="1" dirty="0">
              <a:latin typeface="Segoe Print" panose="020006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575136" y="3175027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>
                <a:latin typeface="Segoe Print" panose="02000600000000000000" pitchFamily="2" charset="0"/>
              </a:rPr>
              <a:t>Пелота</a:t>
            </a:r>
            <a:endParaRPr lang="ru-RU" b="1" dirty="0">
              <a:latin typeface="Segoe Print" panose="020006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398977" y="3218727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Segoe Print" panose="02000600000000000000" pitchFamily="2" charset="0"/>
              </a:rPr>
              <a:t>Бейсбол</a:t>
            </a:r>
            <a:endParaRPr lang="ru-RU" b="1" dirty="0">
              <a:latin typeface="Segoe Print" panose="020006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-138414" y="602128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>
                <a:latin typeface="Segoe Print" panose="02000600000000000000" pitchFamily="2" charset="0"/>
              </a:rPr>
              <a:t>Песа</a:t>
            </a:r>
            <a:r>
              <a:rPr lang="ru-RU" b="1" dirty="0" smtClean="0">
                <a:latin typeface="Segoe Print" panose="02000600000000000000" pitchFamily="2" charset="0"/>
              </a:rPr>
              <a:t> </a:t>
            </a:r>
            <a:r>
              <a:rPr lang="ru-RU" b="1" dirty="0" err="1" smtClean="0">
                <a:latin typeface="Segoe Print" panose="02000600000000000000" pitchFamily="2" charset="0"/>
              </a:rPr>
              <a:t>палло</a:t>
            </a:r>
            <a:endParaRPr lang="ru-RU" b="1" dirty="0">
              <a:latin typeface="Segoe Print" panose="020006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011884" y="602128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>
                <a:latin typeface="Segoe Print" panose="02000600000000000000" pitchFamily="2" charset="0"/>
              </a:rPr>
              <a:t>Шлагбал</a:t>
            </a:r>
            <a:endParaRPr lang="ru-RU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30808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513" y="260648"/>
            <a:ext cx="4180090" cy="64807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 smtClean="0">
                <a:latin typeface="Segoe Print" panose="02000600000000000000" pitchFamily="2" charset="0"/>
              </a:rPr>
              <a:t>На Руси лапту называли по-разному:</a:t>
            </a:r>
          </a:p>
          <a:p>
            <a:pPr marL="0" indent="0">
              <a:buNone/>
            </a:pPr>
            <a:r>
              <a:rPr lang="ru-RU" sz="2200" dirty="0" smtClean="0">
                <a:latin typeface="Segoe Print" panose="02000600000000000000" pitchFamily="2" charset="0"/>
              </a:rPr>
              <a:t> </a:t>
            </a:r>
            <a:r>
              <a:rPr lang="ru-RU" sz="2200" dirty="0" smtClean="0">
                <a:solidFill>
                  <a:srgbClr val="0000CC"/>
                </a:solidFill>
                <a:latin typeface="Segoe Print" panose="02000600000000000000" pitchFamily="2" charset="0"/>
              </a:rPr>
              <a:t>«Шибка»,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rgbClr val="0000CC"/>
                </a:solidFill>
                <a:latin typeface="Segoe Print" panose="02000600000000000000" pitchFamily="2" charset="0"/>
              </a:rPr>
              <a:t> «Битка», 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rgbClr val="0000CC"/>
                </a:solidFill>
                <a:latin typeface="Segoe Print" panose="02000600000000000000" pitchFamily="2" charset="0"/>
              </a:rPr>
              <a:t> «Хлопка», 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rgbClr val="0000CC"/>
                </a:solidFill>
                <a:latin typeface="Segoe Print" panose="02000600000000000000" pitchFamily="2" charset="0"/>
              </a:rPr>
              <a:t> «В беглые»,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rgbClr val="0000CC"/>
                </a:solidFill>
                <a:latin typeface="Segoe Print" panose="02000600000000000000" pitchFamily="2" charset="0"/>
              </a:rPr>
              <a:t> «В шары». </a:t>
            </a:r>
          </a:p>
          <a:p>
            <a:pPr marL="0" indent="0">
              <a:buNone/>
            </a:pPr>
            <a:r>
              <a:rPr lang="ru-RU" sz="2200" dirty="0" smtClean="0">
                <a:latin typeface="Segoe Print" panose="02000600000000000000" pitchFamily="2" charset="0"/>
              </a:rPr>
              <a:t>Множество названий породило большое разнообразие в правилах игры в лапту. Но как бы ни называлась лапта, факт остается фактом, ни один праздник на Руси не обходился без игры в лапту</a:t>
            </a:r>
            <a:r>
              <a:rPr lang="ru-RU" sz="2200" dirty="0" smtClean="0"/>
              <a:t>.</a:t>
            </a:r>
            <a:endParaRPr lang="ru-RU" sz="22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-315416"/>
            <a:ext cx="6120680" cy="65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6877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46887" y="116632"/>
            <a:ext cx="410445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 smtClean="0">
                <a:latin typeface="Segoe Print" panose="02000600000000000000" pitchFamily="2" charset="0"/>
              </a:rPr>
              <a:t>Петр </a:t>
            </a:r>
            <a:r>
              <a:rPr lang="ru-RU" sz="2200" dirty="0">
                <a:latin typeface="Segoe Print" panose="02000600000000000000" pitchFamily="2" charset="0"/>
              </a:rPr>
              <a:t>I </a:t>
            </a:r>
            <a:r>
              <a:rPr lang="ru-RU" sz="2200" dirty="0" smtClean="0">
                <a:latin typeface="Segoe Print" panose="02000600000000000000" pitchFamily="2" charset="0"/>
              </a:rPr>
              <a:t>любил </a:t>
            </a:r>
            <a:r>
              <a:rPr lang="ru-RU" sz="2200" dirty="0">
                <a:latin typeface="Segoe Print" panose="02000600000000000000" pitchFamily="2" charset="0"/>
              </a:rPr>
              <a:t>играть в </a:t>
            </a:r>
            <a:r>
              <a:rPr lang="ru-RU" sz="2200" dirty="0" smtClean="0">
                <a:latin typeface="Segoe Print" panose="02000600000000000000" pitchFamily="2" charset="0"/>
              </a:rPr>
              <a:t>лапту, при нём </a:t>
            </a:r>
            <a:r>
              <a:rPr lang="ru-RU" sz="2200" dirty="0">
                <a:latin typeface="Segoe Print" panose="02000600000000000000" pitchFamily="2" charset="0"/>
              </a:rPr>
              <a:t>лапту начали применять как средство физической подготовки солдат Семёновского, Преображенского и </a:t>
            </a:r>
            <a:r>
              <a:rPr lang="ru-RU" sz="2200" dirty="0" err="1">
                <a:latin typeface="Segoe Print" panose="02000600000000000000" pitchFamily="2" charset="0"/>
              </a:rPr>
              <a:t>Шевардинского</a:t>
            </a:r>
            <a:r>
              <a:rPr lang="ru-RU" sz="2200" dirty="0">
                <a:latin typeface="Segoe Print" panose="02000600000000000000" pitchFamily="2" charset="0"/>
              </a:rPr>
              <a:t> полков, а потом и других воинских подразделений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78" y="231689"/>
            <a:ext cx="4345160" cy="3154902"/>
          </a:xfrm>
          <a:prstGeom prst="rect">
            <a:avLst/>
          </a:prstGeo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246878" y="4280583"/>
            <a:ext cx="4705200" cy="1920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2200" dirty="0" smtClean="0">
                <a:latin typeface="Segoe Print" panose="02000600000000000000" pitchFamily="2" charset="0"/>
              </a:rPr>
              <a:t>Полководец Александр Суворов также применял игру в качестве средства тренировки солдат.</a:t>
            </a:r>
            <a:endParaRPr lang="ru-RU" sz="2200" dirty="0">
              <a:latin typeface="Segoe Print" panose="02000600000000000000" pitchFamily="2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92" b="18613"/>
          <a:stretch/>
        </p:blipFill>
        <p:spPr>
          <a:xfrm>
            <a:off x="4932040" y="3573016"/>
            <a:ext cx="3934150" cy="3106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9922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4201" y="188640"/>
            <a:ext cx="3960440" cy="3240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 smtClean="0">
                <a:latin typeface="Segoe Print" panose="02000600000000000000" pitchFamily="2" charset="0"/>
              </a:rPr>
              <a:t>В дореволюционной России игра в лапту применялась и как средство активного досуга населения, и как средство физического воспитания детей, подростков, юношей и девушек.</a:t>
            </a:r>
            <a:endParaRPr lang="ru-RU" sz="2200" dirty="0">
              <a:latin typeface="Segoe Print" panose="02000600000000000000" pitchFamily="2" charset="0"/>
            </a:endParaRPr>
          </a:p>
          <a:p>
            <a:endParaRPr lang="ru-RU" dirty="0">
              <a:latin typeface="Segoe Print" panose="02000600000000000000" pitchFamily="2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94"/>
          <a:stretch/>
        </p:blipFill>
        <p:spPr>
          <a:xfrm>
            <a:off x="99655" y="3505828"/>
            <a:ext cx="4976401" cy="2994085"/>
          </a:xfrm>
          <a:prstGeom prst="rect">
            <a:avLst/>
          </a:prstGeom>
        </p:spPr>
      </p:pic>
      <p:pic>
        <p:nvPicPr>
          <p:cNvPr id="1026" name="Picture 2" descr="454_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736" t="2235" b="20576"/>
          <a:stretch/>
        </p:blipFill>
        <p:spPr bwMode="auto">
          <a:xfrm>
            <a:off x="5190894" y="3834234"/>
            <a:ext cx="3762684" cy="2405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PICT1527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937" t="4568" r="26581" b="6009"/>
          <a:stretch/>
        </p:blipFill>
        <p:spPr bwMode="auto">
          <a:xfrm>
            <a:off x="4427984" y="332508"/>
            <a:ext cx="3816424" cy="2991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08104" y="6269080"/>
            <a:ext cx="3301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latin typeface="Segoe Print" panose="02000600000000000000" pitchFamily="2" charset="0"/>
              </a:rPr>
              <a:t>Лапта. Гатчина. Акварель. 1900</a:t>
            </a:r>
          </a:p>
          <a:p>
            <a:r>
              <a:rPr lang="ru-RU" sz="1200" b="1" dirty="0">
                <a:latin typeface="Segoe Print" panose="02000600000000000000" pitchFamily="2" charset="0"/>
              </a:rPr>
              <a:t>Рисунок </a:t>
            </a:r>
            <a:r>
              <a:rPr lang="ru-RU" sz="1200" b="1" dirty="0" err="1">
                <a:latin typeface="Segoe Print" panose="02000600000000000000" pitchFamily="2" charset="0"/>
              </a:rPr>
              <a:t>В.К</a:t>
            </a:r>
            <a:r>
              <a:rPr lang="ru-RU" sz="1200" b="1" dirty="0">
                <a:latin typeface="Segoe Print" panose="02000600000000000000" pitchFamily="2" charset="0"/>
              </a:rPr>
              <a:t>. Ольги Александровны.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641189" y="3448182"/>
            <a:ext cx="3370763" cy="38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  <a:cs typeface="Arial" pitchFamily="34" charset="0"/>
              </a:rPr>
              <a:t>Правила по русской лапте 1915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  <a:cs typeface="Arial" pitchFamily="34" charset="0"/>
              </a:rPr>
              <a:t> </a:t>
            </a: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  <a:cs typeface="Arial" pitchFamily="34" charset="0"/>
              </a:rPr>
              <a:t>г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Print" panose="02000600000000000000" pitchFamily="2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079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0"/>
            <a:ext cx="5184576" cy="3240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 smtClean="0">
                <a:latin typeface="Segoe Print" panose="02000600000000000000" pitchFamily="2" charset="0"/>
              </a:rPr>
              <a:t>В Красной армии </a:t>
            </a:r>
            <a:r>
              <a:rPr lang="ru-RU" sz="2200" dirty="0">
                <a:latin typeface="Segoe Print" panose="02000600000000000000" pitchFamily="2" charset="0"/>
              </a:rPr>
              <a:t>по инициативе </a:t>
            </a:r>
            <a:r>
              <a:rPr lang="ru-RU" sz="2200" dirty="0" smtClean="0">
                <a:latin typeface="Segoe Print" panose="02000600000000000000" pitchFamily="2" charset="0"/>
              </a:rPr>
              <a:t>председателя </a:t>
            </a:r>
            <a:r>
              <a:rPr lang="ru-RU" sz="2200" dirty="0">
                <a:latin typeface="Segoe Print" panose="02000600000000000000" pitchFamily="2" charset="0"/>
              </a:rPr>
              <a:t>Высшего совета физической культуры Н. И. </a:t>
            </a:r>
            <a:r>
              <a:rPr lang="ru-RU" sz="2200" dirty="0" err="1" smtClean="0">
                <a:latin typeface="Segoe Print" panose="02000600000000000000" pitchFamily="2" charset="0"/>
              </a:rPr>
              <a:t>Подвойского</a:t>
            </a:r>
            <a:r>
              <a:rPr lang="ru-RU" sz="2200" dirty="0" smtClean="0">
                <a:latin typeface="Segoe Print" panose="02000600000000000000" pitchFamily="2" charset="0"/>
              </a:rPr>
              <a:t> </a:t>
            </a:r>
            <a:r>
              <a:rPr lang="ru-RU" sz="2200" dirty="0">
                <a:latin typeface="Segoe Print" panose="02000600000000000000" pitchFamily="2" charset="0"/>
              </a:rPr>
              <a:t>эта игра использовалась в качестве одного из элементов физической подготовки. 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22" b="9697"/>
          <a:stretch/>
        </p:blipFill>
        <p:spPr>
          <a:xfrm>
            <a:off x="539552" y="3068960"/>
            <a:ext cx="6083099" cy="356690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99"/>
          <a:stretch/>
        </p:blipFill>
        <p:spPr>
          <a:xfrm>
            <a:off x="6732240" y="171306"/>
            <a:ext cx="2286000" cy="3283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0607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8864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>
                <a:latin typeface="Segoe Print" panose="02000600000000000000" pitchFamily="2" charset="0"/>
              </a:rPr>
              <a:t>Первая попытка создания единых официальных правил по русской лапте была предпринята в 1926 г. Высшим Советом по </a:t>
            </a:r>
            <a:r>
              <a:rPr lang="ru-RU" sz="2200" dirty="0" smtClean="0">
                <a:latin typeface="Segoe Print" panose="02000600000000000000" pitchFamily="2" charset="0"/>
              </a:rPr>
              <a:t>физической </a:t>
            </a:r>
            <a:r>
              <a:rPr lang="ru-RU" sz="2200" dirty="0">
                <a:latin typeface="Segoe Print" panose="02000600000000000000" pitchFamily="2" charset="0"/>
              </a:rPr>
              <a:t>культуре при ВЦИК РСФСР.</a:t>
            </a:r>
          </a:p>
        </p:txBody>
      </p:sp>
      <p:pic>
        <p:nvPicPr>
          <p:cNvPr id="2050" name="Picture 2" descr="http://cs1433.vkontakte.ru/g4208702/a_83fbe020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939636"/>
            <a:ext cx="2692142" cy="40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72" y="1916832"/>
            <a:ext cx="5940152" cy="403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652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400815"/>
            <a:ext cx="4716016" cy="2952328"/>
          </a:xfrm>
        </p:spPr>
        <p:txBody>
          <a:bodyPr/>
          <a:lstStyle/>
          <a:p>
            <a:pPr marL="0" indent="0">
              <a:buNone/>
            </a:pPr>
            <a:r>
              <a:rPr lang="ru-RU" sz="2200" dirty="0" smtClean="0">
                <a:latin typeface="Segoe Print" panose="02000600000000000000" pitchFamily="2" charset="0"/>
              </a:rPr>
              <a:t>В 1957 </a:t>
            </a:r>
            <a:r>
              <a:rPr lang="ru-RU" sz="2200" dirty="0">
                <a:latin typeface="Segoe Print" panose="02000600000000000000" pitchFamily="2" charset="0"/>
              </a:rPr>
              <a:t>г. благодаря усилиям энтузиастов состоялось первое официальное соревнование по </a:t>
            </a:r>
            <a:r>
              <a:rPr lang="ru-RU" sz="2200" dirty="0" smtClean="0">
                <a:latin typeface="Segoe Print" panose="02000600000000000000" pitchFamily="2" charset="0"/>
              </a:rPr>
              <a:t>лапте. </a:t>
            </a:r>
            <a:r>
              <a:rPr lang="ru-RU" sz="2200" dirty="0">
                <a:latin typeface="Segoe Print" panose="02000600000000000000" pitchFamily="2" charset="0"/>
              </a:rPr>
              <a:t>И</a:t>
            </a:r>
            <a:r>
              <a:rPr lang="ru-RU" sz="2200" dirty="0" smtClean="0">
                <a:latin typeface="Segoe Print" panose="02000600000000000000" pitchFamily="2" charset="0"/>
              </a:rPr>
              <a:t>гра  </a:t>
            </a:r>
            <a:r>
              <a:rPr lang="ru-RU" sz="2200" dirty="0">
                <a:latin typeface="Segoe Print" panose="02000600000000000000" pitchFamily="2" charset="0"/>
              </a:rPr>
              <a:t>была представлена в программе Спартакиады народов России.</a:t>
            </a:r>
          </a:p>
          <a:p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4224096" y="3588658"/>
            <a:ext cx="4824536" cy="25202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200" dirty="0" smtClean="0">
                <a:latin typeface="Segoe Print" panose="02000600000000000000" pitchFamily="2" charset="0"/>
              </a:rPr>
              <a:t>В сентябре 1957 г. в станице Динской, Пластуновского района Краснодарского края состоялись первые в истории отечественного спорта официальные соревнования по  русской лапте.</a:t>
            </a:r>
            <a:endParaRPr lang="ru-RU" sz="2200" dirty="0">
              <a:latin typeface="Segoe Print" panose="02000600000000000000" pitchFamily="2" charset="0"/>
            </a:endParaRPr>
          </a:p>
        </p:txBody>
      </p:sp>
      <p:pic>
        <p:nvPicPr>
          <p:cNvPr id="3074" name="Рисунок 1" descr="Спорт. Русская лапта возрождается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1"/>
          <a:stretch/>
        </p:blipFill>
        <p:spPr bwMode="auto">
          <a:xfrm>
            <a:off x="4712872" y="476672"/>
            <a:ext cx="4335760" cy="2800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2" y="3565319"/>
            <a:ext cx="4160791" cy="2543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7407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 txBox="1">
            <a:spLocks/>
          </p:cNvSpPr>
          <p:nvPr/>
        </p:nvSpPr>
        <p:spPr>
          <a:xfrm>
            <a:off x="208112" y="332656"/>
            <a:ext cx="4176464" cy="623731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>
                <a:latin typeface="Segoe Print" panose="02000600000000000000" pitchFamily="2" charset="0"/>
              </a:rPr>
              <a:t>В 1958 году лапта была включена в программу Всероссийской спартакиады сельских спортсменов. </a:t>
            </a:r>
          </a:p>
          <a:p>
            <a:pPr marL="0" indent="0">
              <a:buNone/>
            </a:pPr>
            <a:r>
              <a:rPr lang="ru-RU" dirty="0" smtClean="0">
                <a:latin typeface="Segoe Print" panose="02000600000000000000" pitchFamily="2" charset="0"/>
              </a:rPr>
              <a:t>Летом 1958 года состоялся розыгрыш первенства РСФСР по русской лапте. Финальные игры прошли в городе Воронеже. В нем приняли участие команды Воронежской, Оренбургской, Белгородской, Омской, Ивановской, Московской, Горьковской, Тамбовской областей и Мордовской АССР. Среди участников финальных соревнований победу одержала команда Воронежской области</a:t>
            </a:r>
            <a:endParaRPr lang="ru-RU" dirty="0">
              <a:latin typeface="Segoe Print" panose="02000600000000000000" pitchFamily="2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576" y="332655"/>
            <a:ext cx="4477356" cy="5910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90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3"/>
            <a:ext cx="4392488" cy="30243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 smtClean="0">
                <a:latin typeface="Segoe Print" panose="02000600000000000000" pitchFamily="2" charset="0"/>
              </a:rPr>
              <a:t>В 1959 </a:t>
            </a:r>
            <a:r>
              <a:rPr lang="ru-RU" sz="2200" dirty="0">
                <a:latin typeface="Segoe Print" panose="02000600000000000000" pitchFamily="2" charset="0"/>
              </a:rPr>
              <a:t>году  лапта  вошла в перечень игр </a:t>
            </a:r>
            <a:r>
              <a:rPr lang="ru-RU" sz="2200" dirty="0" err="1">
                <a:latin typeface="Segoe Print" panose="02000600000000000000" pitchFamily="2" charset="0"/>
              </a:rPr>
              <a:t>II</a:t>
            </a:r>
            <a:r>
              <a:rPr lang="ru-RU" sz="2200" dirty="0">
                <a:latin typeface="Segoe Print" panose="02000600000000000000" pitchFamily="2" charset="0"/>
              </a:rPr>
              <a:t> летней Спартакиады народов РСФСР. В зональных соревнованиях приняли участие 69 сильнейших команд областей, краев и автономных республик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4932040" y="3805805"/>
            <a:ext cx="3672408" cy="2736304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>
                <a:latin typeface="Segoe Print" panose="02000600000000000000" pitchFamily="2" charset="0"/>
              </a:rPr>
              <a:t>В матчевых встречах, которые проводились Всероссийским советом летом 1960 года, наряду с мужскими командами, начали принимать участие и женские</a:t>
            </a:r>
            <a:endParaRPr lang="ru-RU" dirty="0">
              <a:latin typeface="Segoe Print" panose="02000600000000000000" pitchFamily="2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6" t="6356" r="7061" b="18318"/>
          <a:stretch/>
        </p:blipFill>
        <p:spPr>
          <a:xfrm>
            <a:off x="5257878" y="149246"/>
            <a:ext cx="3020732" cy="3351762"/>
          </a:xfrm>
          <a:prstGeom prst="rect">
            <a:avLst/>
          </a:prstGeom>
        </p:spPr>
      </p:pic>
      <p:pic>
        <p:nvPicPr>
          <p:cNvPr id="4098" name="Picture 2" descr="Игроки в лапту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56992"/>
            <a:ext cx="3810000" cy="29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6099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60648"/>
            <a:ext cx="3744416" cy="208823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>
                <a:latin typeface="Segoe Print" panose="02000600000000000000" pitchFamily="2" charset="0"/>
              </a:rPr>
              <a:t>В 1960 году выходят правила соревнований по лапте. Союз спортивных обществ и организаций РСФСР. Всероссийский совет. Москва – 1960 г. </a:t>
            </a:r>
          </a:p>
          <a:p>
            <a:pPr marL="0" indent="0">
              <a:buNone/>
            </a:pPr>
            <a:endParaRPr lang="ru-RU" dirty="0">
              <a:latin typeface="Segoe Print" panose="02000600000000000000" pitchFamily="2" charset="0"/>
            </a:endParaRPr>
          </a:p>
        </p:txBody>
      </p:sp>
      <p:pic>
        <p:nvPicPr>
          <p:cNvPr id="5122" name="Picture 2" descr="DSC_007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5" t="21230" r="8035" b="3572"/>
          <a:stretch>
            <a:fillRect/>
          </a:stretch>
        </p:blipFill>
        <p:spPr bwMode="auto">
          <a:xfrm>
            <a:off x="3779912" y="242067"/>
            <a:ext cx="2510290" cy="3279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187624" y="2802686"/>
            <a:ext cx="2798688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  <a:cs typeface="Times New Roman" panose="02020603050405020304" pitchFamily="18" charset="0"/>
              </a:rPr>
              <a:t>Обложка правил по русской лапте 1960 г.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Print" panose="020006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5124" name="Picture 4" descr="TWpV2AEn6W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60648"/>
            <a:ext cx="2256532" cy="3261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251520" y="3861048"/>
            <a:ext cx="8435280" cy="280831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dirty="0" smtClean="0">
                <a:latin typeface="Segoe Print" panose="02000600000000000000" pitchFamily="2" charset="0"/>
              </a:rPr>
              <a:t>Однако в 60-70-х гг. развитие лапты приостанавливается, эта увлекательная спортивная игра практически прекращает свое существование. И только к концу 80-х гг. несправедливость, допущенная по отношению к этой интересной игре, была устранена. Новый импульс к развитию лапты дало постановление Госкомспорта СССР “О развитии бейсбола, софтбола и русской лапты”, принятое в 1987 г.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14686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88641"/>
            <a:ext cx="8229600" cy="1224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>
                <a:latin typeface="Segoe Print" panose="02000600000000000000" pitchFamily="2" charset="0"/>
              </a:rPr>
              <a:t>В 1988 году на экраны кинотеатров выходит фильм Лапта. </a:t>
            </a:r>
          </a:p>
          <a:p>
            <a:endParaRPr lang="ru-RU" dirty="0"/>
          </a:p>
        </p:txBody>
      </p:sp>
      <p:pic>
        <p:nvPicPr>
          <p:cNvPr id="6146" name="Picture 2" descr="1345539235_kino-ussr_ru-lapt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9" t="12036" r="2618" b="8814"/>
          <a:stretch/>
        </p:blipFill>
        <p:spPr bwMode="auto">
          <a:xfrm>
            <a:off x="160548" y="1190330"/>
            <a:ext cx="4051412" cy="5205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224924" y="992103"/>
            <a:ext cx="4680520" cy="560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  <a:cs typeface="Arial" pitchFamily="34" charset="0"/>
              </a:rPr>
              <a:t>Жанр: комедия, мелодрама.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  <a:cs typeface="Arial" pitchFamily="34" charset="0"/>
              </a:rPr>
              <a:t>Режиссер: Николай </a:t>
            </a:r>
            <a:r>
              <a:rPr kumimoji="0" lang="ru-RU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  <a:cs typeface="Arial" pitchFamily="34" charset="0"/>
              </a:rPr>
              <a:t>Конюшев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  <a:cs typeface="Arial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  <a:cs typeface="Arial" pitchFamily="34" charset="0"/>
              </a:rPr>
              <a:t>Страна: СССР.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  <a:cs typeface="Arial" pitchFamily="34" charset="0"/>
              </a:rPr>
              <a:t>Производство: ТО "Экран".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  <a:cs typeface="Arial" pitchFamily="34" charset="0"/>
              </a:rPr>
              <a:t>Год: 1988.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  <a:cs typeface="Arial" pitchFamily="34" charset="0"/>
              </a:rPr>
              <a:t> Актеры: Михаил Жигалов, Владимир Сычев, Сергей Никоненко, Леонид Дьячков, Виктор Павлов, Борислав </a:t>
            </a:r>
            <a:r>
              <a:rPr kumimoji="0" lang="ru-RU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  <a:cs typeface="Arial" pitchFamily="34" charset="0"/>
              </a:rPr>
              <a:t>Брондуков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  <a:cs typeface="Arial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  <a:cs typeface="Arial" pitchFamily="34" charset="0"/>
              </a:rPr>
              <a:t>История о том как почтенные отцы, учат играть своих детей в игру своей молодости - лапту.</a:t>
            </a:r>
          </a:p>
        </p:txBody>
      </p:sp>
    </p:spTree>
    <p:extLst>
      <p:ext uri="{BB962C8B-B14F-4D97-AF65-F5344CB8AC3E}">
        <p14:creationId xmlns:p14="http://schemas.microsoft.com/office/powerpoint/2010/main" val="2459786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6213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sz="2200" dirty="0">
                <a:latin typeface="Segoe Print" panose="02000600000000000000" pitchFamily="2" charset="0"/>
              </a:rPr>
              <a:t>В 1990 г. в Ростове состоялся первый официальный чемпионат России по лапте среди мужских команд. В 1994 г. лапта была включена в Единую Всероссийскую спортивную классификацию. В 1995 г. были разработаны новые правила соревнований. И вот уже девять лет чемпионаты России по лапте проводятся ежегодно, вызывая неизменный интерес к игре.</a:t>
            </a:r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780928"/>
            <a:ext cx="3988934" cy="223380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996952"/>
            <a:ext cx="2880320" cy="33757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3" b="25668"/>
          <a:stretch/>
        </p:blipFill>
        <p:spPr>
          <a:xfrm>
            <a:off x="3526369" y="4511466"/>
            <a:ext cx="3691384" cy="2274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920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780928"/>
            <a:ext cx="5085812" cy="61343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>
                <a:latin typeface="Segoe Print" panose="02000600000000000000" pitchFamily="2" charset="0"/>
              </a:rPr>
              <a:t>Федерация русской лапты была основана </a:t>
            </a:r>
            <a:r>
              <a:rPr lang="ru-RU" sz="2200" dirty="0" smtClean="0">
                <a:latin typeface="Segoe Print" panose="02000600000000000000" pitchFamily="2" charset="0"/>
              </a:rPr>
              <a:t>в </a:t>
            </a:r>
            <a:r>
              <a:rPr lang="ru-RU" sz="2200" dirty="0">
                <a:latin typeface="Segoe Print" panose="02000600000000000000" pitchFamily="2" charset="0"/>
              </a:rPr>
              <a:t>России в 1997 году, как Межрегиональная общественная организация, а в 2003 она получила уже статус Общероссийской общественной физкультурно-спортивной </a:t>
            </a:r>
            <a:r>
              <a:rPr lang="ru-RU" sz="2200" dirty="0" smtClean="0">
                <a:latin typeface="Segoe Print" panose="02000600000000000000" pitchFamily="2" charset="0"/>
              </a:rPr>
              <a:t>организации. Федерация </a:t>
            </a:r>
            <a:r>
              <a:rPr lang="ru-RU" sz="2200" dirty="0">
                <a:latin typeface="Segoe Print" panose="02000600000000000000" pitchFamily="2" charset="0"/>
              </a:rPr>
              <a:t>русской лапты </a:t>
            </a:r>
            <a:r>
              <a:rPr lang="ru-RU" sz="2200" dirty="0" smtClean="0">
                <a:latin typeface="Segoe Print" panose="02000600000000000000" pitchFamily="2" charset="0"/>
              </a:rPr>
              <a:t>стала объединять </a:t>
            </a:r>
            <a:r>
              <a:rPr lang="ru-RU" sz="2200" dirty="0">
                <a:latin typeface="Segoe Print" panose="02000600000000000000" pitchFamily="2" charset="0"/>
              </a:rPr>
              <a:t>46 отделений по регионам России.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clrChange>
              <a:clrFrom>
                <a:srgbClr val="D5E276"/>
              </a:clrFrom>
              <a:clrTo>
                <a:srgbClr val="D5E27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7372" y="485947"/>
            <a:ext cx="3317222" cy="590465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-99392"/>
            <a:ext cx="2736304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5330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0"/>
            <a:ext cx="8928992" cy="6858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ru-RU" sz="2400" dirty="0" smtClean="0">
              <a:latin typeface="Segoe Print" panose="02000600000000000000" pitchFamily="2" charset="0"/>
            </a:endParaRPr>
          </a:p>
          <a:p>
            <a:pPr marL="0" indent="0">
              <a:buNone/>
            </a:pPr>
            <a:r>
              <a:rPr lang="ru-RU" sz="2200" dirty="0" smtClean="0">
                <a:latin typeface="Segoe Print" panose="02000600000000000000" pitchFamily="2" charset="0"/>
              </a:rPr>
              <a:t>В </a:t>
            </a:r>
            <a:r>
              <a:rPr lang="ru-RU" sz="2200" dirty="0">
                <a:latin typeface="Segoe Print" panose="02000600000000000000" pitchFamily="2" charset="0"/>
              </a:rPr>
              <a:t>целях популяризации лапты в 2000 году Госкомспортом России были разработаны ее различные варианты:</a:t>
            </a:r>
          </a:p>
          <a:p>
            <a:pPr marL="0" indent="0">
              <a:buNone/>
            </a:pPr>
            <a:r>
              <a:rPr lang="ru-RU" sz="2400" dirty="0">
                <a:latin typeface="Segoe Print" panose="02000600000000000000" pitchFamily="2" charset="0"/>
              </a:rPr>
              <a:t> </a:t>
            </a:r>
            <a:endParaRPr lang="ru-RU" sz="2400" dirty="0" smtClean="0">
              <a:latin typeface="Segoe Print" panose="02000600000000000000" pitchFamily="2" charset="0"/>
            </a:endParaRPr>
          </a:p>
          <a:p>
            <a:pPr marL="0" indent="0">
              <a:buNone/>
            </a:pPr>
            <a:endParaRPr lang="ru-RU" sz="2400" dirty="0">
              <a:latin typeface="Segoe Print" panose="02000600000000000000" pitchFamily="2" charset="0"/>
            </a:endParaRPr>
          </a:p>
          <a:p>
            <a:pPr marL="0" indent="0">
              <a:buNone/>
            </a:pPr>
            <a:endParaRPr lang="ru-RU" sz="2400" dirty="0" smtClean="0">
              <a:latin typeface="Segoe Print" panose="02000600000000000000" pitchFamily="2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Segoe Print" panose="02000600000000000000" pitchFamily="2" charset="0"/>
              </a:rPr>
              <a:t> </a:t>
            </a:r>
          </a:p>
          <a:p>
            <a:pPr marL="0" indent="0">
              <a:buNone/>
            </a:pPr>
            <a:endParaRPr lang="ru-RU" sz="2400" dirty="0">
              <a:latin typeface="Segoe Print" panose="02000600000000000000" pitchFamily="2" charset="0"/>
            </a:endParaRPr>
          </a:p>
          <a:p>
            <a:pPr marL="0" indent="0">
              <a:buNone/>
            </a:pPr>
            <a:endParaRPr lang="ru-RU" sz="2400" dirty="0" smtClean="0">
              <a:latin typeface="Segoe Print" panose="02000600000000000000" pitchFamily="2" charset="0"/>
            </a:endParaRPr>
          </a:p>
          <a:p>
            <a:pPr marL="0" indent="0">
              <a:buNone/>
            </a:pPr>
            <a:endParaRPr lang="ru-RU" sz="2400" dirty="0">
              <a:latin typeface="Segoe Print" panose="02000600000000000000" pitchFamily="2" charset="0"/>
            </a:endParaRPr>
          </a:p>
          <a:p>
            <a:pPr marL="0" indent="0" algn="ctr">
              <a:buNone/>
            </a:pPr>
            <a:endParaRPr lang="ru-RU" sz="2400" dirty="0" smtClean="0">
              <a:latin typeface="Segoe Print" panose="02000600000000000000" pitchFamily="2" charset="0"/>
            </a:endParaRPr>
          </a:p>
          <a:p>
            <a:pPr marL="0" indent="0" algn="ctr">
              <a:buNone/>
            </a:pPr>
            <a:endParaRPr lang="ru-RU" sz="2400" dirty="0">
              <a:latin typeface="Segoe Print" panose="02000600000000000000" pitchFamily="2" charset="0"/>
            </a:endParaRPr>
          </a:p>
          <a:p>
            <a:pPr marL="0" indent="0" algn="ctr">
              <a:buNone/>
            </a:pPr>
            <a:endParaRPr lang="ru-RU" sz="2400" dirty="0" smtClean="0">
              <a:latin typeface="Segoe Print" panose="02000600000000000000" pitchFamily="2" charset="0"/>
            </a:endParaRPr>
          </a:p>
          <a:p>
            <a:pPr marL="0" indent="0" algn="ctr">
              <a:buNone/>
            </a:pPr>
            <a:endParaRPr lang="ru-RU" sz="2400" dirty="0" smtClean="0">
              <a:latin typeface="Segoe Print" panose="02000600000000000000" pitchFamily="2" charset="0"/>
            </a:endParaRPr>
          </a:p>
          <a:p>
            <a:pPr marL="0" indent="0" algn="ctr">
              <a:buNone/>
            </a:pPr>
            <a:endParaRPr lang="ru-RU" sz="2400" dirty="0" smtClean="0">
              <a:latin typeface="Segoe Print" panose="02000600000000000000" pitchFamily="2" charset="0"/>
            </a:endParaRPr>
          </a:p>
          <a:p>
            <a:pPr marL="0" indent="0" algn="ctr">
              <a:buNone/>
            </a:pPr>
            <a:r>
              <a:rPr lang="ru-RU" sz="2400" dirty="0" smtClean="0">
                <a:latin typeface="Segoe Print" panose="02000600000000000000" pitchFamily="2" charset="0"/>
              </a:rPr>
              <a:t>Русская лапта    Мини-лапта       Пляжная лапта</a:t>
            </a:r>
            <a:endParaRPr lang="ru-RU" sz="2400" dirty="0">
              <a:latin typeface="Segoe Print" panose="02000600000000000000" pitchFamily="2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16" t="1123" r="40557"/>
          <a:stretch/>
        </p:blipFill>
        <p:spPr>
          <a:xfrm>
            <a:off x="6025302" y="1772816"/>
            <a:ext cx="3037478" cy="40583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769" t="1159"/>
          <a:stretch/>
        </p:blipFill>
        <p:spPr>
          <a:xfrm>
            <a:off x="2987824" y="1772816"/>
            <a:ext cx="2904093" cy="405688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772816"/>
            <a:ext cx="2784841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0752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6632"/>
            <a:ext cx="9144000" cy="6741368"/>
          </a:xfrm>
        </p:spPr>
        <p:txBody>
          <a:bodyPr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sz="3500" dirty="0" smtClean="0"/>
              <a:t> </a:t>
            </a:r>
            <a:r>
              <a:rPr lang="ru-RU" sz="3500" dirty="0" smtClean="0">
                <a:latin typeface="Segoe Print" panose="02000600000000000000" pitchFamily="2" charset="0"/>
              </a:rPr>
              <a:t>С 2003 года организовываются международные встречи. Такие турниры проводились в Казахстане, Молдове (с участием команды Румынии).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3500" dirty="0" smtClean="0">
                <a:latin typeface="Segoe Print" panose="02000600000000000000" pitchFamily="2" charset="0"/>
              </a:rPr>
              <a:t>В 2003 в</a:t>
            </a:r>
            <a:r>
              <a:rPr lang="ru-RU" sz="3500" b="1" dirty="0" smtClean="0">
                <a:latin typeface="Segoe Print" panose="02000600000000000000" pitchFamily="2" charset="0"/>
              </a:rPr>
              <a:t> </a:t>
            </a:r>
            <a:r>
              <a:rPr lang="ru-RU" sz="3500" dirty="0" smtClean="0">
                <a:latin typeface="Segoe Print" panose="02000600000000000000" pitchFamily="2" charset="0"/>
              </a:rPr>
              <a:t>городе Королеве разыгран первый Кубок России по спортивной лапте.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3500" dirty="0" smtClean="0">
                <a:latin typeface="Segoe Print" panose="02000600000000000000" pitchFamily="2" charset="0"/>
              </a:rPr>
              <a:t>В 2006 г. проведён  первый Всероссийский молодежный турнир по мини-лапте приуроченного к 70-</a:t>
            </a:r>
            <a:r>
              <a:rPr lang="ru-RU" sz="3500" dirty="0" err="1" smtClean="0">
                <a:latin typeface="Segoe Print" panose="02000600000000000000" pitchFamily="2" charset="0"/>
              </a:rPr>
              <a:t>летию</a:t>
            </a:r>
            <a:r>
              <a:rPr lang="ru-RU" sz="3500" dirty="0" smtClean="0">
                <a:latin typeface="Segoe Print" panose="02000600000000000000" pitchFamily="2" charset="0"/>
              </a:rPr>
              <a:t> Добровольного Спортивного Общества «Урожай».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3500" dirty="0" smtClean="0">
                <a:latin typeface="Segoe Print" panose="02000600000000000000" pitchFamily="2" charset="0"/>
              </a:rPr>
              <a:t>В 2007 г. состоялся  1-й Международный турнир по русской лапте, проходивший в Латвии.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3500" dirty="0" smtClean="0">
                <a:latin typeface="Segoe Print" panose="02000600000000000000" pitchFamily="2" charset="0"/>
              </a:rPr>
              <a:t>В 2007 году прошел первый чемпионат студенческих команд по мини-лапте и  первый Чемпионат России по малой лапте, первый розыгрыш кубка России по мини- лапте.</a:t>
            </a:r>
            <a:r>
              <a:rPr lang="ru-RU" sz="3500" dirty="0" smtClean="0"/>
              <a:t>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3500" dirty="0" smtClean="0">
                <a:latin typeface="Segoe Print" panose="02000600000000000000" pitchFamily="2" charset="0"/>
              </a:rPr>
              <a:t>С 2008 года русская лапта </a:t>
            </a:r>
          </a:p>
          <a:p>
            <a:pPr>
              <a:buFontTx/>
              <a:buChar char="-"/>
            </a:pPr>
            <a:r>
              <a:rPr lang="ru-RU" sz="3500" dirty="0" smtClean="0">
                <a:latin typeface="Segoe Print" panose="02000600000000000000" pitchFamily="2" charset="0"/>
              </a:rPr>
              <a:t>это обязательный пункт программы </a:t>
            </a:r>
          </a:p>
          <a:p>
            <a:pPr marL="0" indent="0">
              <a:buNone/>
            </a:pPr>
            <a:r>
              <a:rPr lang="ru-RU" sz="3500" dirty="0" smtClean="0">
                <a:latin typeface="Segoe Print" panose="02000600000000000000" pitchFamily="2" charset="0"/>
              </a:rPr>
              <a:t>Всероссийских сельских летних спортивных игр.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3500" dirty="0" smtClean="0">
                <a:latin typeface="Segoe Print" panose="02000600000000000000" pitchFamily="2" charset="0"/>
              </a:rPr>
              <a:t>С 2008 года лапта </a:t>
            </a:r>
          </a:p>
          <a:p>
            <a:pPr marL="0" indent="0">
              <a:buNone/>
            </a:pPr>
            <a:r>
              <a:rPr lang="ru-RU" sz="3500" dirty="0" smtClean="0">
                <a:latin typeface="Segoe Print" panose="02000600000000000000" pitchFamily="2" charset="0"/>
              </a:rPr>
              <a:t>   входит в программу соревнований летней </a:t>
            </a:r>
          </a:p>
          <a:p>
            <a:pPr marL="0" indent="0">
              <a:buNone/>
            </a:pPr>
            <a:r>
              <a:rPr lang="ru-RU" sz="3500" dirty="0" smtClean="0">
                <a:latin typeface="Segoe Print" panose="02000600000000000000" pitchFamily="2" charset="0"/>
              </a:rPr>
              <a:t>   </a:t>
            </a:r>
            <a:r>
              <a:rPr lang="ru-RU" sz="3500" dirty="0" err="1" smtClean="0">
                <a:latin typeface="Segoe Print" panose="02000600000000000000" pitchFamily="2" charset="0"/>
              </a:rPr>
              <a:t>Сбербанкиады</a:t>
            </a:r>
            <a:r>
              <a:rPr lang="ru-RU" sz="3500" dirty="0" smtClean="0">
                <a:latin typeface="Segoe Print" panose="02000600000000000000" pitchFamily="2" charset="0"/>
              </a:rPr>
              <a:t> </a:t>
            </a:r>
          </a:p>
          <a:p>
            <a:pPr marL="0" indent="0">
              <a:buNone/>
            </a:pPr>
            <a:r>
              <a:rPr lang="ru-RU" sz="3500" dirty="0" smtClean="0">
                <a:latin typeface="Segoe Print" panose="02000600000000000000" pitchFamily="2" charset="0"/>
              </a:rPr>
              <a:t>   Дальневосточного банка Сбербанка России.</a:t>
            </a:r>
          </a:p>
          <a:p>
            <a:pPr marL="0" indent="0">
              <a:buNone/>
            </a:pPr>
            <a:endParaRPr lang="ru-RU" dirty="0">
              <a:latin typeface="Segoe Print" panose="02000600000000000000" pitchFamily="2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ru-RU" dirty="0">
              <a:latin typeface="Segoe Print" panose="02000600000000000000" pitchFamily="2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113" y="4869160"/>
            <a:ext cx="1977687" cy="1724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8365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85698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>
                <a:latin typeface="Segoe Print" panose="02000600000000000000" pitchFamily="2" charset="0"/>
              </a:rPr>
              <a:t>В большом количестве городов, в периферийных районах и сельских субъектах РФ сегодня действуют отделения </a:t>
            </a:r>
            <a:r>
              <a:rPr lang="ru-RU" sz="2200" dirty="0" err="1">
                <a:latin typeface="Segoe Print" panose="02000600000000000000" pitchFamily="2" charset="0"/>
              </a:rPr>
              <a:t>ДЮСШ</a:t>
            </a:r>
            <a:r>
              <a:rPr lang="ru-RU" sz="2200" dirty="0">
                <a:latin typeface="Segoe Print" panose="02000600000000000000" pitchFamily="2" charset="0"/>
              </a:rPr>
              <a:t> по русской лапте. Наибольшую популярность русская лапта получила в Свердловском, Амурском, Тульском, Челябинском, Томском, Новгородском, Воронежском регионах и в Башкортостане, где имеется отличная научно-методическая и спортивная база для обучения игре в русскую лапту.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924944"/>
            <a:ext cx="3816474" cy="363473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13"/>
          <a:stretch/>
        </p:blipFill>
        <p:spPr>
          <a:xfrm>
            <a:off x="62058" y="3140968"/>
            <a:ext cx="4858444" cy="3082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7486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3"/>
            <a:ext cx="8496944" cy="638382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2800" dirty="0">
                <a:latin typeface="Segoe Print" panose="02000600000000000000" pitchFamily="2" charset="0"/>
              </a:rPr>
              <a:t>В августе 2011 года в спортивной истории России произошло знаменательное событие - в городе Белгороде был открыт первый специализированный стадион по русской лапте с общим количеством посадочных мест на 1200 человек. По периметру стадиона  установили три современные  осветительные мачты, поле покрыто натуральным травяным газоном, с системой внутреннего и наружного </a:t>
            </a:r>
            <a:r>
              <a:rPr lang="ru-RU" sz="2800" dirty="0" smtClean="0">
                <a:latin typeface="Segoe Print" panose="02000600000000000000" pitchFamily="2" charset="0"/>
              </a:rPr>
              <a:t>полива, </a:t>
            </a:r>
            <a:r>
              <a:rPr lang="ru-RU" sz="2800" dirty="0">
                <a:latin typeface="Segoe Print" panose="02000600000000000000" pitchFamily="2" charset="0"/>
              </a:rPr>
              <a:t>с надёжной дренажной системой, построены удобные раздевалки, душевые и другие  хозяйственные помещения.  </a:t>
            </a:r>
            <a:endParaRPr lang="ru-RU" sz="2800" dirty="0" smtClean="0">
              <a:latin typeface="Segoe Print" panose="02000600000000000000" pitchFamily="2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Segoe Print" panose="02000600000000000000" pitchFamily="2" charset="0"/>
              </a:rPr>
              <a:t>Стадион </a:t>
            </a:r>
            <a:r>
              <a:rPr lang="ru-RU" sz="2800" dirty="0">
                <a:latin typeface="Segoe Print" panose="02000600000000000000" pitchFamily="2" charset="0"/>
              </a:rPr>
              <a:t>расположен </a:t>
            </a:r>
            <a:endParaRPr lang="ru-RU" sz="2800" dirty="0" smtClean="0">
              <a:latin typeface="Segoe Print" panose="02000600000000000000" pitchFamily="2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Segoe Print" panose="02000600000000000000" pitchFamily="2" charset="0"/>
              </a:rPr>
              <a:t>в </a:t>
            </a:r>
            <a:r>
              <a:rPr lang="ru-RU" sz="2800" dirty="0">
                <a:latin typeface="Segoe Print" panose="02000600000000000000" pitchFamily="2" charset="0"/>
              </a:rPr>
              <a:t>инфраструктуре </a:t>
            </a:r>
            <a:endParaRPr lang="ru-RU" sz="2800" dirty="0" smtClean="0">
              <a:latin typeface="Segoe Print" panose="02000600000000000000" pitchFamily="2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Segoe Print" panose="02000600000000000000" pitchFamily="2" charset="0"/>
              </a:rPr>
              <a:t>большого </a:t>
            </a:r>
            <a:r>
              <a:rPr lang="ru-RU" sz="2800" dirty="0">
                <a:latin typeface="Segoe Print" panose="02000600000000000000" pitchFamily="2" charset="0"/>
              </a:rPr>
              <a:t>спального  </a:t>
            </a:r>
            <a:endParaRPr lang="ru-RU" sz="2800" dirty="0" smtClean="0">
              <a:latin typeface="Segoe Print" panose="02000600000000000000" pitchFamily="2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Segoe Print" panose="02000600000000000000" pitchFamily="2" charset="0"/>
              </a:rPr>
              <a:t>района </a:t>
            </a:r>
            <a:r>
              <a:rPr lang="ru-RU" sz="2800" dirty="0">
                <a:latin typeface="Segoe Print" panose="02000600000000000000" pitchFamily="2" charset="0"/>
              </a:rPr>
              <a:t>города  </a:t>
            </a:r>
            <a:r>
              <a:rPr lang="ru-RU" sz="2800" dirty="0" smtClean="0">
                <a:latin typeface="Segoe Print" panose="02000600000000000000" pitchFamily="2" charset="0"/>
              </a:rPr>
              <a:t>Белгорода</a:t>
            </a:r>
          </a:p>
          <a:p>
            <a:pPr marL="0" indent="0">
              <a:buNone/>
            </a:pPr>
            <a:r>
              <a:rPr lang="ru-RU" sz="2800" dirty="0" smtClean="0">
                <a:latin typeface="Segoe Print" panose="02000600000000000000" pitchFamily="2" charset="0"/>
              </a:rPr>
              <a:t> </a:t>
            </a:r>
            <a:r>
              <a:rPr lang="ru-RU" sz="2800" dirty="0">
                <a:latin typeface="Segoe Print" panose="02000600000000000000" pitchFamily="2" charset="0"/>
              </a:rPr>
              <a:t>с имеющимися </a:t>
            </a:r>
            <a:endParaRPr lang="ru-RU" sz="2800" dirty="0" smtClean="0">
              <a:latin typeface="Segoe Print" panose="02000600000000000000" pitchFamily="2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Segoe Print" panose="02000600000000000000" pitchFamily="2" charset="0"/>
              </a:rPr>
              <a:t>четырьмя </a:t>
            </a:r>
          </a:p>
          <a:p>
            <a:pPr marL="0" indent="0">
              <a:buNone/>
            </a:pPr>
            <a:r>
              <a:rPr lang="ru-RU" sz="2800" dirty="0" smtClean="0">
                <a:latin typeface="Segoe Print" panose="02000600000000000000" pitchFamily="2" charset="0"/>
              </a:rPr>
              <a:t>общеобразовательными </a:t>
            </a:r>
          </a:p>
          <a:p>
            <a:pPr marL="0" indent="0">
              <a:buNone/>
            </a:pPr>
            <a:r>
              <a:rPr lang="ru-RU" sz="2800" dirty="0" smtClean="0">
                <a:latin typeface="Segoe Print" panose="02000600000000000000" pitchFamily="2" charset="0"/>
              </a:rPr>
              <a:t>школами</a:t>
            </a:r>
            <a:r>
              <a:rPr lang="ru-RU" sz="2800" dirty="0">
                <a:latin typeface="Segoe Print" panose="02000600000000000000" pitchFamily="2" charset="0"/>
              </a:rPr>
              <a:t>. 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876" y="3068960"/>
            <a:ext cx="4480222" cy="3364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2046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47704" y="116632"/>
            <a:ext cx="4588792" cy="45281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>
                <a:latin typeface="Segoe Print" panose="02000600000000000000" pitchFamily="2" charset="0"/>
              </a:rPr>
              <a:t>Интересно отметить, </a:t>
            </a:r>
            <a:r>
              <a:rPr lang="ru-RU" sz="2200" dirty="0" smtClean="0">
                <a:latin typeface="Segoe Print" panose="02000600000000000000" pitchFamily="2" charset="0"/>
              </a:rPr>
              <a:t>что </a:t>
            </a:r>
            <a:r>
              <a:rPr lang="ru-RU" sz="2200" dirty="0">
                <a:latin typeface="Segoe Print" panose="02000600000000000000" pitchFamily="2" charset="0"/>
              </a:rPr>
              <a:t>среди доступных </a:t>
            </a:r>
            <a:endParaRPr lang="ru-RU" sz="2200" dirty="0" smtClean="0">
              <a:latin typeface="Segoe Print" panose="02000600000000000000" pitchFamily="2" charset="0"/>
            </a:endParaRPr>
          </a:p>
          <a:p>
            <a:pPr marL="0" indent="0">
              <a:buNone/>
            </a:pPr>
            <a:r>
              <a:rPr lang="ru-RU" sz="2200" dirty="0" smtClean="0">
                <a:latin typeface="Segoe Print" panose="02000600000000000000" pitchFamily="2" charset="0"/>
              </a:rPr>
              <a:t>разновидностей </a:t>
            </a:r>
            <a:r>
              <a:rPr lang="ru-RU" sz="2200" dirty="0">
                <a:latin typeface="Segoe Print" panose="02000600000000000000" pitchFamily="2" charset="0"/>
              </a:rPr>
              <a:t>этой игры, </a:t>
            </a:r>
            <a:r>
              <a:rPr lang="ru-RU" sz="2200" dirty="0" smtClean="0">
                <a:latin typeface="Segoe Print" panose="02000600000000000000" pitchFamily="2" charset="0"/>
              </a:rPr>
              <a:t>помимо </a:t>
            </a:r>
            <a:r>
              <a:rPr lang="ru-RU" sz="2200" dirty="0">
                <a:latin typeface="Segoe Print" panose="02000600000000000000" pitchFamily="2" charset="0"/>
              </a:rPr>
              <a:t>мини-лапты, существует пляжная лапта. Более того, именно в Ульяновской области зародился такой достаточно экзотических вид этой игры, как лапта на коньках. </a:t>
            </a:r>
            <a:endParaRPr lang="ru-RU" sz="2200" dirty="0" smtClean="0">
              <a:latin typeface="Segoe Print" panose="02000600000000000000" pitchFamily="2" charset="0"/>
            </a:endParaRPr>
          </a:p>
          <a:p>
            <a:pPr marL="0" indent="0">
              <a:buNone/>
            </a:pPr>
            <a:endParaRPr lang="ru-RU" sz="2200" dirty="0">
              <a:latin typeface="Segoe Print" panose="02000600000000000000" pitchFamily="2" charset="0"/>
            </a:endParaRPr>
          </a:p>
          <a:p>
            <a:pPr marL="0" indent="0">
              <a:buNone/>
            </a:pPr>
            <a:endParaRPr lang="ru-RU" sz="2200" dirty="0" smtClean="0">
              <a:latin typeface="Segoe Print" panose="02000600000000000000" pitchFamily="2" charset="0"/>
            </a:endParaRPr>
          </a:p>
          <a:p>
            <a:pPr marL="0" indent="0">
              <a:buNone/>
            </a:pPr>
            <a:endParaRPr lang="ru-RU" sz="2200" dirty="0">
              <a:latin typeface="Segoe Print" panose="02000600000000000000" pitchFamily="2" charset="0"/>
            </a:endParaRPr>
          </a:p>
          <a:p>
            <a:endParaRPr lang="ru-RU" sz="2200" dirty="0">
              <a:latin typeface="Segoe Print" panose="02000600000000000000" pitchFamily="2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78" y="404664"/>
            <a:ext cx="3986602" cy="2880320"/>
          </a:xfrm>
          <a:prstGeom prst="rect">
            <a:avLst/>
          </a:prstGeom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231419" y="3833664"/>
            <a:ext cx="4053136" cy="302433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2200" dirty="0" smtClean="0">
                <a:latin typeface="Segoe Print" panose="02000600000000000000" pitchFamily="2" charset="0"/>
              </a:rPr>
              <a:t>Правила игры постоянно упрощаются, что делает ее более доступной и для понимания зрителями, следовательно, привлекательной для телевидения</a:t>
            </a:r>
          </a:p>
          <a:p>
            <a:pPr marL="0" indent="0">
              <a:buFont typeface="Arial" pitchFamily="34" charset="0"/>
              <a:buNone/>
            </a:pPr>
            <a:r>
              <a:rPr lang="ru-RU" sz="2200" b="1" dirty="0" smtClean="0">
                <a:latin typeface="Segoe Print" panose="02000600000000000000" pitchFamily="2" charset="0"/>
              </a:rPr>
              <a:t> </a:t>
            </a:r>
            <a:endParaRPr lang="ru-RU" sz="2200" dirty="0" smtClean="0">
              <a:latin typeface="Segoe Print" panose="02000600000000000000" pitchFamily="2" charset="0"/>
            </a:endParaRPr>
          </a:p>
          <a:p>
            <a:endParaRPr lang="ru-RU" sz="2200" dirty="0">
              <a:latin typeface="Segoe Print" panose="02000600000000000000" pitchFamily="2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650882"/>
            <a:ext cx="4325395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0787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836712"/>
            <a:ext cx="5292080" cy="5544616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rgbClr val="0000CC"/>
                </a:solidFill>
                <a:latin typeface="Segoe Print" panose="02000600000000000000" pitchFamily="2" charset="0"/>
              </a:rPr>
              <a:t>Стихотворение </a:t>
            </a:r>
            <a:r>
              <a:rPr lang="ru-RU" sz="4000" b="1" dirty="0">
                <a:solidFill>
                  <a:srgbClr val="0000CC"/>
                </a:solidFill>
                <a:latin typeface="Segoe Print" panose="02000600000000000000" pitchFamily="2" charset="0"/>
              </a:rPr>
              <a:t>«Лапта»</a:t>
            </a:r>
            <a:endParaRPr lang="ru-RU" sz="4000" dirty="0">
              <a:solidFill>
                <a:srgbClr val="0000CC"/>
              </a:solidFill>
              <a:latin typeface="Segoe Print" panose="02000600000000000000" pitchFamily="2" charset="0"/>
            </a:endParaRPr>
          </a:p>
          <a:p>
            <a:pPr marL="0" indent="0">
              <a:buNone/>
            </a:pPr>
            <a:endParaRPr lang="ru-RU" sz="4000" dirty="0" smtClean="0">
              <a:latin typeface="Segoe Print" panose="02000600000000000000" pitchFamily="2" charset="0"/>
            </a:endParaRPr>
          </a:p>
          <a:p>
            <a:pPr marL="0" indent="0">
              <a:buNone/>
            </a:pPr>
            <a:r>
              <a:rPr lang="ru-RU" dirty="0" smtClean="0">
                <a:latin typeface="Segoe Print" panose="02000600000000000000" pitchFamily="2" charset="0"/>
              </a:rPr>
              <a:t>«</a:t>
            </a:r>
            <a:r>
              <a:rPr lang="ru-RU" dirty="0">
                <a:latin typeface="Segoe Print" panose="02000600000000000000" pitchFamily="2" charset="0"/>
              </a:rPr>
              <a:t>О, радость жизни, детская игра!</a:t>
            </a:r>
          </a:p>
          <a:p>
            <a:pPr marL="0" indent="0">
              <a:buNone/>
            </a:pPr>
            <a:r>
              <a:rPr lang="ru-RU" dirty="0">
                <a:latin typeface="Segoe Print" panose="02000600000000000000" pitchFamily="2" charset="0"/>
              </a:rPr>
              <a:t>Век не уйти с соседского двора.</a:t>
            </a:r>
          </a:p>
          <a:p>
            <a:pPr marL="0" indent="0">
              <a:buNone/>
            </a:pPr>
            <a:r>
              <a:rPr lang="ru-RU" dirty="0">
                <a:latin typeface="Segoe Print" panose="02000600000000000000" pitchFamily="2" charset="0"/>
              </a:rPr>
              <a:t>За мной являлась мать. Но даже маме</a:t>
            </a:r>
          </a:p>
          <a:p>
            <a:pPr marL="0" indent="0">
              <a:buNone/>
            </a:pPr>
            <a:r>
              <a:rPr lang="ru-RU" dirty="0">
                <a:latin typeface="Segoe Print" panose="02000600000000000000" pitchFamily="2" charset="0"/>
              </a:rPr>
              <a:t>В лапту случалось заиграться с нами.</a:t>
            </a:r>
          </a:p>
          <a:p>
            <a:pPr marL="0" indent="0">
              <a:buNone/>
            </a:pPr>
            <a:r>
              <a:rPr lang="ru-RU" dirty="0">
                <a:latin typeface="Segoe Print" panose="02000600000000000000" pitchFamily="2" charset="0"/>
              </a:rPr>
              <a:t>Чего ж ей, великанше, делать тут?</a:t>
            </a:r>
          </a:p>
          <a:p>
            <a:pPr marL="0" indent="0">
              <a:buNone/>
            </a:pPr>
            <a:r>
              <a:rPr lang="ru-RU" dirty="0">
                <a:latin typeface="Segoe Print" panose="02000600000000000000" pitchFamily="2" charset="0"/>
              </a:rPr>
              <a:t>В нее ж мячом всех раньше попадут.</a:t>
            </a:r>
          </a:p>
          <a:p>
            <a:pPr marL="0" indent="0">
              <a:buNone/>
            </a:pPr>
            <a:r>
              <a:rPr lang="ru-RU" dirty="0">
                <a:latin typeface="Segoe Print" panose="02000600000000000000" pitchFamily="2" charset="0"/>
              </a:rPr>
              <a:t>Кидать — кидали, да не попадали...</a:t>
            </a:r>
          </a:p>
          <a:p>
            <a:pPr marL="0" indent="0">
              <a:buNone/>
            </a:pPr>
            <a:r>
              <a:rPr lang="ru-RU" dirty="0">
                <a:latin typeface="Segoe Print" panose="02000600000000000000" pitchFamily="2" charset="0"/>
              </a:rPr>
              <a:t>И к ужину обоих долго ждали.»</a:t>
            </a:r>
          </a:p>
          <a:p>
            <a:pPr marL="0" indent="0">
              <a:buNone/>
            </a:pPr>
            <a:r>
              <a:rPr lang="ru-RU" dirty="0">
                <a:latin typeface="Segoe Print" panose="02000600000000000000" pitchFamily="2" charset="0"/>
              </a:rPr>
              <a:t> 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7F8FA"/>
              </a:clrFrom>
              <a:clrTo>
                <a:srgbClr val="F7F8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8"/>
          <a:stretch/>
        </p:blipFill>
        <p:spPr>
          <a:xfrm>
            <a:off x="5371971" y="1268760"/>
            <a:ext cx="3728149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9617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-108520" y="0"/>
            <a:ext cx="9252520" cy="6858000"/>
          </a:xfrm>
        </p:spPr>
      </p:pic>
      <p:sp>
        <p:nvSpPr>
          <p:cNvPr id="12" name="Текст 1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just"/>
            <a:r>
              <a:rPr lang="ru-RU" dirty="0" smtClean="0">
                <a:solidFill>
                  <a:srgbClr val="00B0F0"/>
                </a:solidFill>
              </a:rPr>
              <a:t>Выполнил тренер-преподаватель по лапте МКОУ ДО КАЛАЧЕЕВКАЯ ДЮСШ ИМ. В. И. БАКУЛИНА   </a:t>
            </a:r>
            <a:r>
              <a:rPr lang="ru-RU" dirty="0" err="1" smtClean="0">
                <a:solidFill>
                  <a:srgbClr val="00B0F0"/>
                </a:solidFill>
              </a:rPr>
              <a:t>Судин</a:t>
            </a:r>
            <a:r>
              <a:rPr lang="ru-RU" dirty="0" smtClean="0">
                <a:solidFill>
                  <a:srgbClr val="00B0F0"/>
                </a:solidFill>
              </a:rPr>
              <a:t> Денис Михайлович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4580" y="2492896"/>
            <a:ext cx="536866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  <a:latin typeface="Segoe Print" panose="02000600000000000000" pitchFamily="2" charset="0"/>
              </a:rPr>
              <a:t>СПАСИБО</a:t>
            </a:r>
          </a:p>
          <a:p>
            <a:r>
              <a:rPr lang="ru-RU" sz="4400" b="1" dirty="0" smtClean="0">
                <a:solidFill>
                  <a:schemeClr val="bg1"/>
                </a:solidFill>
                <a:latin typeface="Segoe Print" panose="02000600000000000000" pitchFamily="2" charset="0"/>
              </a:rPr>
              <a:t>ЗА</a:t>
            </a:r>
          </a:p>
          <a:p>
            <a:r>
              <a:rPr lang="ru-RU" sz="4400" b="1" dirty="0" smtClean="0">
                <a:solidFill>
                  <a:schemeClr val="bg1"/>
                </a:solidFill>
                <a:latin typeface="Segoe Print" panose="02000600000000000000" pitchFamily="2" charset="0"/>
              </a:rPr>
              <a:t>ВНИМАНИЕ</a:t>
            </a:r>
          </a:p>
          <a:p>
            <a:endParaRPr lang="ru-RU" sz="4400" b="1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70268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</TotalTime>
  <Words>1009</Words>
  <Application>Microsoft Office PowerPoint</Application>
  <PresentationFormat>Экран (4:3)</PresentationFormat>
  <Paragraphs>103</Paragraphs>
  <Slides>23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</vt:lpstr>
      <vt:lpstr>Calibri</vt:lpstr>
      <vt:lpstr>Segoe Print</vt:lpstr>
      <vt:lpstr>Tahoma</vt:lpstr>
      <vt:lpstr>Times New Roman</vt:lpstr>
      <vt:lpstr>Wingdings</vt:lpstr>
      <vt:lpstr>Тема Office</vt:lpstr>
      <vt:lpstr>ИСТОРИЯ  РУССКОЙ  ЛАПТЫ</vt:lpstr>
      <vt:lpstr>Презентация PowerPoint</vt:lpstr>
      <vt:lpstr>  Лапта – древняя игра. Сегодня никто не может точно сказать, когда она зародилась. По некоторым данным, лапта была известна уже в Х в. н.э., хотя могла появиться  почти на 1000 лет раньше.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РУССКОЙ ЛАПТЫ</dc:title>
  <dc:creator>user</dc:creator>
  <cp:lastModifiedBy>Admin</cp:lastModifiedBy>
  <cp:revision>39</cp:revision>
  <dcterms:created xsi:type="dcterms:W3CDTF">2016-01-05T04:52:07Z</dcterms:created>
  <dcterms:modified xsi:type="dcterms:W3CDTF">2023-03-16T06:07:55Z</dcterms:modified>
</cp:coreProperties>
</file>