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  <p:sldMasterId id="2147483804" r:id="rId2"/>
  </p:sldMasterIdLst>
  <p:notesMasterIdLst>
    <p:notesMasterId r:id="rId17"/>
  </p:notesMasterIdLst>
  <p:sldIdLst>
    <p:sldId id="256" r:id="rId3"/>
    <p:sldId id="271" r:id="rId4"/>
    <p:sldId id="264" r:id="rId5"/>
    <p:sldId id="260" r:id="rId6"/>
    <p:sldId id="261" r:id="rId7"/>
    <p:sldId id="262" r:id="rId8"/>
    <p:sldId id="263" r:id="rId9"/>
    <p:sldId id="257" r:id="rId10"/>
    <p:sldId id="258" r:id="rId11"/>
    <p:sldId id="259" r:id="rId12"/>
    <p:sldId id="265" r:id="rId13"/>
    <p:sldId id="269" r:id="rId14"/>
    <p:sldId id="270" r:id="rId15"/>
    <p:sldId id="268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522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5873CF-D551-47F1-BAB4-8578DC66B9B9}" type="datetimeFigureOut">
              <a:rPr lang="ru-RU" smtClean="0"/>
              <a:pPr/>
              <a:t>22.01.2023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FC1F8B-ABA9-4256-9FC3-E7E2B8D5B4B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21530-29D9-47F5-B515-DB802690B1E7}" type="datetimeFigureOut">
              <a:rPr lang="ru-RU" smtClean="0"/>
              <a:pPr/>
              <a:t>22.01.2023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2D809BF-D57C-40D5-A77A-16968E64F5E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6821530-29D9-47F5-B515-DB802690B1E7}" type="datetimeFigureOut">
              <a:rPr lang="ru-RU" smtClean="0"/>
              <a:pPr/>
              <a:t>22.01.2023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82D809BF-D57C-40D5-A77A-16968E64F5E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21530-29D9-47F5-B515-DB802690B1E7}" type="datetimeFigureOut">
              <a:rPr lang="ru-RU" smtClean="0"/>
              <a:pPr/>
              <a:t>22.01.2023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809BF-D57C-40D5-A77A-16968E64F5E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21530-29D9-47F5-B515-DB802690B1E7}" type="datetimeFigureOut">
              <a:rPr lang="ru-RU" smtClean="0"/>
              <a:pPr/>
              <a:t>22.01.2023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809BF-D57C-40D5-A77A-16968E64F5E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809BF-D57C-40D5-A77A-16968E64F5E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21530-29D9-47F5-B515-DB802690B1E7}" type="datetimeFigureOut">
              <a:rPr lang="ru-RU" smtClean="0"/>
              <a:pPr/>
              <a:t>22.01.2023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21530-29D9-47F5-B515-DB802690B1E7}" type="datetimeFigureOut">
              <a:rPr lang="ru-RU" smtClean="0"/>
              <a:pPr/>
              <a:t>22.01.2023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809BF-D57C-40D5-A77A-16968E64F5E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21530-29D9-47F5-B515-DB802690B1E7}" type="datetimeFigureOut">
              <a:rPr lang="ru-RU" smtClean="0"/>
              <a:pPr/>
              <a:t>22.01.2023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809BF-D57C-40D5-A77A-16968E64F5E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6821530-29D9-47F5-B515-DB802690B1E7}" type="datetimeFigureOut">
              <a:rPr lang="ru-RU" smtClean="0"/>
              <a:pPr/>
              <a:t>22.01.2023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2D809BF-D57C-40D5-A77A-16968E64F5E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21530-29D9-47F5-B515-DB802690B1E7}" type="datetimeFigureOut">
              <a:rPr lang="ru-RU" smtClean="0"/>
              <a:pPr/>
              <a:t>22.01.2023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2D809BF-D57C-40D5-A77A-16968E64F5E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21530-29D9-47F5-B515-DB802690B1E7}" type="datetimeFigureOut">
              <a:rPr lang="ru-RU" smtClean="0"/>
              <a:pPr/>
              <a:t>22.01.2023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809BF-D57C-40D5-A77A-16968E64F5E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21530-29D9-47F5-B515-DB802690B1E7}" type="datetimeFigureOut">
              <a:rPr lang="ru-RU" smtClean="0"/>
              <a:pPr/>
              <a:t>22.01.2023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809BF-D57C-40D5-A77A-16968E64F5E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21530-29D9-47F5-B515-DB802690B1E7}" type="datetimeFigureOut">
              <a:rPr lang="ru-RU" smtClean="0"/>
              <a:pPr/>
              <a:t>22.01.2023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2D809BF-D57C-40D5-A77A-16968E64F5E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6821530-29D9-47F5-B515-DB802690B1E7}" type="datetimeFigureOut">
              <a:rPr lang="ru-RU" smtClean="0"/>
              <a:pPr/>
              <a:t>22.01.2023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82D809BF-D57C-40D5-A77A-16968E64F5E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21530-29D9-47F5-B515-DB802690B1E7}" type="datetimeFigureOut">
              <a:rPr lang="ru-RU" smtClean="0"/>
              <a:pPr/>
              <a:t>22.01.2023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809BF-D57C-40D5-A77A-16968E64F5E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21530-29D9-47F5-B515-DB802690B1E7}" type="datetimeFigureOut">
              <a:rPr lang="ru-RU" smtClean="0"/>
              <a:pPr/>
              <a:t>22.01.2023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809BF-D57C-40D5-A77A-16968E64F5E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809BF-D57C-40D5-A77A-16968E64F5E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21530-29D9-47F5-B515-DB802690B1E7}" type="datetimeFigureOut">
              <a:rPr lang="ru-RU" smtClean="0"/>
              <a:pPr/>
              <a:t>22.01.2023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21530-29D9-47F5-B515-DB802690B1E7}" type="datetimeFigureOut">
              <a:rPr lang="ru-RU" smtClean="0"/>
              <a:pPr/>
              <a:t>22.01.2023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809BF-D57C-40D5-A77A-16968E64F5E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21530-29D9-47F5-B515-DB802690B1E7}" type="datetimeFigureOut">
              <a:rPr lang="ru-RU" smtClean="0"/>
              <a:pPr/>
              <a:t>22.01.2023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809BF-D57C-40D5-A77A-16968E64F5E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6821530-29D9-47F5-B515-DB802690B1E7}" type="datetimeFigureOut">
              <a:rPr lang="ru-RU" smtClean="0"/>
              <a:pPr/>
              <a:t>22.01.2023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2D809BF-D57C-40D5-A77A-16968E64F5E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21530-29D9-47F5-B515-DB802690B1E7}" type="datetimeFigureOut">
              <a:rPr lang="ru-RU" smtClean="0"/>
              <a:pPr/>
              <a:t>22.01.2023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2D809BF-D57C-40D5-A77A-16968E64F5E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21530-29D9-47F5-B515-DB802690B1E7}" type="datetimeFigureOut">
              <a:rPr lang="ru-RU" smtClean="0"/>
              <a:pPr/>
              <a:t>22.01.2023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809BF-D57C-40D5-A77A-16968E64F5E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21530-29D9-47F5-B515-DB802690B1E7}" type="datetimeFigureOut">
              <a:rPr lang="ru-RU" smtClean="0"/>
              <a:pPr/>
              <a:t>22.01.2023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809BF-D57C-40D5-A77A-16968E64F5E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6821530-29D9-47F5-B515-DB802690B1E7}" type="datetimeFigureOut">
              <a:rPr lang="ru-RU" smtClean="0"/>
              <a:pPr/>
              <a:t>22.01.2023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82D809BF-D57C-40D5-A77A-16968E64F5E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6821530-29D9-47F5-B515-DB802690B1E7}" type="datetimeFigureOut">
              <a:rPr lang="ru-RU" smtClean="0"/>
              <a:pPr/>
              <a:t>22.01.2023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82D809BF-D57C-40D5-A77A-16968E64F5E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.wav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.wav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4.wav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13.xml"/><Relationship Id="rId1" Type="http://schemas.openxmlformats.org/officeDocument/2006/relationships/audio" Target="../media/audio5.wav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6.wav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7.wav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8.wav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9.wav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13.xml"/><Relationship Id="rId1" Type="http://schemas.openxmlformats.org/officeDocument/2006/relationships/audio" Target="../media/audio10.wav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13.xml"/><Relationship Id="rId1" Type="http://schemas.openxmlformats.org/officeDocument/2006/relationships/audio" Target="../media/audio11.wav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audio" Target="../media/audio12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3.wav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Поздравления с Крещением Господним в прозе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323528" y="0"/>
            <a:ext cx="7786741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История и факты</a:t>
            </a:r>
          </a:p>
          <a:p>
            <a:pPr algn="ctr"/>
            <a:r>
              <a:rPr lang="ru-RU" sz="6000" b="1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о</a:t>
            </a:r>
            <a:r>
              <a:rPr lang="ru-RU" sz="6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празднике  </a:t>
            </a:r>
            <a:endParaRPr lang="ru-RU" sz="60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000100" y="4429132"/>
            <a:ext cx="7286644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Крещение Господне</a:t>
            </a:r>
            <a:endParaRPr lang="ru-RU" sz="6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0" y="5500702"/>
            <a:ext cx="807246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Подготовили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: воспитатели Демидова Н.В. Бочкова Н.С.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~PP568.WAV">
            <a:hlinkClick r:id="" action="ppaction://media"/>
          </p:cNvPr>
          <p:cNvPicPr>
            <a:picLocks noRot="1" noChangeAspect="1"/>
          </p:cNvPicPr>
          <p:nvPr>
            <a:wavAudioFile r:embed="rId1" name="~PP568.WAV"/>
          </p:nvPr>
        </p:nvPicPr>
        <p:blipFill>
          <a:blip r:embed="rId4" cstate="print"/>
          <a:stretch>
            <a:fillRect/>
          </a:stretch>
        </p:blipFill>
        <p:spPr>
          <a:xfrm>
            <a:off x="8704263" y="641826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549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63344"/>
          </a:xfrm>
        </p:spPr>
        <p:txBody>
          <a:bodyPr>
            <a:normAutofit/>
          </a:bodyPr>
          <a:lstStyle/>
          <a:p>
            <a:pPr lvl="8"/>
            <a:r>
              <a:rPr lang="ru-RU" sz="3200" dirty="0" smtClean="0"/>
              <a:t>Аннотация</a:t>
            </a:r>
          </a:p>
          <a:p>
            <a:pPr>
              <a:buNone/>
            </a:pPr>
            <a:r>
              <a:rPr lang="ru-RU" sz="2400" dirty="0" smtClean="0"/>
              <a:t>1. Демидова Наталья Владимировна-воспитатель,</a:t>
            </a:r>
          </a:p>
          <a:p>
            <a:pPr>
              <a:buNone/>
            </a:pPr>
            <a:r>
              <a:rPr lang="ru-RU" sz="2400" dirty="0" smtClean="0"/>
              <a:t>   Бочкова Наталья Сергеевна-воспитатель</a:t>
            </a:r>
          </a:p>
          <a:p>
            <a:pPr>
              <a:buNone/>
            </a:pPr>
            <a:r>
              <a:rPr lang="ru-RU" sz="2400" dirty="0" smtClean="0"/>
              <a:t>2. Номинация – « Внеклассные ЦОР»</a:t>
            </a:r>
          </a:p>
          <a:p>
            <a:pPr>
              <a:buNone/>
            </a:pPr>
            <a:r>
              <a:rPr lang="ru-RU" sz="2400" dirty="0" smtClean="0"/>
              <a:t>3. Название конкурсной работы – видео презентация «Крещение  Господне»</a:t>
            </a:r>
          </a:p>
          <a:p>
            <a:pPr>
              <a:buNone/>
            </a:pPr>
            <a:r>
              <a:rPr lang="ru-RU" sz="2400" dirty="0" smtClean="0"/>
              <a:t>    Материал предназначен для использования на воспитательских часах, внеклассных мероприятиях духовно – нравственного содержания для учащихся 5 – 9 классов.</a:t>
            </a:r>
          </a:p>
          <a:p>
            <a:pPr>
              <a:buNone/>
            </a:pPr>
            <a:r>
              <a:rPr lang="ru-RU" sz="2400" dirty="0" smtClean="0"/>
              <a:t>Цель:</a:t>
            </a:r>
          </a:p>
          <a:p>
            <a:pPr>
              <a:buNone/>
            </a:pPr>
            <a:r>
              <a:rPr lang="ru-RU" sz="2400" dirty="0" smtClean="0"/>
              <a:t>1. Познакомить  с православным праздником « Крещение Господне» и традициями русского народа.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Величание Крещению Господню Величаем Тя, / Живодавче Христ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0648"/>
            <a:ext cx="4117994" cy="630932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283968" y="0"/>
            <a:ext cx="4680520" cy="72471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0" algn="ctr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Это великий праздник Православной Церкви. Он называется также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Богоявлением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Просвещением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Богоявлением -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потому, что Господь после Крещения выступил на Евангельскую проповедь, показал Себя миру как Спаситель и Мессия. </a:t>
            </a:r>
          </a:p>
          <a:p>
            <a:pPr indent="0" algn="ctr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Просвещением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«Праздником Светов»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потому, что Бог — это вечный свет, просвещающий мир.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~PP3914.WAV">
            <a:hlinkClick r:id="" action="ppaction://media"/>
          </p:cNvPr>
          <p:cNvPicPr>
            <a:picLocks noRot="1" noChangeAspect="1"/>
          </p:cNvPicPr>
          <p:nvPr>
            <a:wavAudioFile r:embed="rId1" name="~PP3914.WAV"/>
          </p:nvPr>
        </p:nvPicPr>
        <p:blipFill>
          <a:blip r:embed="rId4" cstate="print"/>
          <a:stretch>
            <a:fillRect/>
          </a:stretch>
        </p:blipFill>
        <p:spPr>
          <a:xfrm>
            <a:off x="8704263" y="641826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27791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Святки: традиции празднования на Руси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31434" y="332656"/>
            <a:ext cx="5112566" cy="6120680"/>
          </a:xfrm>
          <a:prstGeom prst="rect">
            <a:avLst/>
          </a:prstGeom>
          <a:noFill/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252536" y="620688"/>
            <a:ext cx="4320480" cy="6858000"/>
          </a:xfrm>
        </p:spPr>
        <p:txBody>
          <a:bodyPr>
            <a:normAutofit/>
          </a:bodyPr>
          <a:lstStyle/>
          <a:p>
            <a:pPr indent="0" algn="ctr">
              <a:buNone/>
            </a:pPr>
            <a:r>
              <a:rPr lang="ru-RU" b="1" dirty="0" smtClean="0"/>
              <a:t>Крещение</a:t>
            </a:r>
            <a:r>
              <a:rPr lang="ru-RU" dirty="0" smtClean="0"/>
              <a:t> - один из главных христианских праздников. </a:t>
            </a:r>
            <a:r>
              <a:rPr lang="ru-RU" b="1" dirty="0" smtClean="0"/>
              <a:t>Праздником Крещения </a:t>
            </a:r>
            <a:r>
              <a:rPr lang="ru-RU" dirty="0" smtClean="0"/>
              <a:t>заканчиваются Рождественские святки, продолжающиеся с </a:t>
            </a:r>
            <a:r>
              <a:rPr lang="ru-RU" b="1" dirty="0" smtClean="0"/>
              <a:t>7 по 19 января. </a:t>
            </a:r>
            <a:r>
              <a:rPr lang="ru-RU" dirty="0" smtClean="0"/>
              <a:t>Праздник начинается вечером </a:t>
            </a:r>
          </a:p>
          <a:p>
            <a:pPr indent="0" algn="ctr">
              <a:buNone/>
            </a:pPr>
            <a:r>
              <a:rPr lang="ru-RU" b="1" dirty="0" smtClean="0"/>
              <a:t>18 января </a:t>
            </a:r>
            <a:r>
              <a:rPr lang="ru-RU" dirty="0" smtClean="0"/>
              <a:t>когда все православные отмечают </a:t>
            </a:r>
          </a:p>
          <a:p>
            <a:pPr indent="0" algn="ctr">
              <a:buNone/>
            </a:pPr>
            <a:r>
              <a:rPr lang="ru-RU" b="1" dirty="0" smtClean="0"/>
              <a:t>Крещенский Сочельник</a:t>
            </a:r>
            <a:r>
              <a:rPr lang="ru-RU" dirty="0" smtClean="0"/>
              <a:t>.</a:t>
            </a:r>
          </a:p>
          <a:p>
            <a:pPr indent="0" algn="ctr">
              <a:buNone/>
            </a:pP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5" name="~PP3559.WAV">
            <a:hlinkClick r:id="" action="ppaction://media"/>
          </p:cNvPr>
          <p:cNvPicPr>
            <a:picLocks noRot="1" noChangeAspect="1"/>
          </p:cNvPicPr>
          <p:nvPr>
            <a:wavAudioFile r:embed="rId1" name="~PP3559.WAV"/>
          </p:nvPr>
        </p:nvPicPr>
        <p:blipFill>
          <a:blip r:embed="rId4" cstate="print"/>
          <a:stretch>
            <a:fillRect/>
          </a:stretch>
        </p:blipFill>
        <p:spPr>
          <a:xfrm>
            <a:off x="8704263" y="641826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20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3068960"/>
            <a:ext cx="8119214" cy="3573016"/>
          </a:xfrm>
        </p:spPr>
        <p:txBody>
          <a:bodyPr>
            <a:normAutofit/>
          </a:bodyPr>
          <a:lstStyle/>
          <a:p>
            <a:pPr indent="0">
              <a:buNone/>
            </a:pPr>
            <a:r>
              <a:rPr lang="ru-RU" sz="3600" b="1" dirty="0"/>
              <a:t>Крещенский сочельник</a:t>
            </a:r>
            <a:r>
              <a:rPr lang="ru-RU" sz="3600" dirty="0"/>
              <a:t> - это </a:t>
            </a:r>
            <a:r>
              <a:rPr lang="ru-RU" sz="3600" b="1" dirty="0"/>
              <a:t>строгий пост</a:t>
            </a:r>
            <a:r>
              <a:rPr lang="ru-RU" sz="3600" dirty="0"/>
              <a:t>, приготовление перед </a:t>
            </a:r>
            <a:r>
              <a:rPr lang="ru-RU" sz="3600" dirty="0" smtClean="0"/>
              <a:t>большим православным праздником, который </a:t>
            </a:r>
            <a:r>
              <a:rPr lang="ru-RU" sz="3600" dirty="0"/>
              <a:t>называется </a:t>
            </a:r>
            <a:r>
              <a:rPr lang="ru-RU" sz="3600" b="1" dirty="0"/>
              <a:t>Богоявление Господне</a:t>
            </a:r>
            <a:r>
              <a:rPr lang="ru-RU" sz="3600" dirty="0" smtClean="0"/>
              <a:t>.</a:t>
            </a:r>
            <a:r>
              <a:rPr lang="ru-RU" sz="3600" dirty="0"/>
              <a:t> </a:t>
            </a:r>
          </a:p>
        </p:txBody>
      </p:sp>
      <p:pic>
        <p:nvPicPr>
          <p:cNvPr id="15362" name="Picture 2" descr="http://simmama.ru/files/imagecache/poln/rozhdestvenskii-stol.jpg"/>
          <p:cNvPicPr>
            <a:picLocks noChangeAspect="1" noChangeArrowheads="1"/>
          </p:cNvPicPr>
          <p:nvPr/>
        </p:nvPicPr>
        <p:blipFill>
          <a:blip r:embed="rId3" cstate="print"/>
          <a:srcRect l="-2629" t="22396"/>
          <a:stretch>
            <a:fillRect/>
          </a:stretch>
        </p:blipFill>
        <p:spPr bwMode="auto">
          <a:xfrm>
            <a:off x="251520" y="116632"/>
            <a:ext cx="8286808" cy="2722967"/>
          </a:xfrm>
          <a:prstGeom prst="rect">
            <a:avLst/>
          </a:prstGeom>
          <a:noFill/>
        </p:spPr>
      </p:pic>
      <p:pic>
        <p:nvPicPr>
          <p:cNvPr id="4" name="~PP1248.WAV">
            <a:hlinkClick r:id="" action="ppaction://media"/>
          </p:cNvPr>
          <p:cNvPicPr>
            <a:picLocks noRot="1" noChangeAspect="1"/>
          </p:cNvPicPr>
          <p:nvPr>
            <a:wavAudioFile r:embed="rId1" name="~PP1248.WAV"/>
          </p:nvPr>
        </p:nvPicPr>
        <p:blipFill>
          <a:blip r:embed="rId4" cstate="print"/>
          <a:stretch>
            <a:fillRect/>
          </a:stretch>
        </p:blipFill>
        <p:spPr>
          <a:xfrm>
            <a:off x="8704263" y="641826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2213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www.taday.ru/data/2012/01/17/1233369154/4287316265_02f93e4c7a_o.jpg"/>
          <p:cNvPicPr>
            <a:picLocks noChangeAspect="1" noChangeArrowheads="1"/>
          </p:cNvPicPr>
          <p:nvPr/>
        </p:nvPicPr>
        <p:blipFill>
          <a:blip r:embed="rId3" cstate="print"/>
          <a:srcRect l="22078"/>
          <a:stretch>
            <a:fillRect/>
          </a:stretch>
        </p:blipFill>
        <p:spPr bwMode="auto">
          <a:xfrm>
            <a:off x="0" y="116632"/>
            <a:ext cx="4286247" cy="6525344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4572000" y="2132856"/>
            <a:ext cx="432048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0" algn="ctr">
              <a:buNone/>
            </a:pPr>
            <a:r>
              <a:rPr lang="ru-RU" sz="2500" dirty="0" smtClean="0"/>
              <a:t>В день праздника и в день </a:t>
            </a:r>
            <a:r>
              <a:rPr lang="ru-RU" sz="2500" b="1" dirty="0" smtClean="0"/>
              <a:t>Крещенского сочельника </a:t>
            </a:r>
            <a:r>
              <a:rPr lang="ru-RU" sz="2500" dirty="0" smtClean="0"/>
              <a:t>совершается Великое водоосвящение. </a:t>
            </a:r>
            <a:endParaRPr lang="ru-RU" sz="2400" dirty="0"/>
          </a:p>
        </p:txBody>
      </p:sp>
      <p:pic>
        <p:nvPicPr>
          <p:cNvPr id="5" name="~PP1625.WAV">
            <a:hlinkClick r:id="" action="ppaction://media"/>
          </p:cNvPr>
          <p:cNvPicPr>
            <a:picLocks noRot="1" noChangeAspect="1"/>
          </p:cNvPicPr>
          <p:nvPr>
            <a:wavAudioFile r:embed="rId1" name="~PP1625.WAV"/>
          </p:nvPr>
        </p:nvPicPr>
        <p:blipFill>
          <a:blip r:embed="rId4" cstate="print"/>
          <a:stretch>
            <a:fillRect/>
          </a:stretch>
        </p:blipFill>
        <p:spPr>
          <a:xfrm>
            <a:off x="8704263" y="641826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24831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214686"/>
            <a:ext cx="8892480" cy="3643314"/>
          </a:xfrm>
          <a:noFill/>
        </p:spPr>
        <p:txBody>
          <a:bodyPr>
            <a:normAutofit/>
          </a:bodyPr>
          <a:lstStyle/>
          <a:p>
            <a:pPr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Считается, что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indent="0" algn="just">
              <a:buNone/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Крещенская вода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набирает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особую силу и целебность. Крещенской водой лечат раны, окропляют каждый уголок своего жилья - в доме будет порядок и покой. </a:t>
            </a:r>
          </a:p>
        </p:txBody>
      </p:sp>
      <p:pic>
        <p:nvPicPr>
          <p:cNvPr id="8194" name="Picture 2" descr="О святой воде и крещенских купаниях - малоизвестные факты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8712968" cy="3140968"/>
          </a:xfrm>
          <a:prstGeom prst="rect">
            <a:avLst/>
          </a:prstGeom>
          <a:noFill/>
        </p:spPr>
      </p:pic>
      <p:pic>
        <p:nvPicPr>
          <p:cNvPr id="5" name="~PP3603.WAV">
            <a:hlinkClick r:id="" action="ppaction://media"/>
          </p:cNvPr>
          <p:cNvPicPr>
            <a:picLocks noRot="1" noChangeAspect="1"/>
          </p:cNvPicPr>
          <p:nvPr>
            <a:wavAudioFile r:embed="rId1" name="~PP3603.WAV"/>
          </p:nvPr>
        </p:nvPicPr>
        <p:blipFill>
          <a:blip r:embed="rId4" cstate="print"/>
          <a:stretch>
            <a:fillRect/>
          </a:stretch>
        </p:blipFill>
        <p:spPr>
          <a:xfrm>
            <a:off x="8704263" y="641826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1414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285784" y="0"/>
            <a:ext cx="9429784" cy="3071810"/>
          </a:xfrm>
          <a:noFill/>
          <a:ln>
            <a:noFill/>
          </a:ln>
        </p:spPr>
        <p:txBody>
          <a:bodyPr>
            <a:normAutofit fontScale="92500" lnSpcReduction="10000"/>
          </a:bodyPr>
          <a:lstStyle/>
          <a:p>
            <a:pPr indent="342900" algn="just">
              <a:buNone/>
            </a:pP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В то время, когда 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Иоанн 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Предтеча 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проповедовал 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на берегах Иордана и крестил людей, 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Иисусу Христу 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исполнилось тридцать лет. Он также пришел из 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Назарета 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на реку 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Иордан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к 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Иоанну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, чтобы получить от него крещение. Иоанн же считал себя недостойным крестить 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Иисуса Христа 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и стал удерживать Его, говоря: «мне надобно креститься от Тебя, и Ты ли приходишь ко мне?». </a:t>
            </a:r>
          </a:p>
        </p:txBody>
      </p:sp>
      <p:pic>
        <p:nvPicPr>
          <p:cNvPr id="10244" name="Picture 4" descr="http://inc.kursknet.ru/baptr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2786058"/>
            <a:ext cx="9429784" cy="4071942"/>
          </a:xfrm>
          <a:prstGeom prst="rect">
            <a:avLst/>
          </a:prstGeom>
          <a:noFill/>
        </p:spPr>
      </p:pic>
      <p:pic>
        <p:nvPicPr>
          <p:cNvPr id="4" name="~PP1679.WAV">
            <a:hlinkClick r:id="" action="ppaction://media"/>
          </p:cNvPr>
          <p:cNvPicPr>
            <a:picLocks noRot="1" noChangeAspect="1"/>
          </p:cNvPicPr>
          <p:nvPr>
            <a:wavAudioFile r:embed="rId1" name="~PP1679.WAV"/>
          </p:nvPr>
        </p:nvPicPr>
        <p:blipFill>
          <a:blip r:embed="rId4" cstate="print"/>
          <a:stretch>
            <a:fillRect/>
          </a:stretch>
        </p:blipFill>
        <p:spPr>
          <a:xfrm>
            <a:off x="8704263" y="641826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30711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Как Иисус мог креститься, если само название этого обряда связано с его ухо..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564904"/>
            <a:ext cx="9144000" cy="4293097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393935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Но Иисус сказал ему в ответ: «оставь теперь», то есть не удерживай меня теперь, «потому что так нужно нам исполнить всякую правду» — исполнить все в Законе Божием и показать пример людям.</a:t>
            </a:r>
            <a:endParaRPr lang="ru-RU" sz="3600" b="1" dirty="0"/>
          </a:p>
        </p:txBody>
      </p:sp>
      <p:pic>
        <p:nvPicPr>
          <p:cNvPr id="5" name="~PP107.WAV">
            <a:hlinkClick r:id="" action="ppaction://media"/>
          </p:cNvPr>
          <p:cNvPicPr>
            <a:picLocks noRot="1" noChangeAspect="1"/>
          </p:cNvPicPr>
          <p:nvPr>
            <a:wavAudioFile r:embed="rId1" name="~PP107.WAV"/>
          </p:nvPr>
        </p:nvPicPr>
        <p:blipFill>
          <a:blip r:embed="rId4" cstate="print"/>
          <a:stretch>
            <a:fillRect/>
          </a:stretch>
        </p:blipFill>
        <p:spPr>
          <a:xfrm>
            <a:off x="8704263" y="641826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1469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180528" y="332656"/>
            <a:ext cx="4895404" cy="6858000"/>
          </a:xfrm>
          <a:noFill/>
        </p:spPr>
        <p:txBody>
          <a:bodyPr>
            <a:normAutofit/>
          </a:bodyPr>
          <a:lstStyle/>
          <a:p>
            <a:pPr indent="0" algn="ctr">
              <a:buNone/>
            </a:pPr>
            <a:r>
              <a:rPr lang="ru-RU" sz="30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Тогда Иоанн повиновался и крестил Иисуса Христа. По совершении крещения, когда Иисус Христос выходил из воды, вдруг разверзлись (раскрылись) над Ним 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небеса</a:t>
            </a:r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r>
              <a:rPr lang="ru-RU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Иоанн увидел Духа Божия, Который в виде голубя спускался на Иисуса, а с неба был слышен голос Бога Отца: «</a:t>
            </a:r>
            <a:r>
              <a:rPr lang="ru-RU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Сей есть Сын Мой возлюбленный, в Котором Мое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благоволение»</a:t>
            </a:r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dirty="0"/>
              <a:t/>
            </a:r>
            <a:br>
              <a:rPr lang="ru-RU" sz="2800" dirty="0"/>
            </a:b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http://img01.chitalnya.ru/upload2/236/2189583759754896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357166"/>
            <a:ext cx="4429124" cy="5500726"/>
          </a:xfrm>
          <a:prstGeom prst="can">
            <a:avLst/>
          </a:prstGeom>
          <a:noFill/>
        </p:spPr>
      </p:pic>
      <p:pic>
        <p:nvPicPr>
          <p:cNvPr id="5" name="~PP3547.WAV">
            <a:hlinkClick r:id="" action="ppaction://media"/>
          </p:cNvPr>
          <p:cNvPicPr>
            <a:picLocks noRot="1" noChangeAspect="1"/>
          </p:cNvPicPr>
          <p:nvPr>
            <a:wavAudioFile r:embed="rId1" name="~PP3547.WAV"/>
          </p:nvPr>
        </p:nvPicPr>
        <p:blipFill>
          <a:blip r:embed="rId4" cstate="print"/>
          <a:stretch>
            <a:fillRect/>
          </a:stretch>
        </p:blipFill>
        <p:spPr>
          <a:xfrm>
            <a:off x="8704263" y="641826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2788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996952"/>
            <a:ext cx="9144000" cy="4500594"/>
          </a:xfrm>
        </p:spPr>
        <p:txBody>
          <a:bodyPr>
            <a:noAutofit/>
          </a:bodyPr>
          <a:lstStyle/>
          <a:p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Когда Спаситель вошел во Иордан и принял крещение от Иоанна, произошло соприкосновение Богочеловека с материей. И поныне в день Крещения именно по церковному, старому стилю, когда в храмах освящается вода, она делается нетленной, то есть не портится много лет, даже если ее держать в закрытом 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сосуде.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Относительно Крещенской воды хотелось бы напомнить несколько простых, но оч..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16632"/>
            <a:ext cx="8496944" cy="2880320"/>
          </a:xfrm>
          <a:prstGeom prst="rect">
            <a:avLst/>
          </a:prstGeom>
          <a:noFill/>
        </p:spPr>
      </p:pic>
      <p:pic>
        <p:nvPicPr>
          <p:cNvPr id="5" name="~PP1672.WAV">
            <a:hlinkClick r:id="" action="ppaction://media"/>
          </p:cNvPr>
          <p:cNvPicPr>
            <a:picLocks noRot="1" noChangeAspect="1"/>
          </p:cNvPicPr>
          <p:nvPr>
            <a:wavAudioFile r:embed="rId1" name="~PP1672.WAV"/>
          </p:nvPr>
        </p:nvPicPr>
        <p:blipFill>
          <a:blip r:embed="rId4" cstate="print"/>
          <a:stretch>
            <a:fillRect/>
          </a:stretch>
        </p:blipFill>
        <p:spPr>
          <a:xfrm>
            <a:off x="8704263" y="641826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2665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6" name="Picture 2" descr="В Тюмени к Крещению появится церковь изо льда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356992"/>
            <a:ext cx="7344816" cy="3291831"/>
          </a:xfrm>
          <a:prstGeom prst="rect">
            <a:avLst/>
          </a:prstGeom>
          <a:noFill/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67544" y="836712"/>
            <a:ext cx="8229600" cy="4572000"/>
          </a:xfrm>
        </p:spPr>
        <p:txBody>
          <a:bodyPr/>
          <a:lstStyle/>
          <a:p>
            <a:pPr>
              <a:buNone/>
            </a:pPr>
            <a:r>
              <a:rPr lang="ru-RU" dirty="0" smtClean="0">
                <a:solidFill>
                  <a:schemeClr val="bg1"/>
                </a:solidFill>
              </a:rPr>
              <a:t>Как правило, утро праздника для верующего человека начинается с посещения церкви и участия в Божественной литургии.</a:t>
            </a:r>
          </a:p>
          <a:p>
            <a:pPr>
              <a:buNone/>
            </a:pPr>
            <a:r>
              <a:rPr lang="ru-RU" dirty="0" smtClean="0">
                <a:solidFill>
                  <a:schemeClr val="bg1"/>
                </a:solidFill>
              </a:rPr>
              <a:t>Купания проходят 18–19 января, а власти городов оборудуют для этого специальные безопасные площадки, где дежурят спасатели и скорая помощь.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-243408"/>
            <a:ext cx="8229600" cy="1219200"/>
          </a:xfrm>
        </p:spPr>
        <p:txBody>
          <a:bodyPr/>
          <a:lstStyle/>
          <a:p>
            <a:pPr algn="ctr"/>
            <a:r>
              <a:rPr lang="ru-RU" dirty="0" smtClean="0"/>
              <a:t>Крещение в наши дни</a:t>
            </a:r>
            <a:endParaRPr lang="ru-RU" dirty="0"/>
          </a:p>
        </p:txBody>
      </p:sp>
      <p:pic>
        <p:nvPicPr>
          <p:cNvPr id="5" name="~PP190.WAV">
            <a:hlinkClick r:id="" action="ppaction://media"/>
          </p:cNvPr>
          <p:cNvPicPr>
            <a:picLocks noRot="1" noChangeAspect="1"/>
          </p:cNvPicPr>
          <p:nvPr>
            <a:wavAudioFile r:embed="rId1" name="~PP190.WAV"/>
          </p:nvPr>
        </p:nvPicPr>
        <p:blipFill>
          <a:blip r:embed="rId4" cstate="print"/>
          <a:stretch>
            <a:fillRect/>
          </a:stretch>
        </p:blipFill>
        <p:spPr>
          <a:xfrm>
            <a:off x="8704263" y="641826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advTm="229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5334000"/>
          </a:xfrm>
        </p:spPr>
        <p:txBody>
          <a:bodyPr/>
          <a:lstStyle/>
          <a:p>
            <a:pPr algn="ctr">
              <a:buNone/>
            </a:pPr>
            <a:r>
              <a:rPr lang="ru-RU" sz="3200" dirty="0" smtClean="0"/>
              <a:t>Когда-то принял Иисус Крещение,</a:t>
            </a:r>
          </a:p>
          <a:p>
            <a:pPr algn="ctr">
              <a:buNone/>
            </a:pPr>
            <a:r>
              <a:rPr lang="ru-RU" sz="3200" dirty="0" smtClean="0"/>
              <a:t>И стала в этот день вода святой,</a:t>
            </a:r>
          </a:p>
          <a:p>
            <a:pPr algn="ctr">
              <a:buNone/>
            </a:pPr>
            <a:r>
              <a:rPr lang="ru-RU" sz="3200" dirty="0" smtClean="0"/>
              <a:t>Пускай больным дарует исцеление,</a:t>
            </a:r>
          </a:p>
          <a:p>
            <a:pPr algn="ctr">
              <a:buNone/>
            </a:pPr>
            <a:r>
              <a:rPr lang="ru-RU" sz="3200" dirty="0" smtClean="0"/>
              <a:t>А в дом приносит радость и покой.</a:t>
            </a:r>
          </a:p>
          <a:p>
            <a:pPr algn="ctr">
              <a:buNone/>
            </a:pPr>
            <a:r>
              <a:rPr lang="ru-RU" sz="3200" dirty="0" smtClean="0"/>
              <a:t>Пусть Дух Святой, как голубь белый,</a:t>
            </a:r>
          </a:p>
          <a:p>
            <a:pPr algn="ctr">
              <a:buNone/>
            </a:pPr>
            <a:r>
              <a:rPr lang="ru-RU" sz="3200" dirty="0" smtClean="0"/>
              <a:t>Что снизошел когда-то на Христа,</a:t>
            </a:r>
          </a:p>
          <a:p>
            <a:pPr algn="ctr">
              <a:buNone/>
            </a:pPr>
            <a:r>
              <a:rPr lang="ru-RU" sz="3200" dirty="0" smtClean="0"/>
              <a:t>Своим теплом и радостью согреет</a:t>
            </a:r>
          </a:p>
          <a:p>
            <a:pPr algn="ctr">
              <a:buNone/>
            </a:pPr>
            <a:r>
              <a:rPr lang="ru-RU" sz="3200" dirty="0" smtClean="0"/>
              <a:t>В морозный день Крещения всех всегда.</a:t>
            </a:r>
          </a:p>
          <a:p>
            <a:pPr algn="ctr"/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14400" y="476672"/>
            <a:ext cx="8229600" cy="12192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С Крещением Господним!</a:t>
            </a:r>
            <a:br>
              <a:rPr lang="ru-RU" b="1" dirty="0" smtClean="0"/>
            </a:br>
            <a:endParaRPr lang="ru-RU" dirty="0"/>
          </a:p>
        </p:txBody>
      </p:sp>
      <p:pic>
        <p:nvPicPr>
          <p:cNvPr id="4" name="~PP3803.WAV">
            <a:hlinkClick r:id="" action="ppaction://media"/>
          </p:cNvPr>
          <p:cNvPicPr>
            <a:picLocks noRot="1" noChangeAspect="1"/>
          </p:cNvPicPr>
          <p:nvPr>
            <a:wavAudioFile r:embed="rId1" name="~PP3803.WAV"/>
          </p:nvPr>
        </p:nvPicPr>
        <p:blipFill>
          <a:blip r:embed="rId3" cstate="print"/>
          <a:stretch>
            <a:fillRect/>
          </a:stretch>
        </p:blipFill>
        <p:spPr>
          <a:xfrm>
            <a:off x="8704263" y="641826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advTm="239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g0.liveinternet.ru/images/attach/c/6/90/425/90425786_da_pribudet_s_vami_sila_eg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56005" cy="6858000"/>
          </a:xfrm>
          <a:prstGeom prst="rect">
            <a:avLst/>
          </a:prstGeom>
          <a:noFill/>
        </p:spPr>
      </p:pic>
      <p:pic>
        <p:nvPicPr>
          <p:cNvPr id="3" name="~PP723.WAV">
            <a:hlinkClick r:id="" action="ppaction://media"/>
          </p:cNvPr>
          <p:cNvPicPr>
            <a:picLocks noRot="1" noChangeAspect="1"/>
          </p:cNvPicPr>
          <p:nvPr>
            <a:wavAudioFile r:embed="rId1" name="~PP723.WAV"/>
          </p:nvPr>
        </p:nvPicPr>
        <p:blipFill>
          <a:blip r:embed="rId4" cstate="print"/>
          <a:stretch>
            <a:fillRect/>
          </a:stretch>
        </p:blipFill>
        <p:spPr>
          <a:xfrm>
            <a:off x="8704263" y="641826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951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377</TotalTime>
  <Words>473</Words>
  <Application>Microsoft Office PowerPoint</Application>
  <PresentationFormat>Экран (4:3)</PresentationFormat>
  <Paragraphs>38</Paragraphs>
  <Slides>14</Slides>
  <Notes>0</Notes>
  <HiddenSlides>0</HiddenSlides>
  <MMClips>13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16" baseType="lpstr">
      <vt:lpstr>Бумажная</vt:lpstr>
      <vt:lpstr>1_Бумажная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Крещение в наши дни</vt:lpstr>
      <vt:lpstr>С Крещением Господним! 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Natalie</dc:creator>
  <cp:lastModifiedBy>Наталья</cp:lastModifiedBy>
  <cp:revision>37</cp:revision>
  <dcterms:created xsi:type="dcterms:W3CDTF">2014-01-19T16:17:33Z</dcterms:created>
  <dcterms:modified xsi:type="dcterms:W3CDTF">2023-01-22T02:34:49Z</dcterms:modified>
</cp:coreProperties>
</file>