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8" r:id="rId3"/>
    <p:sldId id="259" r:id="rId4"/>
    <p:sldId id="270" r:id="rId5"/>
    <p:sldId id="260" r:id="rId6"/>
    <p:sldId id="271" r:id="rId7"/>
    <p:sldId id="262" r:id="rId8"/>
    <p:sldId id="263" r:id="rId9"/>
    <p:sldId id="265" r:id="rId10"/>
    <p:sldId id="266" r:id="rId11"/>
    <p:sldId id="274" r:id="rId12"/>
    <p:sldId id="275" r:id="rId13"/>
    <p:sldId id="276" r:id="rId14"/>
    <p:sldId id="277" r:id="rId15"/>
    <p:sldId id="267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61" autoAdjust="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2A033E-C948-4FBC-8F07-83A8D1F273FE}" type="datetimeFigureOut">
              <a:rPr lang="ru-RU" smtClean="0"/>
              <a:t>01.09.2026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EDF7AF-678C-4246-9796-9ED238BA47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13749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39A77-7C1A-43E6-BAB2-5521D8771070}" type="datetimeFigureOut">
              <a:rPr lang="ru-RU" smtClean="0"/>
              <a:t>01.09.2026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B945B5-BB1F-4D09-A23D-0C5421977C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011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B945B5-BB1F-4D09-A23D-0C5421977C4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048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09861-3193-4B2F-A905-9F6D3F38611D}" type="datetime1">
              <a:rPr lang="ru-RU" smtClean="0"/>
              <a:t>01.09.2026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616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F5F0-8105-4305-AF58-3EB21928888F}" type="datetime1">
              <a:rPr lang="ru-RU" smtClean="0"/>
              <a:t>01.09.2026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609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E8B61-4ACF-4F71-A076-20E04261DEBE}" type="datetime1">
              <a:rPr lang="ru-RU" smtClean="0"/>
              <a:t>01.09.2026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232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E3375-0B58-4E65-BD13-CAB0999C0AFF}" type="datetime1">
              <a:rPr lang="ru-RU" smtClean="0"/>
              <a:t>01.09.2026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540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46AC9-AF0C-4CE0-8909-4F0A92BDF973}" type="datetime1">
              <a:rPr lang="ru-RU" smtClean="0"/>
              <a:t>01.09.2026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135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2EDE-6171-4A83-B5F2-0302E5B245A5}" type="datetime1">
              <a:rPr lang="ru-RU" smtClean="0"/>
              <a:t>01.09.2026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290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8C2F2-76D9-464B-80B5-6F64451AD89B}" type="datetime1">
              <a:rPr lang="ru-RU" smtClean="0"/>
              <a:t>01.09.2026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762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1722A-44C1-4B40-A9B9-C579512CF1A3}" type="datetime1">
              <a:rPr lang="ru-RU" smtClean="0"/>
              <a:t>01.09.2026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681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9A0F5-5AE4-4008-8D23-1275B68157EE}" type="datetime1">
              <a:rPr lang="ru-RU" smtClean="0"/>
              <a:t>01.09.2026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177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15829-34DA-4631-9DE0-AE8064601675}" type="datetime1">
              <a:rPr lang="ru-RU" smtClean="0"/>
              <a:t>01.09.2026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550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6BC5B-E6A9-4F77-A45A-FBCB2AC9E03A}" type="datetime1">
              <a:rPr lang="ru-RU" smtClean="0"/>
              <a:t>01.09.2026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882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AED183-FD46-4131-8C24-F67ADE66C9CD}" type="datetime1">
              <a:rPr lang="ru-RU" smtClean="0"/>
              <a:t>01.09.2026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Психолог. Ксения Удалова | +7 987 543 42 90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25E62-7917-4216-B8DF-F998A8EBBC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226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4800" dirty="0" smtClean="0"/>
              <a:t>Агрессия в переходном возрасте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/>
              <a:t>Психологическая встреча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997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7213" y="434614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sz="3600" i="1" dirty="0"/>
              <a:t>Агрессия у детей, которые переживают подростковый возрастной период, является вполне нормальным явлением. Полное отсутствие агрессии - это тоже не норма.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49265" y="1139825"/>
            <a:ext cx="7004560" cy="435133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2400" i="1" dirty="0"/>
              <a:t>Как же всё таки реагировать на подростковую агрессию? Что же под собой скрывает явление агрессивного подростка?</a:t>
            </a:r>
            <a:endParaRPr lang="ru-RU" sz="2400" dirty="0"/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53" y="827833"/>
            <a:ext cx="4242419" cy="283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12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 подростковой агрессии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372302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Биологические изменения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Гормональная перестройка воздействует </a:t>
            </a:r>
            <a:r>
              <a:rPr lang="ru-RU" dirty="0"/>
              <a:t>на мозговые структуры, что вызывает </a:t>
            </a:r>
            <a:r>
              <a:rPr lang="ru-RU" dirty="0" smtClean="0"/>
              <a:t>реакцию </a:t>
            </a:r>
            <a:r>
              <a:rPr lang="ru-RU" dirty="0"/>
              <a:t>сильного возбуждения, которая, преобладает над процессами торможения. Все чувства </a:t>
            </a:r>
            <a:r>
              <a:rPr lang="ru-RU" dirty="0" smtClean="0"/>
              <a:t>обостряются</a:t>
            </a:r>
            <a:r>
              <a:rPr lang="ru-RU" dirty="0"/>
              <a:t>, повышается степень раздражения.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38200" y="433286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/>
              <a:t>Решением проблемы по "биологической агрессии" будет таковым, что нужно направить эту энергию не в разрушение, а в созидание. Создать условия для проявления "легальной" агрессии. Например, спортивная секция, предусматривающая активное поведение с выбросом энергии.</a:t>
            </a:r>
            <a:endParaRPr lang="ru-RU" dirty="0"/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6650" y="4265717"/>
            <a:ext cx="2833620" cy="188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81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683328" y="4405745"/>
            <a:ext cx="10508672" cy="1746107"/>
          </a:xfrm>
        </p:spPr>
        <p:txBody>
          <a:bodyPr>
            <a:normAutofit/>
          </a:bodyPr>
          <a:lstStyle/>
          <a:p>
            <a:r>
              <a:rPr lang="ru-RU" sz="2800" i="1" dirty="0"/>
              <a:t>Именно под маской агрессии </a:t>
            </a:r>
            <a:r>
              <a:rPr lang="ru-RU" sz="2800" i="1" dirty="0" smtClean="0"/>
              <a:t>ребенок </a:t>
            </a:r>
            <a:r>
              <a:rPr lang="ru-RU" sz="2800" i="1" dirty="0"/>
              <a:t>даёт сигнал миру, что он хочет быть понятым, чтобы его выслушали и поддержали. Нельзя обвинять подростка в его агрессии, винить его за кризис, который он, впрочем, и не хотел переживать.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2891" y="1077479"/>
            <a:ext cx="10515600" cy="2330739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 startAt="2"/>
            </a:pPr>
            <a:r>
              <a:rPr lang="ru-RU" dirty="0" smtClean="0"/>
              <a:t>Личностные причины</a:t>
            </a:r>
          </a:p>
          <a:p>
            <a:pPr marL="0" indent="0">
              <a:buNone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Чувство вины</a:t>
            </a:r>
          </a:p>
          <a:p>
            <a:pPr>
              <a:buFontTx/>
              <a:buChar char="-"/>
            </a:pPr>
            <a:r>
              <a:rPr lang="ru-RU" dirty="0" smtClean="0"/>
              <a:t>Неуверенность в себе</a:t>
            </a:r>
          </a:p>
          <a:p>
            <a:pPr>
              <a:buFontTx/>
              <a:buChar char="-"/>
            </a:pPr>
            <a:r>
              <a:rPr lang="ru-RU" dirty="0" smtClean="0"/>
              <a:t>Недостаток внимания и понимания</a:t>
            </a:r>
            <a:endParaRPr lang="ru-RU" dirty="0"/>
          </a:p>
        </p:txBody>
      </p:sp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794" y="1219634"/>
            <a:ext cx="3436505" cy="2687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91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9036" y="1010416"/>
            <a:ext cx="10515600" cy="4351338"/>
          </a:xfrm>
        </p:spPr>
        <p:txBody>
          <a:bodyPr/>
          <a:lstStyle/>
          <a:p>
            <a:pPr marL="514350" indent="-514350">
              <a:buAutoNum type="arabicPeriod" startAt="3"/>
            </a:pPr>
            <a:r>
              <a:rPr lang="ru-RU" dirty="0" smtClean="0"/>
              <a:t>Причины воспитания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- Стиль воспитания: авторитарность и </a:t>
            </a:r>
            <a:r>
              <a:rPr lang="ru-RU" dirty="0" err="1" smtClean="0"/>
              <a:t>гиперопека</a:t>
            </a: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Социальный статус</a:t>
            </a:r>
          </a:p>
          <a:p>
            <a:pPr>
              <a:buFontTx/>
              <a:buChar char="-"/>
            </a:pPr>
            <a:r>
              <a:rPr lang="ru-RU" dirty="0" smtClean="0"/>
              <a:t>Уровень жизни</a:t>
            </a:r>
          </a:p>
          <a:p>
            <a:pPr>
              <a:buFontTx/>
              <a:buChar char="-"/>
            </a:pPr>
            <a:r>
              <a:rPr lang="ru-RU" dirty="0" smtClean="0"/>
              <a:t>Насилие в семье</a:t>
            </a:r>
            <a:endParaRPr lang="ru-RU" dirty="0"/>
          </a:p>
        </p:txBody>
      </p:sp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667" y="2781962"/>
            <a:ext cx="3294207" cy="307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791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9526" y="4890943"/>
            <a:ext cx="9878291" cy="1465407"/>
          </a:xfrm>
        </p:spPr>
        <p:txBody>
          <a:bodyPr>
            <a:normAutofit/>
          </a:bodyPr>
          <a:lstStyle/>
          <a:p>
            <a:pPr algn="r"/>
            <a:r>
              <a:rPr lang="ru-RU" sz="3100" i="1" dirty="0"/>
              <a:t>Причиной тут выступают личные и значимые ситуации в жизни подростка</a:t>
            </a:r>
            <a:r>
              <a:rPr lang="ru-RU" sz="3100" i="1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9764" y="966644"/>
            <a:ext cx="10515600" cy="4351338"/>
          </a:xfrm>
        </p:spPr>
        <p:txBody>
          <a:bodyPr/>
          <a:lstStyle/>
          <a:p>
            <a:pPr marL="514350" indent="-514350">
              <a:buAutoNum type="arabicPeriod" startAt="4"/>
            </a:pPr>
            <a:r>
              <a:rPr lang="ru-RU" dirty="0" smtClean="0"/>
              <a:t>Внешние значимые причины</a:t>
            </a:r>
          </a:p>
          <a:p>
            <a:pPr marL="514350" indent="-514350">
              <a:buAutoNum type="arabicPeriod" startAt="4"/>
            </a:pPr>
            <a:endParaRPr lang="ru-RU" dirty="0"/>
          </a:p>
          <a:p>
            <a:pPr>
              <a:buFontTx/>
              <a:buChar char="-"/>
            </a:pPr>
            <a:r>
              <a:rPr lang="ru-RU" dirty="0"/>
              <a:t>С</a:t>
            </a:r>
            <a:r>
              <a:rPr lang="ru-RU" dirty="0" smtClean="0"/>
              <a:t>ильные </a:t>
            </a:r>
            <a:r>
              <a:rPr lang="ru-RU" dirty="0"/>
              <a:t>стрессовые состояния из-за волнения по поводу </a:t>
            </a:r>
            <a:r>
              <a:rPr lang="ru-RU" dirty="0" smtClean="0"/>
              <a:t>оценок</a:t>
            </a:r>
          </a:p>
          <a:p>
            <a:pPr>
              <a:buFontTx/>
              <a:buChar char="-"/>
            </a:pPr>
            <a:r>
              <a:rPr lang="ru-RU" dirty="0"/>
              <a:t>Т</a:t>
            </a:r>
            <a:r>
              <a:rPr lang="ru-RU" dirty="0" smtClean="0"/>
              <a:t>яжёлый </a:t>
            </a:r>
            <a:r>
              <a:rPr lang="ru-RU" dirty="0"/>
              <a:t>процесс </a:t>
            </a:r>
            <a:r>
              <a:rPr lang="ru-RU" dirty="0" smtClean="0"/>
              <a:t>обучения</a:t>
            </a:r>
          </a:p>
          <a:p>
            <a:pPr>
              <a:buFontTx/>
              <a:buChar char="-"/>
            </a:pPr>
            <a:r>
              <a:rPr lang="ru-RU" dirty="0" smtClean="0"/>
              <a:t>Неразделённая </a:t>
            </a:r>
            <a:r>
              <a:rPr lang="ru-RU" dirty="0"/>
              <a:t>любовь и т.д. </a:t>
            </a:r>
          </a:p>
        </p:txBody>
      </p:sp>
    </p:spTree>
    <p:extLst>
      <p:ext uri="{BB962C8B-B14F-4D97-AF65-F5344CB8AC3E}">
        <p14:creationId xmlns:p14="http://schemas.microsoft.com/office/powerpoint/2010/main" val="281248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48253"/>
            <a:ext cx="10515600" cy="1325563"/>
          </a:xfrm>
        </p:spPr>
        <p:txBody>
          <a:bodyPr/>
          <a:lstStyle/>
          <a:p>
            <a:r>
              <a:rPr lang="ru-RU" dirty="0" smtClean="0"/>
              <a:t>Подростковая агрессия по форме проявления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23859"/>
            <a:ext cx="10515600" cy="38824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1. Реактивная форма агрессии </a:t>
            </a:r>
            <a:r>
              <a:rPr lang="ru-RU" dirty="0"/>
              <a:t>проявляется в сиюминутной реакции на поступивший стимул. Чаще всего неконтролируемая самим подростком и очень похожа на взрыв бомбы.</a:t>
            </a:r>
          </a:p>
          <a:p>
            <a:pPr marL="0" indent="0">
              <a:buNone/>
            </a:pPr>
            <a:r>
              <a:rPr lang="ru-RU" b="1" dirty="0"/>
              <a:t>2. Целенаправленная форма агрессии - </a:t>
            </a:r>
            <a:r>
              <a:rPr lang="ru-RU" dirty="0"/>
              <a:t>эта агрессия имеет осознанный характер и заключается уже в планомерных действиях, направленных на подавление, унижение, оскорбления других людей. Оно может не зависеть от явных стимулов и не проявляется сразу. Такая форма агрессии является стратегией самореализации подростка среди сверстников.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884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Подростковая агрессия по форме направленности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6634" y="1825625"/>
            <a:ext cx="10557165" cy="453072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1. Физическая </a:t>
            </a:r>
            <a:r>
              <a:rPr lang="ru-RU" b="1" dirty="0"/>
              <a:t>агрессия - </a:t>
            </a:r>
            <a:r>
              <a:rPr lang="ru-RU" dirty="0"/>
              <a:t>агрессия проявляется в физической форме. Сама цель - это причинить вред, разрушить, уничтожить. Может быть направлена на определённый предмет, человека и ситуацию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2. Вербальная агрессия - </a:t>
            </a:r>
            <a:r>
              <a:rPr lang="ru-RU" dirty="0"/>
              <a:t>это агрессия реализуется в форме оскорблений, унижений, критики, угроз насмешек и т.д. в сторону себя или других людей. Основная черта - это словесное воздействие в агрессивной и грубой формах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3. Невербальная или эмоциональная агрессия -</a:t>
            </a:r>
            <a:r>
              <a:rPr lang="ru-RU" dirty="0"/>
              <a:t> эта форма проявляется в невербальных или экспрессивно-эмоциональных поведенческих реакциях. Этим может выступать: эмоциональное настроение, заражение негативными эмоциями, мимика, жесты, тон общения, </a:t>
            </a:r>
            <a:r>
              <a:rPr lang="ru-RU" dirty="0" smtClean="0"/>
              <a:t>сквернословия.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4. Прямая агрессия -</a:t>
            </a:r>
            <a:r>
              <a:rPr lang="ru-RU" dirty="0"/>
              <a:t> агрессия направлена на конкретный объект, предмет, человека или ситуацию, которая вызывает у подростка негативные эмоции и чувства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5. Косвенная агрессия -</a:t>
            </a:r>
            <a:r>
              <a:rPr lang="ru-RU" dirty="0"/>
              <a:t> в этом случае агрессия направлена на окружение подростка. Это могут быть предметы, люди, ситуации, которые имеют непосредственное отношение к самому подростку, но они, в свою очередь, объективно не были стимулами </a:t>
            </a:r>
            <a:r>
              <a:rPr lang="ru-RU" dirty="0" smtClean="0"/>
              <a:t>раздражения.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906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6527" y="642216"/>
            <a:ext cx="10737273" cy="1325563"/>
          </a:xfrm>
        </p:spPr>
        <p:txBody>
          <a:bodyPr>
            <a:noAutofit/>
          </a:bodyPr>
          <a:lstStyle/>
          <a:p>
            <a:r>
              <a:rPr lang="ru-RU" sz="4000" b="1" dirty="0"/>
              <a:t>Р</a:t>
            </a:r>
            <a:r>
              <a:rPr lang="ru-RU" sz="4000" b="1" dirty="0" smtClean="0"/>
              <a:t>екомендации </a:t>
            </a:r>
            <a:r>
              <a:rPr lang="ru-RU" sz="4000" b="1" dirty="0"/>
              <a:t>родителям, для того, чтобы побороть агрессивные формы поведения у </a:t>
            </a:r>
            <a:r>
              <a:rPr lang="ru-RU" sz="4000" b="1" dirty="0" smtClean="0"/>
              <a:t>подростка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6527" y="2506662"/>
            <a:ext cx="10515600" cy="435133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dirty="0" smtClean="0"/>
              <a:t>Пересмотреть систему воспитания</a:t>
            </a:r>
          </a:p>
          <a:p>
            <a:pPr>
              <a:buFontTx/>
              <a:buChar char="-"/>
            </a:pPr>
            <a:r>
              <a:rPr lang="ru-RU" dirty="0" smtClean="0"/>
              <a:t>Терпимость к агрессивным выпадам</a:t>
            </a:r>
          </a:p>
          <a:p>
            <a:pPr>
              <a:buFontTx/>
              <a:buChar char="-"/>
            </a:pPr>
            <a:r>
              <a:rPr lang="ru-RU" dirty="0" smtClean="0"/>
              <a:t>Давать ребенку свободу самовыражения, самостоятельности </a:t>
            </a:r>
            <a:r>
              <a:rPr lang="ru-RU" dirty="0"/>
              <a:t>и </a:t>
            </a:r>
            <a:r>
              <a:rPr lang="ru-RU" dirty="0" smtClean="0"/>
              <a:t>понимания, </a:t>
            </a:r>
            <a:r>
              <a:rPr lang="ru-RU" dirty="0"/>
              <a:t>что </a:t>
            </a:r>
            <a:r>
              <a:rPr lang="ru-RU" dirty="0" smtClean="0"/>
              <a:t>человек </a:t>
            </a:r>
            <a:r>
              <a:rPr lang="ru-RU" dirty="0"/>
              <a:t>несёт ответственность за свои действия и </a:t>
            </a:r>
            <a:r>
              <a:rPr lang="ru-RU" dirty="0" smtClean="0"/>
              <a:t>поступки</a:t>
            </a:r>
          </a:p>
          <a:p>
            <a:pPr>
              <a:buFontTx/>
              <a:buChar char="-"/>
            </a:pPr>
            <a:r>
              <a:rPr lang="ru-RU" dirty="0" smtClean="0"/>
              <a:t>Стремление к общей деятельности</a:t>
            </a:r>
          </a:p>
          <a:p>
            <a:pPr>
              <a:buFontTx/>
              <a:buChar char="-"/>
            </a:pPr>
            <a:r>
              <a:rPr lang="ru-RU" dirty="0" smtClean="0"/>
              <a:t>Быть искренним, открытым и добрым взрослым</a:t>
            </a:r>
            <a:endParaRPr lang="ru-RU" dirty="0"/>
          </a:p>
        </p:txBody>
      </p:sp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4484" y="1191491"/>
            <a:ext cx="21336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65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Рекомендации по литературе</a:t>
            </a:r>
            <a:endParaRPr lang="ru-RU" dirty="0"/>
          </a:p>
        </p:txBody>
      </p:sp>
      <p:pic>
        <p:nvPicPr>
          <p:cNvPr id="1028" name="Picture 4" descr="Детская агресс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284" y="1690687"/>
            <a:ext cx="2005374" cy="3019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Ребенок бывает кусачий... Маленькие подсказки для родителе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193" y="1690687"/>
            <a:ext cx="1942616" cy="296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Профилактика агрессии и насилия в школ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344" y="1719370"/>
            <a:ext cx="1942616" cy="296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Пособие по укрощению маленьких вредин. Агрессия. Упрямство. Озорств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495" y="1719371"/>
            <a:ext cx="1961426" cy="299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02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8545"/>
            <a:ext cx="10515600" cy="2216729"/>
          </a:xfrm>
        </p:spPr>
        <p:txBody>
          <a:bodyPr>
            <a:normAutofit/>
          </a:bodyPr>
          <a:lstStyle/>
          <a:p>
            <a:r>
              <a:rPr lang="ru-RU" sz="3600" b="1" i="1" dirty="0" smtClean="0"/>
              <a:t>Светлана Колосова «Детская агрессия»</a:t>
            </a:r>
            <a:endParaRPr lang="ru-RU" sz="36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74236"/>
            <a:ext cx="10633364" cy="23307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/>
              <a:t>В этой книге автор на основе данных науки и собственного опыта раскрывает проблему детской агрессии в контексте развития личности ребенка и его отношений со средой. Материалы, представленные в данной работе, направлены на расширение компетентности взрослых, помогают объективно и всесторонне осмыслить происходящее и оказать адекватную психолого-</a:t>
            </a:r>
            <a:r>
              <a:rPr lang="ru-RU" sz="2200" dirty="0" err="1"/>
              <a:t>педагогичсскую</a:t>
            </a:r>
            <a:r>
              <a:rPr lang="ru-RU" sz="2200" dirty="0"/>
              <a:t> помощь ребенку в формировании позитивных личностных свойств, его адаптационных возможностей. </a:t>
            </a:r>
          </a:p>
        </p:txBody>
      </p:sp>
      <p:pic>
        <p:nvPicPr>
          <p:cNvPr id="2050" name="Picture 2" descr="Детская агресс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557" y="3917950"/>
            <a:ext cx="16192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76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18654"/>
            <a:ext cx="10515600" cy="2216729"/>
          </a:xfrm>
        </p:spPr>
        <p:txBody>
          <a:bodyPr>
            <a:normAutofit/>
          </a:bodyPr>
          <a:lstStyle/>
          <a:p>
            <a:r>
              <a:rPr lang="ru-RU" sz="3600" b="1" i="1" dirty="0" smtClean="0"/>
              <a:t>Диана </a:t>
            </a:r>
            <a:r>
              <a:rPr lang="ru-RU" sz="3600" b="1" i="1" dirty="0" err="1" smtClean="0"/>
              <a:t>Хорсанд</a:t>
            </a:r>
            <a:r>
              <a:rPr lang="ru-RU" sz="3600" b="1" i="1" dirty="0" smtClean="0"/>
              <a:t> «Ребенок бывает кусачий…»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07127"/>
            <a:ext cx="10079182" cy="26739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/>
              <a:t>В книге содержится подробный анализ причин возникновения детской агрессивности. Рассматривая многочисленные жизненные ситуации, вы узнаете, какой бывает агрессия, как </a:t>
            </a:r>
            <a:r>
              <a:rPr lang="ru-RU" sz="2200" dirty="0" smtClean="0"/>
              <a:t>предотвратить </a:t>
            </a:r>
            <a:r>
              <a:rPr lang="ru-RU" sz="2200" dirty="0"/>
              <a:t>ее появление, как помочь ребенку выйти из этого состояния.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Picture 2" descr="Ребенок бывает кусачий... Маленькие подсказки для родителе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855" y="3204297"/>
            <a:ext cx="190500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85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18653"/>
            <a:ext cx="10515600" cy="2798619"/>
          </a:xfrm>
        </p:spPr>
        <p:txBody>
          <a:bodyPr>
            <a:normAutofit/>
          </a:bodyPr>
          <a:lstStyle/>
          <a:p>
            <a:r>
              <a:rPr lang="ru-RU" sz="3600" b="1" i="1" dirty="0" smtClean="0"/>
              <a:t>Евгений </a:t>
            </a:r>
            <a:r>
              <a:rPr lang="ru-RU" sz="3600" b="1" i="1" dirty="0" err="1" smtClean="0"/>
              <a:t>Гребенкин</a:t>
            </a:r>
            <a:r>
              <a:rPr lang="ru-RU" sz="3600" b="1" i="1" dirty="0" smtClean="0"/>
              <a:t> «Профилактика агрессии и насилия в школе»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95906"/>
            <a:ext cx="10079182" cy="26739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/>
              <a:t>В данном учебно-методическом комплексе рассматриваются основные причины агрессивного поведения у детей, анализируются поведенческие характеристики "агрессоров" - "жертв" во </a:t>
            </a:r>
            <a:r>
              <a:rPr lang="ru-RU" sz="2200" dirty="0" smtClean="0"/>
              <a:t>взаимоотношениях школьников.</a:t>
            </a:r>
            <a:endParaRPr lang="ru-RU" sz="2200" dirty="0"/>
          </a:p>
        </p:txBody>
      </p:sp>
      <p:pic>
        <p:nvPicPr>
          <p:cNvPr id="5" name="Picture 2" descr="Профилактика агрессии и насилия в школ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117272"/>
            <a:ext cx="190500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42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18653"/>
            <a:ext cx="10515600" cy="2798619"/>
          </a:xfrm>
        </p:spPr>
        <p:txBody>
          <a:bodyPr>
            <a:normAutofit/>
          </a:bodyPr>
          <a:lstStyle/>
          <a:p>
            <a:r>
              <a:rPr lang="ru-RU" sz="3600" b="1" i="1" dirty="0" smtClean="0"/>
              <a:t>Юлия Щербинина «Пособие по </a:t>
            </a:r>
            <a:r>
              <a:rPr lang="ru-RU" sz="3600" b="1" i="1" dirty="0" err="1" smtClean="0"/>
              <a:t>укращению</a:t>
            </a:r>
            <a:r>
              <a:rPr lang="ru-RU" sz="3600" b="1" i="1" dirty="0" smtClean="0"/>
              <a:t> маленьких вредин…»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780308"/>
            <a:ext cx="10079182" cy="26739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/>
              <a:t>Каковы наши представления о Ребенке и Детстве? Какие книжные персонажи помогают детишкам упрямиться и проказничать? В каких литературных сюжетах отражаются основные стратегии воспитания? Как происхождение и значение слов помогают понять поведение детей и раскрывают секреты общения с ними? В предлагаемой книге вы найдете ответы на эти вопросы, а также практические советы и действенные рекомендации</a:t>
            </a:r>
            <a:r>
              <a:rPr lang="ru-RU" sz="2200" dirty="0" smtClean="0"/>
              <a:t>.</a:t>
            </a:r>
            <a:endParaRPr lang="ru-RU" sz="2200" dirty="0"/>
          </a:p>
        </p:txBody>
      </p:sp>
      <p:pic>
        <p:nvPicPr>
          <p:cNvPr id="5" name="Picture 2" descr="Пособие по укрощению маленьких вредин. Агрессия. Упрямство. Озорств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266" y="3839346"/>
            <a:ext cx="1770207" cy="2699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53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4345" y="63413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i="1" dirty="0"/>
              <a:t> Для подростка, который чувствует себя полноценным и равноправным членом семьи и общества в целом, любимым, нужным, способным, уверенным в себе, агрессивные формы поведения будут недопустимыми.</a:t>
            </a:r>
            <a:endParaRPr lang="ru-RU" dirty="0"/>
          </a:p>
        </p:txBody>
      </p:sp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2538449"/>
            <a:ext cx="3889952" cy="331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1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674</TotalTime>
  <Words>545</Words>
  <Application>Microsoft Office PowerPoint</Application>
  <PresentationFormat>Широкоэкранный</PresentationFormat>
  <Paragraphs>52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Тема Office</vt:lpstr>
      <vt:lpstr>Агрессия в переходном возрасте</vt:lpstr>
      <vt:lpstr>Агрессия у детей, которые переживают подростковый возрастной период, является вполне нормальным явлением. Полное отсутствие агрессии - это тоже не норма. </vt:lpstr>
      <vt:lpstr>Причины подростковой агрессии</vt:lpstr>
      <vt:lpstr>Именно под маской агрессии ребенок даёт сигнал миру, что он хочет быть понятым, чтобы его выслушали и поддержали. Нельзя обвинять подростка в его агрессии, винить его за кризис, который он, впрочем, и не хотел переживать.</vt:lpstr>
      <vt:lpstr>Презентация PowerPoint</vt:lpstr>
      <vt:lpstr>Причиной тут выступают личные и значимые ситуации в жизни подростка.</vt:lpstr>
      <vt:lpstr>Подростковая агрессия по форме проявления</vt:lpstr>
      <vt:lpstr>Подростковая агрессия по форме направленности</vt:lpstr>
      <vt:lpstr>Рекомендации родителям, для того, чтобы побороть агрессивные формы поведения у подростка</vt:lpstr>
      <vt:lpstr>Рекомендации по литературе</vt:lpstr>
      <vt:lpstr>Светлана Колосова «Детская агрессия»</vt:lpstr>
      <vt:lpstr>Диана Хорсанд «Ребенок бывает кусачий…» </vt:lpstr>
      <vt:lpstr>Евгений Гребенкин «Профилактика агрессии и насилия в школе»  </vt:lpstr>
      <vt:lpstr>Юлия Щербинина «Пособие по укращению маленьких вредин…» 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чем молчит подросток?</dc:title>
  <dc:creator>Admin</dc:creator>
  <cp:lastModifiedBy>Admin</cp:lastModifiedBy>
  <cp:revision>42</cp:revision>
  <dcterms:created xsi:type="dcterms:W3CDTF">2024-12-03T11:18:22Z</dcterms:created>
  <dcterms:modified xsi:type="dcterms:W3CDTF">2026-09-01T18:22:57Z</dcterms:modified>
</cp:coreProperties>
</file>