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70" r:id="rId8"/>
    <p:sldId id="261" r:id="rId9"/>
    <p:sldId id="262" r:id="rId10"/>
    <p:sldId id="263" r:id="rId11"/>
    <p:sldId id="264" r:id="rId12"/>
    <p:sldId id="265" r:id="rId13"/>
    <p:sldId id="280" r:id="rId14"/>
    <p:sldId id="267" r:id="rId15"/>
    <p:sldId id="268" r:id="rId16"/>
    <p:sldId id="269" r:id="rId17"/>
    <p:sldId id="271" r:id="rId18"/>
    <p:sldId id="277" r:id="rId19"/>
    <p:sldId id="272" r:id="rId20"/>
    <p:sldId id="279" r:id="rId21"/>
    <p:sldId id="275" r:id="rId22"/>
    <p:sldId id="274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3046" autoAdjust="0"/>
    <p:restoredTop sz="94434" autoAdjust="0"/>
  </p:normalViewPr>
  <p:slideViewPr>
    <p:cSldViewPr snapToGrid="0">
      <p:cViewPr varScale="1">
        <p:scale>
          <a:sx n="64" d="100"/>
          <a:sy n="64" d="100"/>
        </p:scale>
        <p:origin x="48" y="6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AB75-33CD-40B4-84B2-448E85B5E84C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970F2-72CC-49E4-80CD-AB2DED1562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952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AB75-33CD-40B4-84B2-448E85B5E84C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970F2-72CC-49E4-80CD-AB2DED1562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2956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AB75-33CD-40B4-84B2-448E85B5E84C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970F2-72CC-49E4-80CD-AB2DED1562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1840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AB75-33CD-40B4-84B2-448E85B5E84C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970F2-72CC-49E4-80CD-AB2DED1562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839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AB75-33CD-40B4-84B2-448E85B5E84C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970F2-72CC-49E4-80CD-AB2DED1562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554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AB75-33CD-40B4-84B2-448E85B5E84C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970F2-72CC-49E4-80CD-AB2DED1562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968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AB75-33CD-40B4-84B2-448E85B5E84C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970F2-72CC-49E4-80CD-AB2DED1562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870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AB75-33CD-40B4-84B2-448E85B5E84C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970F2-72CC-49E4-80CD-AB2DED1562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122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AB75-33CD-40B4-84B2-448E85B5E84C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970F2-72CC-49E4-80CD-AB2DED1562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1611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AB75-33CD-40B4-84B2-448E85B5E84C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970F2-72CC-49E4-80CD-AB2DED1562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901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0AB75-33CD-40B4-84B2-448E85B5E84C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970F2-72CC-49E4-80CD-AB2DED1562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8545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10AB75-33CD-40B4-84B2-448E85B5E84C}" type="datetimeFigureOut">
              <a:rPr lang="ru-RU" smtClean="0"/>
              <a:pPr/>
              <a:t>20.04.2020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970F2-72CC-49E4-80CD-AB2DED1562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91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6407"/>
            <a:ext cx="12382006" cy="7594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7218" y="734517"/>
            <a:ext cx="10153338" cy="1888761"/>
          </a:xfrm>
        </p:spPr>
        <p:txBody>
          <a:bodyPr>
            <a:normAutofit fontScale="90000"/>
          </a:bodyPr>
          <a:lstStyle/>
          <a:p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Приобщение младших дошкольников к традициям русской народной 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культуры</a:t>
            </a:r>
            <a:b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воспитатель Первова Л.Я.</a:t>
            </a:r>
            <a:endParaRPr lang="ru-RU" sz="44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rcRect b="8660"/>
          <a:stretch>
            <a:fillRect/>
          </a:stretch>
        </p:blipFill>
        <p:spPr>
          <a:xfrm>
            <a:off x="2756079" y="2735705"/>
            <a:ext cx="6175616" cy="436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02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7620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4483" y="1282753"/>
            <a:ext cx="454737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MingLiU_HKSCS-ExtB" panose="02020500000000000000" pitchFamily="18" charset="-120"/>
                <a:cs typeface="Times New Roman" panose="02020603050405020304" pitchFamily="18" charset="0"/>
              </a:rPr>
              <a:t>Актуальность.</a:t>
            </a:r>
          </a:p>
          <a:p>
            <a:pPr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MingLiU_HKSCS-ExtB" panose="02020500000000000000" pitchFamily="18" charset="-120"/>
                <a:cs typeface="Times New Roman" panose="02020603050405020304" pitchFamily="18" charset="0"/>
              </a:rPr>
              <a:t>Считаю необходимым довести до сознания своих воспитанников, что они являются носителями русской народной культуры. Ведь фольклор отражает жизнь народа, его опыт, духовный мир, чувства наших предков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582" y="1282753"/>
            <a:ext cx="5788436" cy="4202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30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9785" y="1364286"/>
            <a:ext cx="11579874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Привить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интерес к народному творчеству и быту русского народа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Segoe Print" panose="02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effectLst/>
              <a:latin typeface="Segoe Print" panose="020006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7" t="9289" r="12561" b="5629"/>
          <a:stretch>
            <a:fillRect/>
          </a:stretch>
        </p:blipFill>
        <p:spPr>
          <a:xfrm>
            <a:off x="188615" y="2378666"/>
            <a:ext cx="3978651" cy="341734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45"/>
          <a:stretch>
            <a:fillRect/>
          </a:stretch>
        </p:blipFill>
        <p:spPr>
          <a:xfrm>
            <a:off x="7870002" y="2378666"/>
            <a:ext cx="4180827" cy="341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69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308264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8656" y="1041921"/>
            <a:ext cx="6686551" cy="5816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 познакомить детей с  фольклорными произведениями (устным народным творчеством и некоторыми видами народного искусства: народные песни, </a:t>
            </a:r>
            <a:r>
              <a:rPr lang="ru-RU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потешки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пословицы, загадки)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Знакомить с русскими народными играми, знакомить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утварью русской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избы.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Поддерживать интерес детей к фольклору</a:t>
            </a:r>
            <a:endParaRPr lang="ru-RU" sz="2400" b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Развивать интерес к народному творчеству</a:t>
            </a:r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000" dirty="0" smtClean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207" y="1185629"/>
            <a:ext cx="5486392" cy="412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84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07843" y="1153992"/>
            <a:ext cx="6262780" cy="445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Направления работы по приобщению детей к русской народной культуре:</a:t>
            </a:r>
            <a:endParaRPr lang="ru-RU" sz="1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Arial" pitchFamily="34" charset="0"/>
              <a:buChar char="•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создание предметно –развивающей среды</a:t>
            </a:r>
            <a:endParaRPr lang="ru-RU" sz="1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Arial" pitchFamily="34" charset="0"/>
              <a:buChar char="•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широкое использование фольклора (сказок, песен, пословиц, поговорок, частушек)</a:t>
            </a:r>
            <a:endParaRPr lang="ru-RU" sz="12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Arial" pitchFamily="34" charset="0"/>
              <a:buChar char="•"/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накомство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традиционными и обрядовыми праздниками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Знакомство с русскими народными играми, хороводами.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6695" y="837974"/>
            <a:ext cx="3013023" cy="234174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1764" y="3235053"/>
            <a:ext cx="3147934" cy="23733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567" y="3179719"/>
            <a:ext cx="2926846" cy="2484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284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066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3987" y="1282535"/>
            <a:ext cx="4354277" cy="3751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Необходимое условие приобщение детей к народной культуре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-организация развивающей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среды. Дети с удовольствием рассматривают и играют с матрешками, примеряют сарафаны , кокошники, покачивают куклу.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87"/>
          <a:stretch/>
        </p:blipFill>
        <p:spPr>
          <a:xfrm>
            <a:off x="8556096" y="0"/>
            <a:ext cx="3493838" cy="39369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64" t="16250" r="-1" b="9450"/>
          <a:stretch/>
        </p:blipFill>
        <p:spPr>
          <a:xfrm>
            <a:off x="4640331" y="70863"/>
            <a:ext cx="3915764" cy="384980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048"/>
          <a:stretch/>
        </p:blipFill>
        <p:spPr>
          <a:xfrm>
            <a:off x="7875159" y="3912943"/>
            <a:ext cx="4174774" cy="28973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608" y="3849809"/>
            <a:ext cx="3098551" cy="2952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54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9879" y="1172068"/>
            <a:ext cx="7354700" cy="4274020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2438" y="2103437"/>
            <a:ext cx="3684847" cy="1325563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группе создана библиотечка красочных книг с </a:t>
            </a:r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малыми жанрами фольклора</a:t>
            </a:r>
            <a:r>
              <a:rPr lang="ru-RU" sz="2800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285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465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0992" y="1025104"/>
            <a:ext cx="5058888" cy="4807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Стараюсь приобщить детей и к культуре своего народа через русские народные праздники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Осенины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«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Пасха», «Новый год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», «Именины»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поскольку обращение к отеческому наследию воспитывает у детей уважение, гордость за землю, на которой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живешь. Народные праздники мощный фактор положительного воздействия на эмоциональную сферу ребенка.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077" y="3051161"/>
            <a:ext cx="4471555" cy="289164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54534" y="172466"/>
            <a:ext cx="5116643" cy="2878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63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732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0749" y="1516505"/>
            <a:ext cx="3391077" cy="4017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Народные игры в детском </a:t>
            </a: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саду- не </a:t>
            </a:r>
            <a:r>
              <a:rPr lang="ru-RU" sz="2400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развлечение, а особый метод вовлечения детей в творческую деятельность, метод стимулирования их активности .Играя ребенок познает окружающий </a:t>
            </a: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мир.</a:t>
            </a:r>
            <a:endParaRPr lang="ru-RU" sz="2400" b="1" dirty="0">
              <a:solidFill>
                <a:schemeClr val="tx2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828" y="1902491"/>
            <a:ext cx="4055867" cy="34642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0224" y="1954058"/>
            <a:ext cx="4550246" cy="3412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66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4644" y="996232"/>
            <a:ext cx="40969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Хороводные игры-любимые забавы малышей. Легко устанавливается эмоциональный   контакт взрослого с ребенком. Это облегчает понимание речи и побуждает его подражать речевым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действиям. Хороводы выражают и раскрывают духовную жизнь народа, его вкусы и идеалы</a:t>
            </a:r>
            <a:endParaRPr lang="ru-RU" sz="24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376" y="1774211"/>
            <a:ext cx="3949440" cy="330957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9521" y="1751221"/>
            <a:ext cx="3797936" cy="3332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585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9921" y="1348175"/>
            <a:ext cx="7658417" cy="45241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Наиболее интересными формами работы по приобщению малышей к народной культуре считаю: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Использование фольклора в организованной образовательной деятельности: в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познавательной, речевой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деятельности, игровой, продуктивной.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Фольклор использую как на занятиях-играх, так и во всех режимных моментах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русском фольклоре, каким-то особенным образом сочетается слово, напевность, музыкальный ритм.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Адресованные детям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потешки 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звучат как ласковый говорок, выражая заботу, нежность, веру в благополучное будущее.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8258" y="3071433"/>
            <a:ext cx="3734572" cy="280092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7244" y="583983"/>
            <a:ext cx="3316600" cy="248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768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1413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77108" y="1543284"/>
            <a:ext cx="4619547" cy="3253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Большое значение в формировании интереса к окружающему миру оказывает знакомство с народными игрушками, предметами народных мастеров.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младшем возрасте знакомим детей с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матрешкой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 </a:t>
            </a:r>
            <a:endParaRPr lang="ru-RU" sz="2400" dirty="0"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120088"/>
            <a:ext cx="5445909" cy="4398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69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b="7563"/>
          <a:stretch/>
        </p:blipFill>
        <p:spPr>
          <a:xfrm>
            <a:off x="6142512" y="164892"/>
            <a:ext cx="5239169" cy="344773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t="8526" b="2911"/>
          <a:stretch/>
        </p:blipFill>
        <p:spPr>
          <a:xfrm>
            <a:off x="1108491" y="164891"/>
            <a:ext cx="5034021" cy="344773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8491" y="3612629"/>
            <a:ext cx="4210584" cy="312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5779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3" y="0"/>
            <a:ext cx="12191999" cy="822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7818" y="1371600"/>
            <a:ext cx="4574044" cy="4834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группе имеются разнообразные виды театров(пальчиковые, перчатные), художественная литература :сказки, песенки, потешки, с помощью которых происходит целостное восприятие произведений разных жанров, усвоению содержания произведений и эмоциональной отзывчивости на него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1266" y="385994"/>
            <a:ext cx="5441430" cy="40810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1266" y="4467067"/>
            <a:ext cx="5441430" cy="3219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83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1999" cy="7082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6658" y="1352093"/>
            <a:ext cx="480500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 знакомстве со сказками в этом возрасте обращаю внимание на детали предметов русского быта(горшок, прялка, скалочка),учу замечать цветовую гамму в изображенных предметах, игрушках, домашней утвари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794" y="519485"/>
            <a:ext cx="4715542" cy="30088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59"/>
          <a:stretch/>
        </p:blipFill>
        <p:spPr>
          <a:xfrm>
            <a:off x="6894794" y="3528297"/>
            <a:ext cx="4297180" cy="3241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93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25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1175225"/>
            <a:ext cx="3154547" cy="3780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Народные песни и танцы  знакомят детей с национальными традициями народа, с его песенным прошлым.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097"/>
          <a:stretch/>
        </p:blipFill>
        <p:spPr>
          <a:xfrm>
            <a:off x="3422679" y="1175225"/>
            <a:ext cx="4250594" cy="415844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995" y="1479615"/>
            <a:ext cx="4331152" cy="358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730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73394"/>
            <a:ext cx="12191999" cy="7831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51" y="1454046"/>
            <a:ext cx="5898248" cy="3561131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-129550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Картотеки </a:t>
            </a:r>
            <a:r>
              <a:rPr lang="ru-RU" sz="3600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русских народных игр</a:t>
            </a:r>
            <a:br>
              <a:rPr lang="ru-RU" sz="3600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439" y="1196013"/>
            <a:ext cx="5078361" cy="423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1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9" t="17921" r="8606" b="15683"/>
          <a:stretch>
            <a:fillRect/>
          </a:stretch>
        </p:blipFill>
        <p:spPr>
          <a:xfrm>
            <a:off x="5712784" y="1380695"/>
            <a:ext cx="6137243" cy="409660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" t="12092" r="1918" b="6839"/>
          <a:stretch>
            <a:fillRect/>
          </a:stretch>
        </p:blipFill>
        <p:spPr>
          <a:xfrm>
            <a:off x="497838" y="1261866"/>
            <a:ext cx="4872974" cy="4270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17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98" b="2370"/>
          <a:stretch>
            <a:fillRect/>
          </a:stretch>
        </p:blipFill>
        <p:spPr>
          <a:xfrm>
            <a:off x="1161486" y="2224179"/>
            <a:ext cx="3468780" cy="33678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97"/>
          <a:stretch>
            <a:fillRect/>
          </a:stretch>
        </p:blipFill>
        <p:spPr>
          <a:xfrm>
            <a:off x="7304042" y="2288472"/>
            <a:ext cx="4168588" cy="323928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7686128" y="1157219"/>
            <a:ext cx="37865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нетрадиционное собрание «Фольклорные посиделки»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104932" y="1290590"/>
            <a:ext cx="6096000" cy="93358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семинар  практикум</a:t>
            </a:r>
          </a:p>
          <a:p>
            <a:pPr algn="ctr">
              <a:spcAft>
                <a:spcPts val="800"/>
              </a:spcAft>
            </a:pP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«Малые жанры фольклора»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7625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05" y="134912"/>
            <a:ext cx="5801784" cy="43513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089" y="749508"/>
            <a:ext cx="9144000" cy="5823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3380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33919" y="1317812"/>
            <a:ext cx="6710082" cy="3319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Приобщая детей к истокам русской народной культуры, мы развиваем личность каждого ребенка, который, надеемся, будет носителем черт русского характера</a:t>
            </a:r>
            <a:r>
              <a:rPr lang="ru-RU" sz="2800" b="1" dirty="0" smtClean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так </a:t>
            </a:r>
            <a:r>
              <a:rPr lang="ru-RU" sz="2800" b="1" dirty="0">
                <a:solidFill>
                  <a:schemeClr val="tx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 только на основе прошлого можно понять настоящее, предвидеть будущее</a:t>
            </a:r>
            <a:r>
              <a:rPr lang="ru-RU" sz="2800" b="1" dirty="0">
                <a:solidFill>
                  <a:schemeClr val="tx2"/>
                </a:solidFill>
                <a:latin typeface="Segoe Print" panose="020006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chemeClr val="tx2"/>
              </a:solidFill>
              <a:effectLst/>
              <a:latin typeface="Segoe Print" panose="020006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5373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fe/ba/49/feba498be92b86d8a2fb5e39f0a97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210235"/>
            <a:ext cx="10515600" cy="3469341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Спасибо за внимание.</a:t>
            </a:r>
            <a:endParaRPr lang="ru-RU" b="1" dirty="0">
              <a:solidFill>
                <a:srgbClr val="C00000"/>
              </a:solidFill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5260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532</Words>
  <Application>Microsoft Office PowerPoint</Application>
  <PresentationFormat>Широкоэкранный</PresentationFormat>
  <Paragraphs>39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BatangChe</vt:lpstr>
      <vt:lpstr>MingLiU_HKSCS-ExtB</vt:lpstr>
      <vt:lpstr>Arial</vt:lpstr>
      <vt:lpstr>Calibri</vt:lpstr>
      <vt:lpstr>Calibri Light</vt:lpstr>
      <vt:lpstr>Segoe Print</vt:lpstr>
      <vt:lpstr>Times New Roman</vt:lpstr>
      <vt:lpstr>Тема Office</vt:lpstr>
      <vt:lpstr>Приобщение младших дошкольников к традициям русской народной культуры подготовила воспитатель Первова Л.Я.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В группе создана библиотечка красочных книг с малыми жанрами фольклора.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Картотеки русских народных игр 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Приобщение детей младшего возраста </dc:title>
  <dc:creator>татьяна Белевич</dc:creator>
  <cp:lastModifiedBy>User</cp:lastModifiedBy>
  <cp:revision>131</cp:revision>
  <dcterms:created xsi:type="dcterms:W3CDTF">2020-03-05T04:01:16Z</dcterms:created>
  <dcterms:modified xsi:type="dcterms:W3CDTF">2020-04-19T23:31:33Z</dcterms:modified>
</cp:coreProperties>
</file>