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3" r:id="rId5"/>
    <p:sldId id="268" r:id="rId6"/>
    <p:sldId id="269" r:id="rId7"/>
    <p:sldId id="270" r:id="rId8"/>
    <p:sldId id="260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66"/>
    <a:srgbClr val="99FF66"/>
    <a:srgbClr val="99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Objects="1">
      <p:cViewPr varScale="1">
        <p:scale>
          <a:sx n="110" d="100"/>
          <a:sy n="110" d="100"/>
        </p:scale>
        <p:origin x="-1644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35501F-8EDF-47F0-ADDC-C6A368A84F9B}" type="doc">
      <dgm:prSet loTypeId="urn:microsoft.com/office/officeart/2005/8/layout/target3" loCatId="relationship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0D27236E-0F48-442E-BEB2-C7DC34754491}">
      <dgm:prSet/>
      <dgm:spPr>
        <a:ln>
          <a:solidFill>
            <a:schemeClr val="bg1">
              <a:lumMod val="65000"/>
            </a:schemeClr>
          </a:solidFill>
        </a:ln>
      </dgm:spPr>
      <dgm:t>
        <a:bodyPr/>
        <a:lstStyle/>
        <a:p>
          <a:pPr rtl="0"/>
          <a:endParaRPr lang="ru-RU" dirty="0"/>
        </a:p>
      </dgm:t>
    </dgm:pt>
    <dgm:pt modelId="{46F0C737-2555-4008-B8D2-0177D66F9458}" type="parTrans" cxnId="{2A73B651-8EFC-4B67-8415-2A48C1FDB5BF}">
      <dgm:prSet/>
      <dgm:spPr/>
      <dgm:t>
        <a:bodyPr/>
        <a:lstStyle/>
        <a:p>
          <a:endParaRPr lang="ru-RU"/>
        </a:p>
      </dgm:t>
    </dgm:pt>
    <dgm:pt modelId="{5A799A96-7730-4007-B4A2-3C25B0924C72}" type="sibTrans" cxnId="{2A73B651-8EFC-4B67-8415-2A48C1FDB5BF}">
      <dgm:prSet/>
      <dgm:spPr/>
      <dgm:t>
        <a:bodyPr/>
        <a:lstStyle/>
        <a:p>
          <a:endParaRPr lang="ru-RU"/>
        </a:p>
      </dgm:t>
    </dgm:pt>
    <dgm:pt modelId="{5C1C34B5-0B4C-44F2-A1F1-30D301306EE5}" type="pres">
      <dgm:prSet presAssocID="{5635501F-8EDF-47F0-ADDC-C6A368A84F9B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11A19F-DAA5-4EB7-89B5-89432E8A40EB}" type="pres">
      <dgm:prSet presAssocID="{0D27236E-0F48-442E-BEB2-C7DC34754491}" presName="circle1" presStyleLbl="node1" presStyleIdx="0" presStyleCnt="1"/>
      <dgm:spPr>
        <a:solidFill>
          <a:srgbClr val="FFFF99"/>
        </a:solidFill>
      </dgm:spPr>
      <dgm:t>
        <a:bodyPr/>
        <a:lstStyle/>
        <a:p>
          <a:endParaRPr lang="ru-RU"/>
        </a:p>
      </dgm:t>
    </dgm:pt>
    <dgm:pt modelId="{E08D0A24-6C9F-4F0C-9C03-79D35E22BFF3}" type="pres">
      <dgm:prSet presAssocID="{0D27236E-0F48-442E-BEB2-C7DC34754491}" presName="space" presStyleCnt="0"/>
      <dgm:spPr/>
      <dgm:t>
        <a:bodyPr/>
        <a:lstStyle/>
        <a:p>
          <a:endParaRPr lang="ru-RU"/>
        </a:p>
      </dgm:t>
    </dgm:pt>
    <dgm:pt modelId="{14697259-F0DC-45E0-81CF-60DC04E6C14F}" type="pres">
      <dgm:prSet presAssocID="{0D27236E-0F48-442E-BEB2-C7DC34754491}" presName="rect1" presStyleLbl="alignAcc1" presStyleIdx="0" presStyleCnt="1"/>
      <dgm:spPr/>
      <dgm:t>
        <a:bodyPr/>
        <a:lstStyle/>
        <a:p>
          <a:endParaRPr lang="ru-RU"/>
        </a:p>
      </dgm:t>
    </dgm:pt>
    <dgm:pt modelId="{01769341-0C68-4335-924E-3AA09362BF14}" type="pres">
      <dgm:prSet presAssocID="{0D27236E-0F48-442E-BEB2-C7DC3475449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73B651-8EFC-4B67-8415-2A48C1FDB5BF}" srcId="{5635501F-8EDF-47F0-ADDC-C6A368A84F9B}" destId="{0D27236E-0F48-442E-BEB2-C7DC34754491}" srcOrd="0" destOrd="0" parTransId="{46F0C737-2555-4008-B8D2-0177D66F9458}" sibTransId="{5A799A96-7730-4007-B4A2-3C25B0924C72}"/>
    <dgm:cxn modelId="{6A7EB8A1-1AB9-4359-A4BF-41FFE1412123}" type="presOf" srcId="{0D27236E-0F48-442E-BEB2-C7DC34754491}" destId="{14697259-F0DC-45E0-81CF-60DC04E6C14F}" srcOrd="0" destOrd="0" presId="urn:microsoft.com/office/officeart/2005/8/layout/target3"/>
    <dgm:cxn modelId="{C204F98B-F4A9-4F4A-902A-512E2CD770A3}" type="presOf" srcId="{5635501F-8EDF-47F0-ADDC-C6A368A84F9B}" destId="{5C1C34B5-0B4C-44F2-A1F1-30D301306EE5}" srcOrd="0" destOrd="0" presId="urn:microsoft.com/office/officeart/2005/8/layout/target3"/>
    <dgm:cxn modelId="{4E9FEA0F-EF9A-4FFD-9913-5E86FC33C377}" type="presOf" srcId="{0D27236E-0F48-442E-BEB2-C7DC34754491}" destId="{01769341-0C68-4335-924E-3AA09362BF14}" srcOrd="1" destOrd="0" presId="urn:microsoft.com/office/officeart/2005/8/layout/target3"/>
    <dgm:cxn modelId="{CB1543AA-DE87-4BCC-9D60-530A1C1AA18D}" type="presParOf" srcId="{5C1C34B5-0B4C-44F2-A1F1-30D301306EE5}" destId="{BA11A19F-DAA5-4EB7-89B5-89432E8A40EB}" srcOrd="0" destOrd="0" presId="urn:microsoft.com/office/officeart/2005/8/layout/target3"/>
    <dgm:cxn modelId="{0F84F690-9491-41A4-8F4A-7A0E0A8ACF0D}" type="presParOf" srcId="{5C1C34B5-0B4C-44F2-A1F1-30D301306EE5}" destId="{E08D0A24-6C9F-4F0C-9C03-79D35E22BFF3}" srcOrd="1" destOrd="0" presId="urn:microsoft.com/office/officeart/2005/8/layout/target3"/>
    <dgm:cxn modelId="{FDE22FA8-A2A5-4624-8620-98C778EC84E1}" type="presParOf" srcId="{5C1C34B5-0B4C-44F2-A1F1-30D301306EE5}" destId="{14697259-F0DC-45E0-81CF-60DC04E6C14F}" srcOrd="2" destOrd="0" presId="urn:microsoft.com/office/officeart/2005/8/layout/target3"/>
    <dgm:cxn modelId="{E0753F0D-E8AB-4595-9A7F-A2973255B96D}" type="presParOf" srcId="{5C1C34B5-0B4C-44F2-A1F1-30D301306EE5}" destId="{01769341-0C68-4335-924E-3AA09362BF14}" srcOrd="3" destOrd="0" presId="urn:microsoft.com/office/officeart/2005/8/layout/target3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CFA82-3A4F-4863-BF7C-258538DE4D84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492AC-48D7-4F7E-9053-FD5B5D33AC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99EF7-6149-4787-B88A-B9BE7B87D5A7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CBFC1-E480-4C35-ADC5-BC4EC9F285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92F6B-4546-4FCB-AD74-002BBBACE6F5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2FD60-078E-4AB7-8C82-ADF9B32E09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81F88-AAA5-43D1-9744-A7AF4A975912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D0E52-C669-4827-9797-55CE12C05D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C0E66-BF6B-4190-BC59-812483656C40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E620E-01FA-4DB8-9B80-7EF026D96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DD976-258B-48ED-8C64-A40FAB855418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04C09-D034-4032-B4CE-EC1E2B4E14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ADDAB-52FE-4426-AFE3-2AE398E51132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B76A8-D2B9-49EB-9175-DA4A40AF5B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E1525-107A-4AA2-A4CA-548678E51098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03704-046F-40D6-9654-46A2792162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05D8B-AF0A-4BD6-BB8B-5862BCE987EE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35D41-D01A-44AD-A048-B2DDCB58B7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DA8D6-A20F-4DC8-A9D8-9ECF5602C370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3BA0D-CA0E-4EA2-84DE-6A96A100B9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C64BA-AFAB-4C46-AEF4-11D1965E5593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AEF13-C1D2-4DAB-86B1-EF3F5BF677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>
            <a:alpha val="2745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405756-35AE-4A05-9183-97C43BAC47A9}" type="datetimeFigureOut">
              <a:rPr lang="ru-RU"/>
              <a:pPr>
                <a:defRPr/>
              </a:pPr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CDF49C-EA89-408A-AD85-9EF5CF98F4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6" descr="12_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022136" y="2254033"/>
            <a:ext cx="4907318" cy="3675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graphicFrame>
        <p:nvGraphicFramePr>
          <p:cNvPr id="7" name="Схема 6"/>
          <p:cNvGraphicFramePr/>
          <p:nvPr/>
        </p:nvGraphicFramePr>
        <p:xfrm>
          <a:off x="6172230" y="3500438"/>
          <a:ext cx="2757488" cy="714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428604"/>
            <a:ext cx="7772400" cy="2071702"/>
          </a:xfrm>
          <a:noFill/>
          <a:ln/>
          <a:effectLst>
            <a:innerShdw blurRad="114300">
              <a:prstClr val="black"/>
            </a:inn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latin typeface="Georgia" pitchFamily="18" charset="0"/>
              </a:rPr>
              <a:t>Экологические проблемы Воронежской области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86512" y="6072206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Преподаватель: 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Хрулева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Е.В.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-24"/>
            <a:ext cx="8143932" cy="571504"/>
          </a:xfrm>
          <a:noFill/>
          <a:ln/>
          <a:effectLst>
            <a:innerShdw blurRad="114300">
              <a:prstClr val="black"/>
            </a:inn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latin typeface="Georgia" pitchFamily="18" charset="0"/>
              </a:rPr>
              <a:t>Экологические проблемы Воронежской области</a:t>
            </a:r>
          </a:p>
        </p:txBody>
      </p:sp>
      <p:sp>
        <p:nvSpPr>
          <p:cNvPr id="3078" name="Содержимое 13"/>
          <p:cNvSpPr>
            <a:spLocks noGrp="1"/>
          </p:cNvSpPr>
          <p:nvPr>
            <p:ph sz="half" idx="2"/>
          </p:nvPr>
        </p:nvSpPr>
        <p:spPr>
          <a:xfrm>
            <a:off x="4648200" y="1357298"/>
            <a:ext cx="4352956" cy="5286412"/>
          </a:xfrm>
        </p:spPr>
        <p:txBody>
          <a:bodyPr/>
          <a:lstStyle/>
          <a:p>
            <a:pPr>
              <a:buNone/>
            </a:pPr>
            <a:r>
              <a:rPr lang="ru-RU" sz="2400" b="1" i="1" dirty="0" smtClean="0">
                <a:latin typeface="Georgia" pitchFamily="18" charset="0"/>
              </a:rPr>
              <a:t>Вспомните</a:t>
            </a:r>
          </a:p>
          <a:p>
            <a:pPr marL="0">
              <a:buNone/>
            </a:pPr>
            <a:r>
              <a:rPr lang="ru-RU" sz="2000" i="1" dirty="0" smtClean="0">
                <a:latin typeface="Georgia" pitchFamily="18" charset="0"/>
              </a:rPr>
              <a:t>Что изучает экология? </a:t>
            </a:r>
          </a:p>
          <a:p>
            <a:pPr marL="0">
              <a:buNone/>
            </a:pPr>
            <a:r>
              <a:rPr lang="ru-RU" sz="2000" i="1" dirty="0" smtClean="0">
                <a:latin typeface="Georgia" pitchFamily="18" charset="0"/>
              </a:rPr>
              <a:t>Что такое экологическая проблема? </a:t>
            </a:r>
          </a:p>
          <a:p>
            <a:pPr marL="0">
              <a:buNone/>
            </a:pPr>
            <a:r>
              <a:rPr lang="ru-RU" sz="2000" i="1" dirty="0" smtClean="0">
                <a:latin typeface="Georgia" pitchFamily="18" charset="0"/>
              </a:rPr>
              <a:t>Какие виды загрязнений окружающей среды существуют?</a:t>
            </a:r>
          </a:p>
          <a:p>
            <a:endParaRPr lang="ru-RU" dirty="0" smtClean="0"/>
          </a:p>
        </p:txBody>
      </p:sp>
      <p:pic>
        <p:nvPicPr>
          <p:cNvPr id="8" name="Содержимое 7" descr="12_35.tif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20" y="1357298"/>
            <a:ext cx="4071965" cy="3049667"/>
          </a:xfrm>
        </p:spPr>
      </p:pic>
      <p:pic>
        <p:nvPicPr>
          <p:cNvPr id="7" name="Рисунок 6" descr="12_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75028" y="142852"/>
            <a:ext cx="811560" cy="60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284455" y="4643446"/>
            <a:ext cx="4073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Сброс вод ливневой канализации в </a:t>
            </a:r>
          </a:p>
          <a:p>
            <a:pPr algn="ctr"/>
            <a:r>
              <a:rPr lang="ru-RU" dirty="0" smtClean="0"/>
              <a:t>Воронежское водохранилище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-24"/>
            <a:ext cx="8143932" cy="571504"/>
          </a:xfrm>
          <a:noFill/>
          <a:ln/>
          <a:effectLst>
            <a:innerShdw blurRad="114300">
              <a:prstClr val="black"/>
            </a:inn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latin typeface="Georgia" pitchFamily="18" charset="0"/>
              </a:rPr>
              <a:t>Экологические проблемы Воронежской области</a:t>
            </a:r>
          </a:p>
        </p:txBody>
      </p:sp>
      <p:sp>
        <p:nvSpPr>
          <p:cNvPr id="3078" name="Содержимое 13"/>
          <p:cNvSpPr>
            <a:spLocks noGrp="1"/>
          </p:cNvSpPr>
          <p:nvPr>
            <p:ph sz="half" idx="2"/>
          </p:nvPr>
        </p:nvSpPr>
        <p:spPr>
          <a:xfrm>
            <a:off x="4648200" y="1357298"/>
            <a:ext cx="4352956" cy="5286412"/>
          </a:xfrm>
        </p:spPr>
        <p:txBody>
          <a:bodyPr/>
          <a:lstStyle/>
          <a:p>
            <a:pPr marL="0" indent="0">
              <a:buNone/>
            </a:pPr>
            <a:r>
              <a:rPr lang="ru-RU" sz="2200" b="1" i="1" dirty="0" smtClean="0">
                <a:latin typeface="Georgia" pitchFamily="18" charset="0"/>
              </a:rPr>
              <a:t>Экологическое состояние атмосферы</a:t>
            </a:r>
          </a:p>
          <a:p>
            <a:pPr marL="0">
              <a:buNone/>
            </a:pPr>
            <a:r>
              <a:rPr lang="ru-RU" sz="2000" i="1" dirty="0" smtClean="0">
                <a:latin typeface="Georgia" pitchFamily="18" charset="0"/>
              </a:rPr>
              <a:t>Ежегодно в области выбрасывается в атмосферу около 400 тыс. т загрязняющих веществ. </a:t>
            </a:r>
          </a:p>
          <a:p>
            <a:pPr marL="0">
              <a:buNone/>
            </a:pPr>
            <a:r>
              <a:rPr lang="ru-RU" sz="2000" i="1" dirty="0" smtClean="0">
                <a:latin typeface="Georgia" pitchFamily="18" charset="0"/>
              </a:rPr>
              <a:t>Очистными сооружениями улавливается около 14% из них. Воздух загрязнён углекислым газом, соединениями серы, азота, органическими соединениями, пылью.</a:t>
            </a:r>
          </a:p>
          <a:p>
            <a:pPr marL="0">
              <a:buNone/>
            </a:pPr>
            <a:r>
              <a:rPr lang="ru-RU" sz="2000" i="1" dirty="0" smtClean="0">
                <a:latin typeface="Georgia" pitchFamily="18" charset="0"/>
              </a:rPr>
              <a:t>Главный загрязнитель атмосферы – автотранспорт (75% всех загрязняющих воздух веществ).</a:t>
            </a:r>
          </a:p>
          <a:p>
            <a:endParaRPr lang="ru-RU" dirty="0" smtClean="0"/>
          </a:p>
        </p:txBody>
      </p:sp>
      <p:pic>
        <p:nvPicPr>
          <p:cNvPr id="8" name="Содержимое 7" descr="12_35.t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1146" y="1696419"/>
            <a:ext cx="3581113" cy="2371424"/>
          </a:xfrm>
        </p:spPr>
      </p:pic>
      <p:sp>
        <p:nvSpPr>
          <p:cNvPr id="6" name="TextBox 5"/>
          <p:cNvSpPr txBox="1"/>
          <p:nvPr/>
        </p:nvSpPr>
        <p:spPr>
          <a:xfrm>
            <a:off x="285720" y="4643446"/>
            <a:ext cx="4392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Автотранспорт – главный загрязнитель</a:t>
            </a:r>
          </a:p>
          <a:p>
            <a:pPr algn="ctr"/>
            <a:r>
              <a:rPr lang="ru-RU" dirty="0" smtClean="0"/>
              <a:t>атмосферы в Воронеже</a:t>
            </a:r>
            <a:endParaRPr lang="ru-RU" dirty="0"/>
          </a:p>
        </p:txBody>
      </p:sp>
      <p:pic>
        <p:nvPicPr>
          <p:cNvPr id="7" name="Рисунок 6" descr="12_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5028" y="142852"/>
            <a:ext cx="811560" cy="60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-24"/>
            <a:ext cx="8143932" cy="571504"/>
          </a:xfrm>
          <a:noFill/>
          <a:ln/>
          <a:effectLst>
            <a:innerShdw blurRad="114300">
              <a:prstClr val="black"/>
            </a:inn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latin typeface="Georgia" pitchFamily="18" charset="0"/>
              </a:rPr>
              <a:t>Экологические проблемы Воронежской области</a:t>
            </a:r>
          </a:p>
        </p:txBody>
      </p:sp>
      <p:sp>
        <p:nvSpPr>
          <p:cNvPr id="3078" name="Содержимое 13"/>
          <p:cNvSpPr>
            <a:spLocks noGrp="1"/>
          </p:cNvSpPr>
          <p:nvPr>
            <p:ph sz="half" idx="2"/>
          </p:nvPr>
        </p:nvSpPr>
        <p:spPr>
          <a:xfrm>
            <a:off x="4648200" y="1000108"/>
            <a:ext cx="4352956" cy="5643602"/>
          </a:xfrm>
        </p:spPr>
        <p:txBody>
          <a:bodyPr/>
          <a:lstStyle/>
          <a:p>
            <a:pPr marL="0" indent="0">
              <a:buNone/>
            </a:pPr>
            <a:r>
              <a:rPr lang="ru-RU" sz="2200" b="1" i="1" dirty="0" smtClean="0">
                <a:latin typeface="Georgia" pitchFamily="18" charset="0"/>
              </a:rPr>
              <a:t>Экологическое состояние поверхностных и подземных вод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Реки области за последние десятилетия сильно обмелели. Уменьшилась длина многих рек, некоторые летом пересыхают. 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Речная вода сильно загрязнена выбросами предприятий, канализационными стоками, грязной водой, стекающей после дождей по улицам городов. 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Наибольшее загрязнение наблюдается в Воронежском водохранилище (особенно в нижней части), в реках Дон и Чёрная Калитва.</a:t>
            </a:r>
          </a:p>
          <a:p>
            <a:pPr marL="0">
              <a:buNone/>
            </a:pPr>
            <a:endParaRPr lang="ru-RU" sz="2000" i="1" dirty="0" smtClean="0">
              <a:latin typeface="Georgia" pitchFamily="18" charset="0"/>
            </a:endParaRPr>
          </a:p>
          <a:p>
            <a:pPr marL="0">
              <a:buNone/>
            </a:pPr>
            <a:endParaRPr lang="ru-RU" sz="2000" i="1" dirty="0" smtClean="0">
              <a:latin typeface="Georgia" pitchFamily="18" charset="0"/>
            </a:endParaRPr>
          </a:p>
          <a:p>
            <a:endParaRPr lang="ru-RU" dirty="0" smtClean="0"/>
          </a:p>
        </p:txBody>
      </p:sp>
      <p:pic>
        <p:nvPicPr>
          <p:cNvPr id="8" name="Содержимое 7" descr="12_35.t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9831" y="1655816"/>
            <a:ext cx="3703743" cy="2452630"/>
          </a:xfrm>
        </p:spPr>
      </p:pic>
      <p:sp>
        <p:nvSpPr>
          <p:cNvPr id="6" name="TextBox 5"/>
          <p:cNvSpPr txBox="1"/>
          <p:nvPr/>
        </p:nvSpPr>
        <p:spPr>
          <a:xfrm>
            <a:off x="642910" y="4500570"/>
            <a:ext cx="36777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Воронежское водохранилище – </a:t>
            </a:r>
          </a:p>
          <a:p>
            <a:pPr algn="ctr"/>
            <a:r>
              <a:rPr lang="ru-RU" dirty="0" smtClean="0"/>
              <a:t>один из наиболее загрязнённых</a:t>
            </a:r>
          </a:p>
          <a:p>
            <a:pPr algn="ctr"/>
            <a:r>
              <a:rPr lang="ru-RU" dirty="0" smtClean="0"/>
              <a:t>водоёмов области</a:t>
            </a:r>
            <a:endParaRPr lang="ru-RU" dirty="0"/>
          </a:p>
        </p:txBody>
      </p:sp>
      <p:pic>
        <p:nvPicPr>
          <p:cNvPr id="7" name="Рисунок 6" descr="12_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5028" y="142852"/>
            <a:ext cx="811560" cy="60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-24"/>
            <a:ext cx="8143932" cy="571504"/>
          </a:xfrm>
          <a:noFill/>
          <a:ln/>
          <a:effectLst>
            <a:innerShdw blurRad="114300">
              <a:prstClr val="black"/>
            </a:inn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latin typeface="Georgia" pitchFamily="18" charset="0"/>
              </a:rPr>
              <a:t>Экологические проблемы Воронежской области</a:t>
            </a:r>
          </a:p>
        </p:txBody>
      </p:sp>
      <p:sp>
        <p:nvSpPr>
          <p:cNvPr id="3078" name="Содержимое 13"/>
          <p:cNvSpPr>
            <a:spLocks noGrp="1"/>
          </p:cNvSpPr>
          <p:nvPr>
            <p:ph sz="half" idx="2"/>
          </p:nvPr>
        </p:nvSpPr>
        <p:spPr>
          <a:xfrm>
            <a:off x="4648200" y="1000108"/>
            <a:ext cx="4352956" cy="5643602"/>
          </a:xfrm>
        </p:spPr>
        <p:txBody>
          <a:bodyPr/>
          <a:lstStyle/>
          <a:p>
            <a:pPr marL="0" indent="0">
              <a:buNone/>
            </a:pPr>
            <a:r>
              <a:rPr lang="ru-RU" sz="2200" b="1" i="1" dirty="0" smtClean="0">
                <a:latin typeface="Georgia" pitchFamily="18" charset="0"/>
              </a:rPr>
              <a:t>Экологическое состояние поверхностных и подземных вод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В местах крупных водозаборов, как, например, в Воронеже, уровень подземных вод сильно понизился. Возникла воронка депрессии диаметром 9 км. 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В области очищается менее 3% сточных вод. Остальные сбрасываются в водоёмы без очистки. </a:t>
            </a:r>
          </a:p>
          <a:p>
            <a:pPr marL="0">
              <a:buNone/>
            </a:pPr>
            <a:endParaRPr lang="ru-RU" sz="2000" i="1" dirty="0" smtClean="0">
              <a:latin typeface="Georgia" pitchFamily="18" charset="0"/>
            </a:endParaRPr>
          </a:p>
          <a:p>
            <a:endParaRPr lang="ru-RU" dirty="0" smtClean="0"/>
          </a:p>
        </p:txBody>
      </p:sp>
      <p:pic>
        <p:nvPicPr>
          <p:cNvPr id="8" name="Содержимое 7" descr="12_35.tif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69831" y="1491463"/>
            <a:ext cx="3703743" cy="2781337"/>
          </a:xfrm>
        </p:spPr>
      </p:pic>
      <p:sp>
        <p:nvSpPr>
          <p:cNvPr id="6" name="TextBox 5"/>
          <p:cNvSpPr txBox="1"/>
          <p:nvPr/>
        </p:nvSpPr>
        <p:spPr>
          <a:xfrm>
            <a:off x="785786" y="4500570"/>
            <a:ext cx="32809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Из-за сбросов сточных вод</a:t>
            </a:r>
          </a:p>
          <a:p>
            <a:pPr algn="ctr"/>
            <a:r>
              <a:rPr lang="ru-RU" dirty="0" smtClean="0"/>
              <a:t>в реках области гибнет рыба</a:t>
            </a:r>
            <a:endParaRPr lang="ru-RU" dirty="0"/>
          </a:p>
        </p:txBody>
      </p:sp>
      <p:pic>
        <p:nvPicPr>
          <p:cNvPr id="9" name="Содержимое 7" descr="12_35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9831" y="1544669"/>
            <a:ext cx="3703743" cy="26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12_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75028" y="142852"/>
            <a:ext cx="811560" cy="60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-24"/>
            <a:ext cx="8143932" cy="571504"/>
          </a:xfrm>
          <a:noFill/>
          <a:ln/>
          <a:effectLst>
            <a:innerShdw blurRad="114300">
              <a:prstClr val="black"/>
            </a:inn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latin typeface="Georgia" pitchFamily="18" charset="0"/>
              </a:rPr>
              <a:t>Экологические проблемы Воронежской области</a:t>
            </a:r>
          </a:p>
        </p:txBody>
      </p:sp>
      <p:sp>
        <p:nvSpPr>
          <p:cNvPr id="3078" name="Содержимое 13"/>
          <p:cNvSpPr>
            <a:spLocks noGrp="1"/>
          </p:cNvSpPr>
          <p:nvPr>
            <p:ph sz="half" idx="2"/>
          </p:nvPr>
        </p:nvSpPr>
        <p:spPr>
          <a:xfrm>
            <a:off x="4648200" y="1000108"/>
            <a:ext cx="4352956" cy="5643602"/>
          </a:xfrm>
        </p:spPr>
        <p:txBody>
          <a:bodyPr/>
          <a:lstStyle/>
          <a:p>
            <a:pPr marL="0" indent="0">
              <a:buNone/>
            </a:pPr>
            <a:r>
              <a:rPr lang="ru-RU" sz="2200" b="1" i="1" dirty="0" smtClean="0">
                <a:latin typeface="Georgia" pitchFamily="18" charset="0"/>
              </a:rPr>
              <a:t>Экологическое состояние почв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В почвах области уменьшается содержание гумуса и минеральных веществ. 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Около 25% почв области подвержено водной эрозии, а около 3,5% ветровой. 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Почвы области подкисляются, засоляются, переувлажняются, загрязняются.</a:t>
            </a:r>
            <a:endParaRPr lang="ru-RU" dirty="0" smtClean="0"/>
          </a:p>
        </p:txBody>
      </p:sp>
      <p:pic>
        <p:nvPicPr>
          <p:cNvPr id="8" name="Содержимое 7" descr="12_35.tif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69831" y="1495187"/>
            <a:ext cx="3703743" cy="2773889"/>
          </a:xfrm>
        </p:spPr>
      </p:pic>
      <p:sp>
        <p:nvSpPr>
          <p:cNvPr id="6" name="TextBox 5"/>
          <p:cNvSpPr txBox="1"/>
          <p:nvPr/>
        </p:nvSpPr>
        <p:spPr>
          <a:xfrm>
            <a:off x="785786" y="4500570"/>
            <a:ext cx="30625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Разрушение почвы до</a:t>
            </a:r>
          </a:p>
          <a:p>
            <a:pPr algn="ctr"/>
            <a:r>
              <a:rPr lang="ru-RU" dirty="0" smtClean="0"/>
              <a:t>почвообразующей породы</a:t>
            </a:r>
            <a:endParaRPr lang="ru-RU" dirty="0"/>
          </a:p>
        </p:txBody>
      </p:sp>
      <p:pic>
        <p:nvPicPr>
          <p:cNvPr id="7" name="Рисунок 6" descr="12_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5028" y="142852"/>
            <a:ext cx="811560" cy="60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-24"/>
            <a:ext cx="8143932" cy="571504"/>
          </a:xfrm>
          <a:noFill/>
          <a:ln/>
          <a:effectLst>
            <a:innerShdw blurRad="114300">
              <a:prstClr val="black"/>
            </a:inn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latin typeface="Georgia" pitchFamily="18" charset="0"/>
              </a:rPr>
              <a:t>Экологические проблемы Воронежской области</a:t>
            </a:r>
          </a:p>
        </p:txBody>
      </p:sp>
      <p:sp>
        <p:nvSpPr>
          <p:cNvPr id="3078" name="Содержимое 13"/>
          <p:cNvSpPr>
            <a:spLocks noGrp="1"/>
          </p:cNvSpPr>
          <p:nvPr>
            <p:ph sz="half" idx="2"/>
          </p:nvPr>
        </p:nvSpPr>
        <p:spPr>
          <a:xfrm>
            <a:off x="4648200" y="1000108"/>
            <a:ext cx="4352956" cy="5643602"/>
          </a:xfrm>
        </p:spPr>
        <p:txBody>
          <a:bodyPr/>
          <a:lstStyle/>
          <a:p>
            <a:pPr marL="0" indent="0">
              <a:buNone/>
            </a:pPr>
            <a:r>
              <a:rPr lang="ru-RU" sz="2200" b="1" i="1" dirty="0" smtClean="0">
                <a:latin typeface="Georgia" pitchFamily="18" charset="0"/>
              </a:rPr>
              <a:t>Проблема отходов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Ежегодно в Воронежской области образуется от 4 до 9 миллионов тонн отходов. 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Отходы обычно делят по видам. Отходы предприятий называются производственными отходами, отходы домовладений – бытовыми (твёрдые бытовые отходы), </a:t>
            </a:r>
            <a:r>
              <a:rPr lang="ru-RU" sz="2000" i="1" dirty="0" err="1" smtClean="0">
                <a:latin typeface="Georgia" pitchFamily="18" charset="0"/>
              </a:rPr>
              <a:t>отходы</a:t>
            </a:r>
            <a:r>
              <a:rPr lang="ru-RU" sz="2000" i="1" dirty="0" smtClean="0">
                <a:latin typeface="Georgia" pitchFamily="18" charset="0"/>
              </a:rPr>
              <a:t>, образующиеся в больницах, – медицинскими. 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В регионе около 570 мест захоронения мусора, из них 120 не имеют разрешения. </a:t>
            </a:r>
          </a:p>
          <a:p>
            <a:pPr marL="0" indent="0">
              <a:buNone/>
            </a:pPr>
            <a:r>
              <a:rPr lang="ru-RU" sz="2000" i="1" dirty="0" smtClean="0">
                <a:latin typeface="Georgia" pitchFamily="18" charset="0"/>
              </a:rPr>
              <a:t>Свалки и полигоны отходов – источник постоянной экологической опасности.</a:t>
            </a: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8" name="Содержимое 7" descr="12_35.t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9831" y="1642449"/>
            <a:ext cx="3703743" cy="2479365"/>
          </a:xfrm>
        </p:spPr>
      </p:pic>
      <p:sp>
        <p:nvSpPr>
          <p:cNvPr id="6" name="TextBox 5"/>
          <p:cNvSpPr txBox="1"/>
          <p:nvPr/>
        </p:nvSpPr>
        <p:spPr>
          <a:xfrm>
            <a:off x="642910" y="4500570"/>
            <a:ext cx="3405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Несанкционированная свалка</a:t>
            </a:r>
            <a:endParaRPr lang="ru-RU" dirty="0"/>
          </a:p>
        </p:txBody>
      </p:sp>
      <p:pic>
        <p:nvPicPr>
          <p:cNvPr id="7" name="Рисунок 6" descr="12_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5028" y="142852"/>
            <a:ext cx="811560" cy="60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Содержимое 13"/>
          <p:cNvSpPr>
            <a:spLocks noGrp="1"/>
          </p:cNvSpPr>
          <p:nvPr>
            <p:ph sz="half" idx="2"/>
          </p:nvPr>
        </p:nvSpPr>
        <p:spPr>
          <a:xfrm>
            <a:off x="571472" y="1357298"/>
            <a:ext cx="8429684" cy="4857784"/>
          </a:xfrm>
        </p:spPr>
        <p:txBody>
          <a:bodyPr/>
          <a:lstStyle/>
          <a:p>
            <a:pPr>
              <a:buNone/>
            </a:pPr>
            <a:r>
              <a:rPr lang="ru-RU" sz="2200" b="1" i="1" dirty="0" smtClean="0">
                <a:latin typeface="Georgia" pitchFamily="18" charset="0"/>
              </a:rPr>
              <a:t>Вопросы</a:t>
            </a:r>
          </a:p>
          <a:p>
            <a:pPr marL="114300" indent="-457200">
              <a:buFont typeface="+mj-lt"/>
              <a:buAutoNum type="arabicPeriod"/>
            </a:pPr>
            <a:r>
              <a:rPr lang="ru-RU" sz="2000" i="1" dirty="0" smtClean="0">
                <a:latin typeface="Georgia" pitchFamily="18" charset="0"/>
              </a:rPr>
              <a:t>Где и почему в Воронежской области воздух самый загрязнённый?</a:t>
            </a:r>
          </a:p>
          <a:p>
            <a:pPr marL="114300" indent="-457200">
              <a:buFont typeface="+mj-lt"/>
              <a:buAutoNum type="arabicPeriod"/>
            </a:pPr>
            <a:r>
              <a:rPr lang="ru-RU" sz="2000" i="1" dirty="0" smtClean="0">
                <a:latin typeface="Georgia" pitchFamily="18" charset="0"/>
              </a:rPr>
              <a:t>Какие экологические проблемы характерны для поверхностных и подземных вод области?</a:t>
            </a:r>
          </a:p>
          <a:p>
            <a:pPr marL="114300" indent="-457200">
              <a:buFont typeface="+mj-lt"/>
              <a:buAutoNum type="arabicPeriod"/>
            </a:pPr>
            <a:r>
              <a:rPr lang="ru-RU" sz="2000" i="1" dirty="0" smtClean="0">
                <a:latin typeface="Georgia" pitchFamily="18" charset="0"/>
              </a:rPr>
              <a:t>Назовите основные экологические проблемы почв Воронежской области?</a:t>
            </a:r>
          </a:p>
          <a:p>
            <a:pPr marL="114300" indent="-457200">
              <a:buFont typeface="+mj-lt"/>
              <a:buAutoNum type="arabicPeriod"/>
            </a:pPr>
            <a:r>
              <a:rPr lang="ru-RU" sz="2000" i="1" dirty="0" smtClean="0">
                <a:latin typeface="Georgia" pitchFamily="18" charset="0"/>
              </a:rPr>
              <a:t>В чём опасность проблемы накопления отходов?</a:t>
            </a:r>
          </a:p>
          <a:p>
            <a:pPr marL="114300" indent="-457200">
              <a:buFont typeface="+mj-lt"/>
              <a:buAutoNum type="arabicPeriod"/>
            </a:pPr>
            <a:endParaRPr lang="ru-RU" sz="2000" i="1" dirty="0" smtClean="0">
              <a:latin typeface="Georgia" pitchFamily="18" charset="0"/>
            </a:endParaRPr>
          </a:p>
          <a:p>
            <a:pPr marL="114300" indent="-457200">
              <a:buNone/>
            </a:pPr>
            <a:r>
              <a:rPr lang="ru-RU" sz="2200" b="1" i="1" dirty="0" smtClean="0">
                <a:latin typeface="Georgia" pitchFamily="18" charset="0"/>
              </a:rPr>
              <a:t>Творческое задание</a:t>
            </a:r>
          </a:p>
          <a:p>
            <a:pPr marL="114300" indent="-457200">
              <a:buNone/>
            </a:pPr>
            <a:r>
              <a:rPr lang="ru-RU" sz="2000" i="1" dirty="0" smtClean="0">
                <a:latin typeface="Georgia" pitchFamily="18" charset="0"/>
              </a:rPr>
              <a:t>Какие экологические проблемы имеются в вашей местности? </a:t>
            </a:r>
          </a:p>
          <a:p>
            <a:pPr marL="114300" indent="-457200">
              <a:buNone/>
            </a:pPr>
            <a:r>
              <a:rPr lang="ru-RU" sz="2000" i="1" dirty="0" smtClean="0">
                <a:latin typeface="Georgia" pitchFamily="18" charset="0"/>
              </a:rPr>
              <a:t>С чем они </a:t>
            </a:r>
            <a:r>
              <a:rPr lang="ru-RU" sz="2000" i="1" smtClean="0">
                <a:latin typeface="Georgia" pitchFamily="18" charset="0"/>
              </a:rPr>
              <a:t>связаны?</a:t>
            </a:r>
            <a:endParaRPr lang="ru-RU" sz="2000" i="1" dirty="0" smtClean="0">
              <a:latin typeface="Georgia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1000100" y="71414"/>
            <a:ext cx="8143932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Экологические проблемы Воронежской области</a:t>
            </a:r>
          </a:p>
        </p:txBody>
      </p:sp>
      <p:pic>
        <p:nvPicPr>
          <p:cNvPr id="5" name="Рисунок 4" descr="12_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75028" y="142852"/>
            <a:ext cx="811560" cy="60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</TotalTime>
  <Words>416</Words>
  <Application>Microsoft Office PowerPoint</Application>
  <PresentationFormat>Экран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Экологические проблемы Воронежской области</vt:lpstr>
      <vt:lpstr>Экологические проблемы Воронежской области</vt:lpstr>
      <vt:lpstr>Экологические проблемы Воронежской области</vt:lpstr>
      <vt:lpstr>Экологические проблемы Воронежской области</vt:lpstr>
      <vt:lpstr>Экологические проблемы Воронежской области</vt:lpstr>
      <vt:lpstr>Экологические проблемы Воронежской области</vt:lpstr>
      <vt:lpstr>Экологические проблемы Воронежской области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Вход</dc:creator>
  <cp:lastModifiedBy>Хрулёва</cp:lastModifiedBy>
  <cp:revision>66</cp:revision>
  <dcterms:created xsi:type="dcterms:W3CDTF">2014-11-28T17:41:41Z</dcterms:created>
  <dcterms:modified xsi:type="dcterms:W3CDTF">2021-07-05T06:43:20Z</dcterms:modified>
</cp:coreProperties>
</file>