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62" r:id="rId2"/>
    <p:sldId id="281" r:id="rId3"/>
    <p:sldId id="270" r:id="rId4"/>
    <p:sldId id="271" r:id="rId5"/>
    <p:sldId id="275" r:id="rId6"/>
    <p:sldId id="282" r:id="rId7"/>
    <p:sldId id="268" r:id="rId8"/>
    <p:sldId id="269" r:id="rId9"/>
    <p:sldId id="287" r:id="rId10"/>
  </p:sldIdLst>
  <p:sldSz cx="12192000" cy="6858000"/>
  <p:notesSz cx="7104063" cy="102346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EB8FC0-FBEC-4800-8750-A0D4E7815630}" v="1466" dt="2021-06-12T10:34:41.897"/>
    <p1510:client id="{7DDAD55A-7805-4194-BB86-8B2A0FD439F2}" v="29" dt="2021-06-11T11:11:34.863"/>
    <p1510:client id="{814ABC9A-E1CC-4887-9087-7FCFD802FFB2}" v="129" dt="2021-06-11T11:42:27.319"/>
    <p1510:client id="{9F9627E5-1E20-48BD-A32B-49A5F2F9FE1A}" v="64" dt="2021-06-11T11:17:56.549"/>
    <p1510:client id="{A974DBA4-EA41-475E-8C78-F50A7738D8F4}" v="275" dt="2021-06-12T10:36:53.356"/>
    <p1510:client id="{C7809586-11DB-4350-83AC-AD5EF703065C}" v="92" dt="2021-06-11T11:58:38.7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19567-E803-4E17-B7B1-E790D71DC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80A2187-12E1-4083-965B-8BB0A61907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447537-538F-41F7-9D69-0A4AFE10E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44C2AFD-5021-4414-BE1A-A1ADA3D90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AE77B38-6BC7-4892-8FE6-34523E826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03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684DCD-1C9A-4B2A-86E6-EDEE0B82B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9A224A-ED92-4171-B535-4403775262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85A97B-E20F-45AB-AD5A-694FE99E7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247205-5556-412B-A193-A9E682452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C9234F-F5DF-4764-85F6-11BC8451B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140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6626D0-45B8-47C4-A790-B7AD370BB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F3DC9FD-C29F-4083-90C9-8491170498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0E0032-E651-44DE-B51A-B08C5C8E4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EA2567-A6A7-464A-95D5-7711FB523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FB35F0-1C6B-466C-8A0D-7C01C61BF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364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F1EAF3-2861-46E5-903B-7D09C6B50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F63BE9-6073-4D83-AB20-6DC44B5ACB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5C37818-D089-41AD-95E9-6319642078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40421A1-82EB-423D-B601-CC90D240D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75DB546-4811-48BD-A3CE-EBD549212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D120401-B83B-469D-BDC4-64DC3C67B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067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D59763-A914-4712-B281-C9625EEA6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55B2E5-7157-460B-9672-A6B3A10BDA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3F02EDC-EE40-46FA-B0F4-9F27D602C6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05CAE23-E71F-4EE1-9364-6FFC99840E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5EFA3C1-CEDD-4629-AFC2-68CEC745F1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8072F8A-832E-43D9-A7ED-9FF90E228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1CCD86A-B707-444F-8E1C-DE7BBDE60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31D6DD9-537A-41A3-99FB-F868C005A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86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141719-F477-4581-BCF2-BEAD7A052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BCF9588-635E-4E5B-8C94-81D69F031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0D64FAD-8034-469D-A3F6-CA4408DCB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5393F8B-6E02-4103-8E08-D53038D82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9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03DAEC6-7648-46C0-AD58-C67780823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13527BC-F90B-4D47-BA6E-A84285FA8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7169375-21D4-4B3D-BEDE-8ABDFD16D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208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C084A9-45DB-42CC-BBC5-036F42B91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AE4A01-F67D-4AAB-B6E1-F512EF7B3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80819AA-3FAF-4CF8-9124-866955FF11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A4431A-56C7-4F7E-BE82-574D2060A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97E1EAB-56D1-4E2F-9979-62BEA455D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35EA014-FB64-4905-97C1-3E3258E46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16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9D0E9E-D5A9-4D98-9CB8-5DF2511DC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C8E326A-3AC5-4BED-B544-ADC657805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276E976-17A5-439B-8020-5D9A6B28E2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07C9AA6-79F5-4F9C-85AA-379B17F7A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4AFD37C-C463-4BEE-960D-D3683C1B9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7A3300D-B32A-447C-A57A-D67E5DACD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959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1BD244-B03F-4718-8A6A-4313F55CC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67835F5-67E6-483A-9827-85E790372A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0DA73EB-619D-4C98-B19B-5DEDC68B6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941767-12FA-40D8-8C47-FA919B982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5A9D6FA-C8E0-4540-8529-EDA7DEE18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681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DB565A3-A271-4FAA-B904-7DED17AF28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DEFDE40-C9FD-4E31-B636-9547A53CCF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7EE55A1-43C8-46A8-8599-5797739A0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60F6A42-C03D-4C0D-AE68-3CFC33BE3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F708A2-7314-48AF-8847-9794EDBD5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044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F3316A-1A13-42BA-BB73-10A2F5A80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F5AD48-A821-4E08-BFB1-76501F9E06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27606A-91D0-4CAB-8BD8-D1F320CF3E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51ABC9-A151-46A3-A490-311480537A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06D859-22F2-44B0-943D-98AAECD8C6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664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4763C3-4E28-4F06-B4A6-6FAAAE8E4048}"/>
              </a:ext>
            </a:extLst>
          </p:cNvPr>
          <p:cNvSpPr txBox="1"/>
          <p:nvPr/>
        </p:nvSpPr>
        <p:spPr>
          <a:xfrm>
            <a:off x="0" y="142874"/>
            <a:ext cx="12191999" cy="20005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Авторское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пособие «Играем с язычком – тренируем речь» для занятий взрослых с детьми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(«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Тылчаан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оонньуулара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»).  МБДОУ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«ЦРР детский сад «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Сардаана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Амгинский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улус, с.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Амга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Республика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Саха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Якутия. 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Авторы: Дьячковская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Анна Семеновна -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учитель логопед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​​,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Гермогенова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Наталья Григорьевна - воспитатель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algn="ctr"/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8148AF8C-F429-4C3E-8914-7C7B26AC1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0592" t="26349" r="27735" b="44462"/>
          <a:stretch/>
        </p:blipFill>
        <p:spPr>
          <a:xfrm>
            <a:off x="2262399" y="2081864"/>
            <a:ext cx="3549009" cy="4374273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627D25B-3A59-4D2A-BE64-08BCC22A8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1216" y="2081864"/>
            <a:ext cx="3224001" cy="4374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756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A634B914-E366-4F6D-ABB8-4092274ABB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4218" y="195824"/>
            <a:ext cx="4540398" cy="331108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3B26B98-EFA8-485D-9E4E-2DAA68BA76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626" y="3665031"/>
            <a:ext cx="3865581" cy="28831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FB062D2-9893-4579-80EC-7FEF9EE03A3C}"/>
              </a:ext>
            </a:extLst>
          </p:cNvPr>
          <p:cNvSpPr txBox="1"/>
          <p:nvPr/>
        </p:nvSpPr>
        <p:spPr>
          <a:xfrm>
            <a:off x="5576425" y="290604"/>
            <a:ext cx="6096000" cy="5361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0"/>
              </a:spcAft>
            </a:pPr>
            <a:endParaRPr lang="ru-RU" sz="20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Наше 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пособие разработано в 2018 учебном году. 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Пособие состоит из 14 цветных ярких карточек со стихами, с сопровождающим обучающим видеоуроком на якутском языке. На обратной стороне карточки есть инструкция выполнения каждого упражнения. Целью и задачей артикуляционной гимнастики являются:</a:t>
            </a: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выработка определённого положения языка, губ, щёк, которые необходимы для произношения конкретного звука или их группы.</a:t>
            </a: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тренировка мышц органов речи, которые не имеют нужного тонуса для того, чтобы язык, губы, щёки могли быстро менять своё положение и удерживать его.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72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A8ACEF0-29E5-4892-BE96-E0FEB55C7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9" y="248474"/>
            <a:ext cx="3301103" cy="44028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5ACB384-2355-4611-AC5D-6877A7CFE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1801" y="248474"/>
            <a:ext cx="3290066" cy="440288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D9FDF8D-7D89-41D1-AFBA-FCF4387371D8}"/>
              </a:ext>
            </a:extLst>
          </p:cNvPr>
          <p:cNvSpPr txBox="1"/>
          <p:nvPr/>
        </p:nvSpPr>
        <p:spPr>
          <a:xfrm>
            <a:off x="1661532" y="4886875"/>
            <a:ext cx="8541834" cy="1080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детском саду на занятиях дети активно пользуются карточками, у детей развивается зрительная память, развивается мышцы языка, вырабатывается определённое положение языка, губ, щёк. 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90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E841B6D-E2E9-4EB9-8DFD-5713122D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2460" y="562975"/>
            <a:ext cx="4479880" cy="352952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736CF9-6797-42A6-8DE6-0776DCEF9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910" y="641034"/>
            <a:ext cx="4454675" cy="33333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C94E188-0EB0-457C-B647-33ABB2C4FAD6}"/>
              </a:ext>
            </a:extLst>
          </p:cNvPr>
          <p:cNvSpPr txBox="1"/>
          <p:nvPr/>
        </p:nvSpPr>
        <p:spPr>
          <a:xfrm>
            <a:off x="2364059" y="3816239"/>
            <a:ext cx="7493619" cy="2051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0"/>
              </a:spcAft>
            </a:pPr>
            <a:endParaRPr lang="ru-RU" sz="20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07000"/>
              </a:lnSpc>
              <a:spcAft>
                <a:spcPts val="0"/>
              </a:spcAft>
            </a:pP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Разучивая 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стихи на карточках, у детей развивается память, мышление. Выработка четкого произношения речи ребенка, приобретается благодаря совместным усилиям родителей и педагогов. 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604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7CEB5E5-9CFE-4233-8963-FAB0C78B74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562" y="300852"/>
            <a:ext cx="3304438" cy="416164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0DB1221-C041-4F09-A948-2A690A5191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2089" y="259319"/>
            <a:ext cx="3144825" cy="42031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1B1FED-111D-4333-B0A0-2EABA2BA7D9C}"/>
              </a:ext>
            </a:extLst>
          </p:cNvPr>
          <p:cNvSpPr txBox="1"/>
          <p:nvPr/>
        </p:nvSpPr>
        <p:spPr>
          <a:xfrm>
            <a:off x="546409" y="4409381"/>
            <a:ext cx="11273883" cy="1738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0"/>
              </a:spcAft>
            </a:pPr>
            <a:endParaRPr lang="ru-RU" sz="20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конце учебного года у детей отмечается правильное звукопроизношение, дети составляют предложения, употребляя их в описательных рассказах по картинке и при пересказе.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Многие воспитанники начали активно сопровождать связной речью игровые и бытовые действия, выразительно рассказывать стихи, составлять рассказы по сюжетным картинкам.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004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0ED6841-A2BB-4B10-9F7C-9C1A1934BA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644" y="177452"/>
            <a:ext cx="6999111" cy="432681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E23CA17-B364-4DAC-873A-BB2FB8B151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9405" y="2862712"/>
            <a:ext cx="1360862" cy="134757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0C94E9F-E60D-42FF-B07B-B476645069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9405" y="1125327"/>
            <a:ext cx="1360862" cy="136086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998AF5-FDAB-42EC-BC31-80659B1BB6B5}"/>
              </a:ext>
            </a:extLst>
          </p:cNvPr>
          <p:cNvSpPr txBox="1"/>
          <p:nvPr/>
        </p:nvSpPr>
        <p:spPr>
          <a:xfrm>
            <a:off x="508001" y="4626395"/>
            <a:ext cx="11345332" cy="1409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2019 году пособие утверждено экспертным советом УУО 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Амгинского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улуса.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2 квартале 2021 года Национальная издательская компания "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Айар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им. </a:t>
            </a: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С. А.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Новгородова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выпустила 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наше авторское пособие с тиражом на 3 тысячи экземпляров, с обучающим видеоуроком на 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ютуб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канале. 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5171" y="246707"/>
            <a:ext cx="1743607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40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D99FD98-826A-428B-ADCF-2E9963635E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4" r="4341"/>
          <a:stretch/>
        </p:blipFill>
        <p:spPr>
          <a:xfrm>
            <a:off x="3081865" y="485378"/>
            <a:ext cx="5825067" cy="30181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7A7E16-F01D-4D44-938D-9C821E3CEAA1}"/>
              </a:ext>
            </a:extLst>
          </p:cNvPr>
          <p:cNvSpPr txBox="1"/>
          <p:nvPr/>
        </p:nvSpPr>
        <p:spPr>
          <a:xfrm>
            <a:off x="1004710" y="3633284"/>
            <a:ext cx="9979379" cy="2051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0"/>
              </a:spcAft>
            </a:pPr>
            <a:endParaRPr lang="ru-RU" sz="20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большому сожалению сейчас очень часто в детских садах встречаются дети с нарушениями речи, и для развития речи мы предлагаем педагогам и родителям наше пособие на родном языке. Для достижения наилучших результатов, артикуляционную гимнастику нужно выполнять ежедневно, дважды в день, посвящая им по 5-10 минут.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1119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EC98BCF-FB44-429C-B800-5050FA86A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4444" y="181927"/>
            <a:ext cx="2813656" cy="375754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63FF08-9C94-4B02-8C77-B767263E69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1928"/>
            <a:ext cx="2817221" cy="37575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B3627A8-A936-4B96-8842-BFD96E970215}"/>
              </a:ext>
            </a:extLst>
          </p:cNvPr>
          <p:cNvSpPr txBox="1"/>
          <p:nvPr/>
        </p:nvSpPr>
        <p:spPr>
          <a:xfrm>
            <a:off x="78059" y="3939473"/>
            <a:ext cx="12283275" cy="2114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0"/>
              </a:spcAft>
            </a:pPr>
            <a:endParaRPr lang="ru-RU" sz="20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Важную 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роль в формировании правильного произношения звуков играет чёткая, точная, координированная работа артикуляционного аппарата губ, языка, нижней челюсти, мягкого неба. 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должны быть понятны, доступны ребёнку. Выполняется артикуляционная гимнастика, сидя или стоя перед зеркалом. Темп выполнения и количество упражнений постепенно увеличивается. Можно выполнить упражнения под счёт, с хлопками, под музыку. 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            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321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84DFD33-3AEE-453C-BE95-71D4BF1BBB14}"/>
              </a:ext>
            </a:extLst>
          </p:cNvPr>
          <p:cNvSpPr txBox="1"/>
          <p:nvPr/>
        </p:nvSpPr>
        <p:spPr>
          <a:xfrm>
            <a:off x="293510" y="944121"/>
            <a:ext cx="569806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sz="2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Ат</a:t>
            </a:r>
            <a:r>
              <a:rPr lang="ru-RU" sz="2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Һат</a:t>
            </a:r>
            <a:r>
              <a:rPr lang="ru-RU" sz="2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200" b="1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һат</a:t>
            </a:r>
            <a:r>
              <a:rPr lang="ru-RU" sz="2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</a:t>
            </a:r>
            <a:r>
              <a:rPr lang="ru-RU" sz="2200" b="1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һат</a:t>
            </a:r>
            <a:r>
              <a:rPr lang="ru-RU" sz="2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1000" i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Атынан</a:t>
            </a:r>
            <a:r>
              <a:rPr lang="ru-RU" sz="2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айаннаан</a:t>
            </a:r>
            <a:r>
              <a:rPr lang="ru-RU" sz="2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1000" i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Эбээлээх</a:t>
            </a:r>
            <a:r>
              <a:rPr lang="ru-RU" sz="2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</a:t>
            </a:r>
            <a:r>
              <a:rPr lang="en-US" sz="2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ru-RU" sz="2200" b="1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ээбэр</a:t>
            </a:r>
            <a:r>
              <a:rPr lang="ru-RU" sz="2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1000" i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Сынньана</a:t>
            </a:r>
            <a:r>
              <a:rPr lang="ru-RU" sz="2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бардым</a:t>
            </a:r>
            <a:r>
              <a:rPr lang="ru-RU" sz="2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000" i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6D8DB6-F883-48E9-BAC0-A224C70A5E73}"/>
              </a:ext>
            </a:extLst>
          </p:cNvPr>
          <p:cNvSpPr txBox="1"/>
          <p:nvPr/>
        </p:nvSpPr>
        <p:spPr>
          <a:xfrm>
            <a:off x="5400324" y="879616"/>
            <a:ext cx="6101644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2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200" b="1" i="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Олбуор</a:t>
            </a:r>
            <a:r>
              <a:rPr lang="ru-RU" sz="22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ru-RU" sz="2200" b="1" i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Көбүс</a:t>
            </a:r>
            <a:r>
              <a:rPr lang="ru-RU" sz="2200" b="1" i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көнө</a:t>
            </a:r>
            <a:r>
              <a:rPr lang="ru-RU" sz="2200" b="1" i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тиистэрбит</a:t>
            </a:r>
            <a:r>
              <a:rPr lang="ru-RU" sz="2200" b="1" i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sz="1000" i="1" dirty="0">
              <a:solidFill>
                <a:schemeClr val="accent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Кэчигирээн</a:t>
            </a:r>
            <a:r>
              <a:rPr lang="ru-RU" sz="2200" b="1" i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көстөллөр</a:t>
            </a:r>
            <a:r>
              <a:rPr lang="ru-RU" sz="2200" b="1" i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000" i="1" dirty="0">
              <a:solidFill>
                <a:schemeClr val="accent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Олбуор</a:t>
            </a:r>
            <a:r>
              <a:rPr lang="ru-RU" sz="2200" b="1" i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курдук</a:t>
            </a:r>
            <a:r>
              <a:rPr lang="ru-RU" sz="2200" b="1" i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көнөтүк</a:t>
            </a:r>
            <a:r>
              <a:rPr lang="ru-RU" sz="2200" b="1" i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1000" i="1" dirty="0">
              <a:solidFill>
                <a:schemeClr val="accent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Биир</a:t>
            </a:r>
            <a:r>
              <a:rPr lang="ru-RU" sz="2200" b="1" i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эрээккэ</a:t>
            </a:r>
            <a:r>
              <a:rPr lang="ru-RU" sz="2200" b="1" i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тураллар</a:t>
            </a:r>
            <a:r>
              <a:rPr lang="ru-RU" sz="2200" b="1" i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ru-RU" sz="1000" i="1" dirty="0">
              <a:solidFill>
                <a:schemeClr val="accent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E4201C-1D5B-478E-8E0A-B4E5246868EB}"/>
              </a:ext>
            </a:extLst>
          </p:cNvPr>
          <p:cNvSpPr txBox="1"/>
          <p:nvPr/>
        </p:nvSpPr>
        <p:spPr>
          <a:xfrm>
            <a:off x="204610" y="2728393"/>
            <a:ext cx="6101644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2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«Дудочка»  </a:t>
            </a:r>
            <a:endParaRPr lang="ru-RU" sz="1000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Ду-ду-ду</a:t>
            </a:r>
            <a:r>
              <a:rPr lang="ru-RU" sz="22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sz="1000" i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Ду-ду-ду</a:t>
            </a:r>
            <a:endParaRPr lang="ru-RU" sz="1000" i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Дудочкабын</a:t>
            </a:r>
            <a:r>
              <a:rPr lang="ru-RU" sz="22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ыламмын</a:t>
            </a:r>
            <a:r>
              <a:rPr lang="ru-RU" sz="22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1000" i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Музыкалаан</a:t>
            </a:r>
            <a:r>
              <a:rPr lang="ru-RU" sz="22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барабын</a:t>
            </a:r>
            <a:r>
              <a:rPr lang="ru-RU" sz="22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ru-RU" sz="1000" i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284A9D-5FA2-4A16-B62A-044D8F671CB0}"/>
              </a:ext>
            </a:extLst>
          </p:cNvPr>
          <p:cNvSpPr txBox="1"/>
          <p:nvPr/>
        </p:nvSpPr>
        <p:spPr>
          <a:xfrm>
            <a:off x="5490635" y="2664720"/>
            <a:ext cx="610164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2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200" b="1" i="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</a:t>
            </a:r>
            <a:r>
              <a:rPr lang="en-US" sz="22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ru-RU" sz="22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ы»</a:t>
            </a:r>
            <a:r>
              <a:rPr lang="ru-RU" sz="2200" b="1" i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Тик-так, тик-так</a:t>
            </a:r>
            <a:endParaRPr lang="ru-RU" sz="1000" i="1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Уӊа</a:t>
            </a:r>
            <a:r>
              <a:rPr lang="ru-RU" sz="2200" b="1" i="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диэки</a:t>
            </a:r>
            <a:r>
              <a:rPr lang="ru-RU" sz="2200" b="1" i="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b="1" i="0" dirty="0" err="1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хаӊас</a:t>
            </a:r>
            <a:r>
              <a:rPr lang="ru-RU" sz="2200" b="1" i="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диэки</a:t>
            </a:r>
            <a:r>
              <a:rPr lang="ru-RU" sz="2200" b="1" i="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1000" i="1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b="1" i="0" dirty="0" err="1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</a:t>
            </a:r>
            <a:r>
              <a:rPr lang="en-US" sz="2200" b="1" i="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ru-RU" sz="2200" b="1" i="0" dirty="0" err="1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ыбыт</a:t>
            </a:r>
            <a:r>
              <a:rPr lang="ru-RU" sz="2200" b="1" i="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элэӊниир</a:t>
            </a:r>
            <a:r>
              <a:rPr lang="ru-RU" sz="2200" b="1" i="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ru-RU" sz="1000" i="1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47DF7FC-3C9F-4799-AB9B-BC12118E71AD}"/>
              </a:ext>
            </a:extLst>
          </p:cNvPr>
          <p:cNvSpPr txBox="1"/>
          <p:nvPr/>
        </p:nvSpPr>
        <p:spPr>
          <a:xfrm>
            <a:off x="2238022" y="54561"/>
            <a:ext cx="7796390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Тылчаан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оонньуулара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тэттик</a:t>
            </a: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kumimoji="0" lang="ru-R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ооннор</a:t>
            </a:r>
            <a:endParaRPr kumimoji="0" lang="ru-RU" sz="1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kumimoji="0" lang="ru-RU" sz="1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37FA090-CDD4-492F-836A-79BC43D97FCA}"/>
              </a:ext>
            </a:extLst>
          </p:cNvPr>
          <p:cNvSpPr txBox="1"/>
          <p:nvPr/>
        </p:nvSpPr>
        <p:spPr>
          <a:xfrm>
            <a:off x="293510" y="4689569"/>
            <a:ext cx="11650134" cy="2134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Нашим пособием пользуются многие коллеги и они очень довольны, отмечают хорошую результативность.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Данное пособие будет полезна всем родителям, воспитателям, логопедам и всем тем, кто заинтересован в правильном развитии речи своего ребенка. Пусть ваш ребенок благополучно заговорит своевременно и правильно!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154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547</TotalTime>
  <Words>372</Words>
  <Application>Microsoft Office PowerPoint</Application>
  <PresentationFormat>Широкоэкранный</PresentationFormat>
  <Paragraphs>48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Наталья</cp:lastModifiedBy>
  <cp:revision>43</cp:revision>
  <dcterms:created xsi:type="dcterms:W3CDTF">2021-06-11T11:07:34Z</dcterms:created>
  <dcterms:modified xsi:type="dcterms:W3CDTF">2022-01-24T04:47:40Z</dcterms:modified>
</cp:coreProperties>
</file>