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66" r:id="rId3"/>
    <p:sldId id="272" r:id="rId4"/>
    <p:sldId id="267" r:id="rId5"/>
    <p:sldId id="268" r:id="rId6"/>
    <p:sldId id="273" r:id="rId7"/>
    <p:sldId id="269" r:id="rId8"/>
    <p:sldId id="274" r:id="rId9"/>
    <p:sldId id="275"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833" autoAdjust="0"/>
    <p:restoredTop sz="94691" autoAdjust="0"/>
  </p:normalViewPr>
  <p:slideViewPr>
    <p:cSldViewPr>
      <p:cViewPr varScale="1">
        <p:scale>
          <a:sx n="103" d="100"/>
          <a:sy n="103" d="100"/>
        </p:scale>
        <p:origin x="-23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5B106E36-FD25-4E2D-B0AA-010F637433A0}" type="datetimeFigureOut">
              <a:rPr lang="ru-RU" smtClean="0"/>
              <a:pPr/>
              <a:t>09.12.2020</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09.12.2020</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09.12.2020</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5B106E36-FD25-4E2D-B0AA-010F637433A0}" type="datetimeFigureOut">
              <a:rPr lang="ru-RU" smtClean="0"/>
              <a:pPr/>
              <a:t>09.12.2020</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5B106E36-FD25-4E2D-B0AA-010F637433A0}"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5B106E36-FD25-4E2D-B0AA-010F637433A0}" type="datetimeFigureOut">
              <a:rPr lang="ru-RU" smtClean="0"/>
              <a:pPr/>
              <a:t>09.12.2020</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mapse.ru/centennial-college-toronto-kolledzh-centennial-college-kanada/diplom/" TargetMode="External"/><Relationship Id="rId2" Type="http://schemas.openxmlformats.org/officeDocument/2006/relationships/hyperlink" Target="http://smapse.ru/centennial-college-toronto-kolledzh-centennial-college-kanada/kursy-bakalavra-na-angliyskom/" TargetMode="Externa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8" Type="http://schemas.openxmlformats.org/officeDocument/2006/relationships/hyperlink" Target="https://www.hotcourses.ru/study/training-degrees/international/production-management-courses/cgory/zm.21-4/sin/ct/programs.html" TargetMode="External"/><Relationship Id="rId13" Type="http://schemas.openxmlformats.org/officeDocument/2006/relationships/hyperlink" Target="https://www.hotcourses.ru/study/training-degrees/international/marine-transport-courses/cgory/zs.-4/sin/ct/programs.html" TargetMode="External"/><Relationship Id="rId18" Type="http://schemas.openxmlformats.org/officeDocument/2006/relationships/hyperlink" Target="https://www.hotcourses.ru/study/uk/school-college-university/university-of-sheffield/5236/international.html" TargetMode="External"/><Relationship Id="rId3" Type="http://schemas.openxmlformats.org/officeDocument/2006/relationships/hyperlink" Target="https://www.hotcourses.ru/study/training-degrees/international/goods-collection-delivery-services-courses/cgory/zp.4-4/sin/ct/programs.html" TargetMode="External"/><Relationship Id="rId7" Type="http://schemas.openxmlformats.org/officeDocument/2006/relationships/hyperlink" Target="https://www.hotcourses.ru/study/training-degrees/international/transport-management-courses/cgory/zq.3-4/sin/ct/programs.html" TargetMode="External"/><Relationship Id="rId12" Type="http://schemas.openxmlformats.org/officeDocument/2006/relationships/hyperlink" Target="https://www.hotcourses.ru/study/training-degrees/international/international-shipping-courses/cgory/zs.11-4/sin/ct/programs.html" TargetMode="External"/><Relationship Id="rId17" Type="http://schemas.openxmlformats.org/officeDocument/2006/relationships/hyperlink" Target="https://www.hotcourses.ru/study/hongkong/school-college-university/hong-kong-polytechnic-university/352598/international.html" TargetMode="External"/><Relationship Id="rId2" Type="http://schemas.openxmlformats.org/officeDocument/2006/relationships/hyperlink" Target="https://www.hotcourses.ru/study/training-degrees/international/logistics-courses/cgory/zm.-4/sin/ct/programs.html" TargetMode="External"/><Relationship Id="rId16" Type="http://schemas.openxmlformats.org/officeDocument/2006/relationships/hyperlink" Target="https://www.hotcourses.ru/study/canada/school-college-university/centennial-college/415702/international.html" TargetMode="External"/><Relationship Id="rId1" Type="http://schemas.openxmlformats.org/officeDocument/2006/relationships/slideLayout" Target="../slideLayouts/slideLayout4.xml"/><Relationship Id="rId6" Type="http://schemas.openxmlformats.org/officeDocument/2006/relationships/hyperlink" Target="https://www.hotcourses.ru/study/training-degrees/international/supply-chain-management-courses/cgory/zm.1-4/sin/ct/programs.html" TargetMode="External"/><Relationship Id="rId11" Type="http://schemas.openxmlformats.org/officeDocument/2006/relationships/hyperlink" Target="https://www.hotcourses.ru/study/training-degrees/international/international-transport-courses/cgory/zq.5-4/sin/ct/programs.html" TargetMode="External"/><Relationship Id="rId5" Type="http://schemas.openxmlformats.org/officeDocument/2006/relationships/hyperlink" Target="https://www.hotcourses.ru/study/training-degrees/international/stock-stores-control-courses/cgory/zm.51-4/sin/ct/programs.html" TargetMode="External"/><Relationship Id="rId15" Type="http://schemas.openxmlformats.org/officeDocument/2006/relationships/hyperlink" Target="https://www.hotcourses.ru/study/training-degrees/international/freight-forwarding-courses/cgory/zp.1-4/sin/ct/programs.html" TargetMode="External"/><Relationship Id="rId10" Type="http://schemas.openxmlformats.org/officeDocument/2006/relationships/hyperlink" Target="https://www.hotcourses.ru/study/training-degrees/international/rail-transport-operations-courses/cgory/zt.1-4/sin/ct/programs.html" TargetMode="External"/><Relationship Id="rId19" Type="http://schemas.openxmlformats.org/officeDocument/2006/relationships/hyperlink" Target="https://www.hotcourses.ru/study/malaysia/school-college-university/universiti-utara-malaysia-uum/142531/international.html" TargetMode="External"/><Relationship Id="rId4" Type="http://schemas.openxmlformats.org/officeDocument/2006/relationships/hyperlink" Target="https://www.hotcourses.ru/study/training-degrees/international/inventory-control-courses/cgory/zm.5-4/sin/ct/programs.html" TargetMode="External"/><Relationship Id="rId9" Type="http://schemas.openxmlformats.org/officeDocument/2006/relationships/hyperlink" Target="https://www.hotcourses.ru/study/training-degrees/international/road-transport-courses/cgory/zv.-4/sin/ct/programs.html" TargetMode="External"/><Relationship Id="rId14" Type="http://schemas.openxmlformats.org/officeDocument/2006/relationships/hyperlink" Target="https://www.hotcourses.ru/study/training-degrees/international/nautical-science-courses/cgory/zs.31-4/sin/ct/programs.html"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a:xfrm>
            <a:off x="2843808" y="3539864"/>
            <a:ext cx="6048672" cy="2889532"/>
          </a:xfrm>
        </p:spPr>
        <p:txBody>
          <a:bodyPr>
            <a:noAutofit/>
          </a:bodyPr>
          <a:lstStyle/>
          <a:p>
            <a:pPr algn="ctr">
              <a:spcBef>
                <a:spcPts val="0"/>
              </a:spcBef>
            </a:pPr>
            <a:r>
              <a:rPr lang="ru-RU" sz="1200" dirty="0" smtClean="0">
                <a:latin typeface="Times New Roman" pitchFamily="18" charset="0"/>
                <a:cs typeface="Times New Roman" pitchFamily="18" charset="0"/>
              </a:rPr>
              <a:t>Межрегиональный открытый социальный институт</a:t>
            </a:r>
          </a:p>
          <a:p>
            <a:pPr>
              <a:spcBef>
                <a:spcPts val="0"/>
              </a:spcBef>
            </a:pPr>
            <a:r>
              <a:rPr lang="ru-RU" sz="1200" dirty="0" smtClean="0">
                <a:latin typeface="Times New Roman" pitchFamily="18" charset="0"/>
                <a:cs typeface="Times New Roman" pitchFamily="18" charset="0"/>
              </a:rPr>
              <a:t>  </a:t>
            </a:r>
          </a:p>
          <a:p>
            <a:pPr>
              <a:spcBef>
                <a:spcPts val="0"/>
              </a:spcBef>
            </a:pPr>
            <a:r>
              <a:rPr lang="ru-RU" sz="1200" dirty="0" smtClean="0">
                <a:latin typeface="Times New Roman" pitchFamily="18" charset="0"/>
                <a:cs typeface="Times New Roman" pitchFamily="18" charset="0"/>
              </a:rPr>
              <a:t>Кафедра экономики и менеджмента</a:t>
            </a:r>
          </a:p>
          <a:p>
            <a:pPr>
              <a:spcBef>
                <a:spcPts val="0"/>
              </a:spcBef>
            </a:pPr>
            <a:r>
              <a:rPr lang="ru-RU" sz="1200" dirty="0" smtClean="0">
                <a:latin typeface="Times New Roman" pitchFamily="18" charset="0"/>
                <a:cs typeface="Times New Roman" pitchFamily="18" charset="0"/>
              </a:rPr>
              <a:t>Направление подготовки</a:t>
            </a:r>
          </a:p>
          <a:p>
            <a:pPr>
              <a:spcBef>
                <a:spcPts val="0"/>
              </a:spcBef>
            </a:pPr>
            <a:r>
              <a:rPr lang="ru-RU" sz="1200" dirty="0" smtClean="0">
                <a:latin typeface="Times New Roman" pitchFamily="18" charset="0"/>
                <a:cs typeface="Times New Roman" pitchFamily="18" charset="0"/>
              </a:rPr>
              <a:t>38.03.02 Менеджмент</a:t>
            </a:r>
          </a:p>
          <a:p>
            <a:pPr>
              <a:spcBef>
                <a:spcPts val="0"/>
              </a:spcBef>
            </a:pPr>
            <a:r>
              <a:rPr lang="ru-RU" sz="1200" dirty="0" smtClean="0">
                <a:latin typeface="Times New Roman" pitchFamily="18" charset="0"/>
                <a:cs typeface="Times New Roman" pitchFamily="18" charset="0"/>
              </a:rPr>
              <a:t>Профиль «Логистика и управление цепями поставок»</a:t>
            </a:r>
          </a:p>
          <a:p>
            <a:pPr>
              <a:spcBef>
                <a:spcPts val="0"/>
              </a:spcBef>
            </a:pPr>
            <a:r>
              <a:rPr lang="ru-RU" sz="1200" dirty="0" smtClean="0">
                <a:latin typeface="Times New Roman" pitchFamily="18" charset="0"/>
                <a:cs typeface="Times New Roman" pitchFamily="18" charset="0"/>
              </a:rPr>
              <a:t> </a:t>
            </a:r>
          </a:p>
          <a:p>
            <a:pPr>
              <a:spcBef>
                <a:spcPts val="0"/>
              </a:spcBef>
            </a:pPr>
            <a:r>
              <a:rPr lang="ru-RU" sz="1200" dirty="0" smtClean="0">
                <a:latin typeface="Times New Roman" pitchFamily="18" charset="0"/>
                <a:cs typeface="Times New Roman" pitchFamily="18" charset="0"/>
              </a:rPr>
              <a:t> </a:t>
            </a:r>
          </a:p>
          <a:p>
            <a:pPr algn="ctr">
              <a:spcBef>
                <a:spcPts val="0"/>
              </a:spcBef>
            </a:pPr>
            <a:r>
              <a:rPr lang="ru-RU" sz="1200" dirty="0" smtClean="0">
                <a:latin typeface="Times New Roman" pitchFamily="18" charset="0"/>
                <a:cs typeface="Times New Roman" pitchFamily="18" charset="0"/>
              </a:rPr>
              <a:t>КУРСОВАЯ РАБОТА </a:t>
            </a:r>
          </a:p>
          <a:p>
            <a:pPr>
              <a:spcBef>
                <a:spcPts val="0"/>
              </a:spcBef>
            </a:pPr>
            <a:r>
              <a:rPr lang="ru-RU" sz="1200" dirty="0" smtClean="0">
                <a:latin typeface="Times New Roman" pitchFamily="18" charset="0"/>
                <a:cs typeface="Times New Roman" pitchFamily="18" charset="0"/>
              </a:rPr>
              <a:t> </a:t>
            </a:r>
          </a:p>
          <a:p>
            <a:pPr algn="ctr">
              <a:spcBef>
                <a:spcPts val="0"/>
              </a:spcBef>
            </a:pPr>
            <a:r>
              <a:rPr lang="ru-RU" sz="1200" dirty="0" smtClean="0">
                <a:latin typeface="Times New Roman" pitchFamily="18" charset="0"/>
                <a:cs typeface="Times New Roman" pitchFamily="18" charset="0"/>
              </a:rPr>
              <a:t>по дисциплине «Основы логистики»</a:t>
            </a:r>
          </a:p>
          <a:p>
            <a:pPr algn="ctr">
              <a:spcBef>
                <a:spcPts val="0"/>
              </a:spcBef>
            </a:pPr>
            <a:r>
              <a:rPr lang="ru-RU" sz="1200" dirty="0" smtClean="0">
                <a:latin typeface="Times New Roman" pitchFamily="18" charset="0"/>
                <a:cs typeface="Times New Roman" pitchFamily="18" charset="0"/>
              </a:rPr>
              <a:t>на тему: </a:t>
            </a:r>
          </a:p>
          <a:p>
            <a:pPr>
              <a:spcBef>
                <a:spcPts val="0"/>
              </a:spcBef>
            </a:pPr>
            <a:r>
              <a:rPr lang="ru-RU" sz="1200" dirty="0" smtClean="0">
                <a:latin typeface="Times New Roman" pitchFamily="18" charset="0"/>
                <a:cs typeface="Times New Roman" pitchFamily="18" charset="0"/>
              </a:rPr>
              <a:t> </a:t>
            </a:r>
          </a:p>
          <a:p>
            <a:pPr>
              <a:spcBef>
                <a:spcPts val="0"/>
              </a:spcBef>
            </a:pPr>
            <a:r>
              <a:rPr lang="ru-RU" sz="1200" dirty="0" smtClean="0">
                <a:latin typeface="Times New Roman" pitchFamily="18" charset="0"/>
                <a:cs typeface="Times New Roman" pitchFamily="18" charset="0"/>
              </a:rPr>
              <a:t>« Образование в сфере логистики за рубежом ( Европа, Америка, Азия. Вузы, институты, консалтинговые агентства, курсы, высшее и среднее образование, стоимость, программы »</a:t>
            </a:r>
          </a:p>
          <a:p>
            <a:pPr>
              <a:spcBef>
                <a:spcPts val="0"/>
              </a:spcBef>
            </a:pPr>
            <a:r>
              <a:rPr lang="ru-RU" sz="1000" dirty="0" smtClean="0">
                <a:latin typeface="Times New Roman" pitchFamily="18" charset="0"/>
                <a:cs typeface="Times New Roman" pitchFamily="18" charset="0"/>
              </a:rPr>
              <a:t> </a:t>
            </a:r>
          </a:p>
          <a:p>
            <a:pPr>
              <a:spcBef>
                <a:spcPts val="0"/>
              </a:spcBef>
            </a:pPr>
            <a:r>
              <a:rPr lang="ru-RU" sz="1000" dirty="0" smtClean="0">
                <a:latin typeface="Times New Roman" pitchFamily="18" charset="0"/>
                <a:cs typeface="Times New Roman" pitchFamily="18" charset="0"/>
              </a:rPr>
              <a:t> </a:t>
            </a:r>
          </a:p>
          <a:p>
            <a:pPr>
              <a:spcBef>
                <a:spcPts val="0"/>
              </a:spcBef>
            </a:pPr>
            <a:r>
              <a:rPr lang="ru-RU" sz="1000" dirty="0" smtClean="0">
                <a:latin typeface="Times New Roman" pitchFamily="18" charset="0"/>
                <a:cs typeface="Times New Roman" pitchFamily="18" charset="0"/>
              </a:rPr>
              <a:t> </a:t>
            </a:r>
          </a:p>
          <a:p>
            <a:pPr>
              <a:spcBef>
                <a:spcPts val="0"/>
              </a:spcBef>
            </a:pPr>
            <a:r>
              <a:rPr lang="ru-RU" sz="1000" dirty="0" smtClean="0">
                <a:latin typeface="Times New Roman" pitchFamily="18" charset="0"/>
                <a:cs typeface="Times New Roman" pitchFamily="18" charset="0"/>
              </a:rPr>
              <a:t> </a:t>
            </a:r>
          </a:p>
          <a:p>
            <a:pPr>
              <a:spcBef>
                <a:spcPts val="0"/>
              </a:spcBef>
            </a:pPr>
            <a:r>
              <a:rPr lang="ru-RU" sz="1000" dirty="0" smtClean="0">
                <a:latin typeface="Times New Roman" pitchFamily="18" charset="0"/>
                <a:cs typeface="Times New Roman" pitchFamily="18" charset="0"/>
              </a:rPr>
              <a:t> </a:t>
            </a:r>
          </a:p>
          <a:p>
            <a:pPr>
              <a:spcBef>
                <a:spcPts val="0"/>
              </a:spcBef>
            </a:pPr>
            <a:r>
              <a:rPr lang="ru-RU" sz="1000" dirty="0" smtClean="0">
                <a:latin typeface="Times New Roman" pitchFamily="18" charset="0"/>
                <a:cs typeface="Times New Roman" pitchFamily="18" charset="0"/>
              </a:rPr>
              <a:t> </a:t>
            </a:r>
          </a:p>
          <a:p>
            <a:pPr algn="ctr">
              <a:spcBef>
                <a:spcPts val="0"/>
              </a:spcBef>
            </a:pPr>
            <a:endParaRPr lang="ru-RU" sz="1000" b="1" dirty="0" smtClean="0">
              <a:solidFill>
                <a:schemeClr val="bg1"/>
              </a:solidFill>
              <a:latin typeface="Times New Roman" pitchFamily="18" charset="0"/>
              <a:cs typeface="Times New Roman" pitchFamily="18" charset="0"/>
            </a:endParaRPr>
          </a:p>
          <a:p>
            <a:pPr>
              <a:spcBef>
                <a:spcPts val="0"/>
              </a:spcBef>
            </a:pPr>
            <a:r>
              <a:rPr lang="ru-RU" sz="1000" b="1" dirty="0" smtClean="0">
                <a:solidFill>
                  <a:schemeClr val="tx1">
                    <a:lumMod val="95000"/>
                    <a:lumOff val="5000"/>
                  </a:schemeClr>
                </a:solidFill>
                <a:latin typeface="Times New Roman" pitchFamily="18" charset="0"/>
                <a:cs typeface="Times New Roman" pitchFamily="18" charset="0"/>
              </a:rPr>
              <a:t>     </a:t>
            </a:r>
            <a:endParaRPr lang="ru-RU" sz="1000" b="1" dirty="0" smtClean="0">
              <a:latin typeface="Times New Roman" pitchFamily="18" charset="0"/>
              <a:cs typeface="Times New Roman" pitchFamily="18" charset="0"/>
            </a:endParaRPr>
          </a:p>
          <a:p>
            <a:pPr algn="ctr">
              <a:spcBef>
                <a:spcPts val="0"/>
              </a:spcBef>
            </a:pPr>
            <a:endParaRPr lang="ru-RU" sz="1000" b="1" dirty="0">
              <a:latin typeface="Times New Roman" pitchFamily="18" charset="0"/>
              <a:cs typeface="Times New Roman" pitchFamily="18" charset="0"/>
            </a:endParaRPr>
          </a:p>
        </p:txBody>
      </p:sp>
      <p:pic>
        <p:nvPicPr>
          <p:cNvPr id="16386" name="Picture 2" descr="F:\chto-nuzhno-znat-dlya-raboty-v-sfere-gruzoperevozok.jpg"/>
          <p:cNvPicPr>
            <a:picLocks noChangeAspect="1" noChangeArrowheads="1"/>
          </p:cNvPicPr>
          <p:nvPr/>
        </p:nvPicPr>
        <p:blipFill>
          <a:blip r:embed="rId2"/>
          <a:srcRect/>
          <a:stretch>
            <a:fillRect/>
          </a:stretch>
        </p:blipFill>
        <p:spPr bwMode="auto">
          <a:xfrm>
            <a:off x="3357554" y="428604"/>
            <a:ext cx="5143536" cy="3087409"/>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7242048" cy="2240798"/>
          </a:xfrm>
        </p:spPr>
        <p:txBody>
          <a:bodyPr>
            <a:noAutofit/>
          </a:bodyPr>
          <a:lstStyle/>
          <a:p>
            <a:r>
              <a:rPr lang="ru-RU" sz="1400" b="0" dirty="0" smtClean="0">
                <a:solidFill>
                  <a:schemeClr val="tx1">
                    <a:lumMod val="95000"/>
                    <a:lumOff val="5000"/>
                  </a:schemeClr>
                </a:solidFill>
                <a:latin typeface="Times New Roman" pitchFamily="18" charset="0"/>
                <a:cs typeface="Times New Roman" pitchFamily="18" charset="0"/>
              </a:rPr>
              <a:t>Морская </a:t>
            </a:r>
            <a:r>
              <a:rPr lang="ru-RU" sz="1400" b="0" dirty="0" smtClean="0">
                <a:solidFill>
                  <a:schemeClr val="tx1">
                    <a:lumMod val="95000"/>
                    <a:lumOff val="5000"/>
                  </a:schemeClr>
                </a:solidFill>
                <a:latin typeface="Times New Roman" pitchFamily="18" charset="0"/>
                <a:cs typeface="Times New Roman" pitchFamily="18" charset="0"/>
              </a:rPr>
              <a:t>Академия в городе Щецин, Республика Польша, является университетом, который обучает специалистов, желающих успешно работать на море и на суше. Выпускники академии — это люди, прекрасно подготовленные к требованиям рынка труда — хорошо говорящие по-английски, с современными знаниями.</a:t>
            </a:r>
            <a:br>
              <a:rPr lang="ru-RU" sz="1400" b="0" dirty="0" smtClean="0">
                <a:solidFill>
                  <a:schemeClr val="tx1">
                    <a:lumMod val="95000"/>
                    <a:lumOff val="5000"/>
                  </a:schemeClr>
                </a:solidFill>
                <a:latin typeface="Times New Roman" pitchFamily="18" charset="0"/>
                <a:cs typeface="Times New Roman" pitchFamily="18" charset="0"/>
              </a:rPr>
            </a:br>
            <a:r>
              <a:rPr lang="ru-RU" sz="1400" b="0" dirty="0" err="1" smtClean="0">
                <a:solidFill>
                  <a:schemeClr val="tx1">
                    <a:lumMod val="95000"/>
                    <a:lumOff val="5000"/>
                  </a:schemeClr>
                </a:solidFill>
                <a:latin typeface="Times New Roman" pitchFamily="18" charset="0"/>
                <a:cs typeface="Times New Roman" pitchFamily="18" charset="0"/>
              </a:rPr>
              <a:t>Щецинская</a:t>
            </a:r>
            <a:r>
              <a:rPr lang="ru-RU" sz="1400" b="0" dirty="0" smtClean="0">
                <a:solidFill>
                  <a:schemeClr val="tx1">
                    <a:lumMod val="95000"/>
                    <a:lumOff val="5000"/>
                  </a:schemeClr>
                </a:solidFill>
                <a:latin typeface="Times New Roman" pitchFamily="18" charset="0"/>
                <a:cs typeface="Times New Roman" pitchFamily="18" charset="0"/>
              </a:rPr>
              <a:t> Морская Академия обучает студентов по востребованным во всем мире специальностям. Три факультета учебного заведения дают возможность обучения бакалавров и магистров на стационарной и заочной формах обучения</a:t>
            </a:r>
            <a:r>
              <a:rPr lang="ru-RU" sz="1400" b="0" dirty="0" smtClean="0">
                <a:solidFill>
                  <a:schemeClr val="tx1">
                    <a:lumMod val="95000"/>
                    <a:lumOff val="5000"/>
                  </a:schemeClr>
                </a:solidFill>
                <a:latin typeface="Times New Roman" pitchFamily="18" charset="0"/>
                <a:cs typeface="Times New Roman" pitchFamily="18" charset="0"/>
              </a:rPr>
              <a:t>.</a:t>
            </a:r>
            <a:r>
              <a:rPr lang="ru-RU" sz="1400" dirty="0" smtClean="0">
                <a:ln w="500">
                  <a:solidFill>
                    <a:srgbClr val="B13F9A">
                      <a:shade val="20000"/>
                      <a:satMod val="120000"/>
                    </a:srgbClr>
                  </a:solidFill>
                </a:ln>
                <a:solidFill>
                  <a:prstClr val="black">
                    <a:lumMod val="95000"/>
                    <a:lumOff val="5000"/>
                  </a:prstClr>
                </a:solidFill>
                <a:latin typeface="Times New Roman" pitchFamily="18" charset="0"/>
                <a:cs typeface="Times New Roman" pitchFamily="18" charset="0"/>
              </a:rPr>
              <a:t/>
            </a:r>
            <a:br>
              <a:rPr lang="ru-RU" sz="1400" dirty="0" smtClean="0">
                <a:ln w="500">
                  <a:solidFill>
                    <a:srgbClr val="B13F9A">
                      <a:shade val="20000"/>
                      <a:satMod val="120000"/>
                    </a:srgbClr>
                  </a:solidFill>
                </a:ln>
                <a:solidFill>
                  <a:prstClr val="black">
                    <a:lumMod val="95000"/>
                    <a:lumOff val="5000"/>
                  </a:prstClr>
                </a:solidFill>
                <a:latin typeface="Times New Roman" pitchFamily="18" charset="0"/>
                <a:cs typeface="Times New Roman" pitchFamily="18" charset="0"/>
              </a:rPr>
            </a:br>
            <a:endParaRPr lang="ru-RU" sz="1400" dirty="0"/>
          </a:p>
        </p:txBody>
      </p:sp>
      <p:pic>
        <p:nvPicPr>
          <p:cNvPr id="15361" name="Picture 1" descr="F:\akademija_11-e1426362973858.jpg"/>
          <p:cNvPicPr>
            <a:picLocks noGrp="1" noChangeAspect="1" noChangeArrowheads="1"/>
          </p:cNvPicPr>
          <p:nvPr>
            <p:ph sz="half" idx="2"/>
          </p:nvPr>
        </p:nvPicPr>
        <p:blipFill>
          <a:blip r:embed="rId2"/>
          <a:srcRect/>
          <a:stretch>
            <a:fillRect/>
          </a:stretch>
        </p:blipFill>
        <p:spPr bwMode="auto">
          <a:xfrm>
            <a:off x="1000100" y="2500306"/>
            <a:ext cx="6366133" cy="3793146"/>
          </a:xfrm>
          <a:prstGeom prst="rect">
            <a:avLst/>
          </a:prstGeom>
          <a:noFill/>
        </p:spPr>
      </p:pic>
    </p:spTree>
    <p:extLst>
      <p:ext uri="{BB962C8B-B14F-4D97-AF65-F5344CB8AC3E}">
        <p14:creationId xmlns:p14="http://schemas.microsoft.com/office/powerpoint/2010/main" xmlns="" val="1327795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323010"/>
          </a:xfrm>
        </p:spPr>
        <p:txBody>
          <a:bodyPr>
            <a:normAutofit/>
          </a:bodyPr>
          <a:lstStyle/>
          <a:p>
            <a:r>
              <a:rPr lang="ru-RU" sz="1400" b="0" dirty="0" smtClean="0">
                <a:solidFill>
                  <a:schemeClr val="tx1">
                    <a:lumMod val="95000"/>
                    <a:lumOff val="5000"/>
                  </a:schemeClr>
                </a:solidFill>
                <a:latin typeface="Times New Roman" pitchFamily="18" charset="0"/>
                <a:cs typeface="Times New Roman" pitchFamily="18" charset="0"/>
              </a:rPr>
              <a:t>Управление </a:t>
            </a:r>
            <a:r>
              <a:rPr lang="ru-RU" sz="1400" b="0" dirty="0" smtClean="0">
                <a:solidFill>
                  <a:schemeClr val="tx1">
                    <a:lumMod val="95000"/>
                    <a:lumOff val="5000"/>
                  </a:schemeClr>
                </a:solidFill>
                <a:latin typeface="Times New Roman" pitchFamily="18" charset="0"/>
                <a:cs typeface="Times New Roman" pitchFamily="18" charset="0"/>
              </a:rPr>
              <a:t>цепочками поставок - логистика - </a:t>
            </a:r>
            <a:r>
              <a:rPr lang="en-US" sz="1400" b="0" dirty="0" smtClean="0">
                <a:solidFill>
                  <a:schemeClr val="tx1">
                    <a:lumMod val="95000"/>
                    <a:lumOff val="5000"/>
                  </a:schemeClr>
                </a:solidFill>
                <a:latin typeface="Times New Roman" pitchFamily="18" charset="0"/>
                <a:cs typeface="Times New Roman" pitchFamily="18" charset="0"/>
              </a:rPr>
              <a:t>Centennial College Toronto (</a:t>
            </a:r>
            <a:r>
              <a:rPr lang="ru-RU" sz="1400" b="0" dirty="0" smtClean="0">
                <a:solidFill>
                  <a:schemeClr val="tx1">
                    <a:lumMod val="95000"/>
                    <a:lumOff val="5000"/>
                  </a:schemeClr>
                </a:solidFill>
                <a:latin typeface="Times New Roman" pitchFamily="18" charset="0"/>
                <a:cs typeface="Times New Roman" pitchFamily="18" charset="0"/>
              </a:rPr>
              <a:t>Колледж </a:t>
            </a:r>
            <a:r>
              <a:rPr lang="en-US" sz="1400" b="0" dirty="0" smtClean="0">
                <a:solidFill>
                  <a:schemeClr val="tx1">
                    <a:lumMod val="95000"/>
                    <a:lumOff val="5000"/>
                  </a:schemeClr>
                </a:solidFill>
                <a:latin typeface="Times New Roman" pitchFamily="18" charset="0"/>
                <a:cs typeface="Times New Roman" pitchFamily="18" charset="0"/>
              </a:rPr>
              <a:t>Centennial </a:t>
            </a:r>
            <a:r>
              <a:rPr lang="ru-RU" sz="1400" b="0" dirty="0" smtClean="0">
                <a:solidFill>
                  <a:schemeClr val="tx1">
                    <a:lumMod val="95000"/>
                    <a:lumOff val="5000"/>
                  </a:schemeClr>
                </a:solidFill>
                <a:latin typeface="Times New Roman" pitchFamily="18" charset="0"/>
                <a:cs typeface="Times New Roman" pitchFamily="18" charset="0"/>
              </a:rPr>
              <a:t>С</a:t>
            </a:r>
            <a:r>
              <a:rPr lang="en-US" sz="1400" b="0" dirty="0" err="1" smtClean="0">
                <a:solidFill>
                  <a:schemeClr val="tx1">
                    <a:lumMod val="95000"/>
                    <a:lumOff val="5000"/>
                  </a:schemeClr>
                </a:solidFill>
                <a:latin typeface="Times New Roman" pitchFamily="18" charset="0"/>
                <a:cs typeface="Times New Roman" pitchFamily="18" charset="0"/>
              </a:rPr>
              <a:t>ollege</a:t>
            </a:r>
            <a:r>
              <a:rPr lang="en-US" sz="1400" b="0" dirty="0" smtClean="0">
                <a:solidFill>
                  <a:schemeClr val="tx1">
                    <a:lumMod val="95000"/>
                    <a:lumOff val="5000"/>
                  </a:schemeClr>
                </a:solidFill>
                <a:latin typeface="Times New Roman" pitchFamily="18" charset="0"/>
                <a:cs typeface="Times New Roman" pitchFamily="18" charset="0"/>
              </a:rPr>
              <a:t> </a:t>
            </a:r>
            <a:r>
              <a:rPr lang="ru-RU" sz="1400" b="0" dirty="0" smtClean="0">
                <a:solidFill>
                  <a:schemeClr val="tx1">
                    <a:lumMod val="95000"/>
                    <a:lumOff val="5000"/>
                  </a:schemeClr>
                </a:solidFill>
                <a:latin typeface="Times New Roman" pitchFamily="18" charset="0"/>
                <a:cs typeface="Times New Roman" pitchFamily="18" charset="0"/>
              </a:rPr>
              <a:t>Канада)</a:t>
            </a:r>
            <a:r>
              <a:rPr lang="ru-RU" dirty="0" smtClean="0"/>
              <a:t/>
            </a:r>
            <a:br>
              <a:rPr lang="ru-RU" dirty="0" smtClean="0"/>
            </a:br>
            <a:endParaRPr lang="ru-RU" dirty="0"/>
          </a:p>
        </p:txBody>
      </p:sp>
      <p:sp>
        <p:nvSpPr>
          <p:cNvPr id="3" name="Объект 2"/>
          <p:cNvSpPr>
            <a:spLocks noGrp="1"/>
          </p:cNvSpPr>
          <p:nvPr>
            <p:ph sz="half" idx="1"/>
          </p:nvPr>
        </p:nvSpPr>
        <p:spPr>
          <a:xfrm>
            <a:off x="457200" y="1500175"/>
            <a:ext cx="2614602" cy="4214842"/>
          </a:xfrm>
        </p:spPr>
        <p:txBody>
          <a:bodyPr>
            <a:noAutofit/>
          </a:bodyPr>
          <a:lstStyle/>
          <a:p>
            <a:pPr>
              <a:buNone/>
            </a:pPr>
            <a:r>
              <a:rPr lang="ru-RU" sz="1400" dirty="0" err="1" smtClean="0">
                <a:latin typeface="Times New Roman" pitchFamily="18" charset="0"/>
                <a:cs typeface="Times New Roman" pitchFamily="18" charset="0"/>
              </a:rPr>
              <a:t>Centennial</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Сollege</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Toronto</a:t>
            </a:r>
            <a:r>
              <a:rPr lang="ru-RU" sz="1400" dirty="0" smtClean="0">
                <a:latin typeface="Times New Roman" pitchFamily="18" charset="0"/>
                <a:cs typeface="Times New Roman" pitchFamily="18" charset="0"/>
              </a:rPr>
              <a:t> (Колледж </a:t>
            </a:r>
            <a:r>
              <a:rPr lang="ru-RU" sz="1400" dirty="0" err="1" smtClean="0">
                <a:latin typeface="Times New Roman" pitchFamily="18" charset="0"/>
                <a:cs typeface="Times New Roman" pitchFamily="18" charset="0"/>
              </a:rPr>
              <a:t>Centennial</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Сollege</a:t>
            </a:r>
            <a:r>
              <a:rPr lang="ru-RU" sz="1400" dirty="0" smtClean="0">
                <a:latin typeface="Times New Roman" pitchFamily="18" charset="0"/>
                <a:cs typeface="Times New Roman" pitchFamily="18" charset="0"/>
              </a:rPr>
              <a:t> Канада) был создан в 1966 году: это старейший муниципальный колледж в канадской провинции Онтарио. Сегодня здесь обучается более 12 тысяч учеников на очных курсах (примерно 3000 – иностранцы) и более 28 тысяч студентов на программах заочного (дистанционного, или непрерывного) образования</a:t>
            </a:r>
            <a:endParaRPr lang="ru-RU" sz="1400" dirty="0">
              <a:latin typeface="Times New Roman" pitchFamily="18" charset="0"/>
              <a:cs typeface="Times New Roman" pitchFamily="18" charset="0"/>
            </a:endParaRPr>
          </a:p>
        </p:txBody>
      </p:sp>
      <p:pic>
        <p:nvPicPr>
          <p:cNvPr id="14337" name="Picture 1" descr="F:\centennial-college-toronto-2.jpg"/>
          <p:cNvPicPr>
            <a:picLocks noGrp="1" noChangeAspect="1" noChangeArrowheads="1"/>
          </p:cNvPicPr>
          <p:nvPr>
            <p:ph sz="half" idx="2"/>
          </p:nvPr>
        </p:nvPicPr>
        <p:blipFill>
          <a:blip r:embed="rId2"/>
          <a:srcRect/>
          <a:stretch>
            <a:fillRect/>
          </a:stretch>
        </p:blipFill>
        <p:spPr bwMode="auto">
          <a:xfrm>
            <a:off x="3929058" y="1500174"/>
            <a:ext cx="3127375" cy="4143403"/>
          </a:xfrm>
          <a:prstGeom prst="rect">
            <a:avLst/>
          </a:prstGeom>
          <a:noFill/>
        </p:spPr>
      </p:pic>
    </p:spTree>
    <p:extLst>
      <p:ext uri="{BB962C8B-B14F-4D97-AF65-F5344CB8AC3E}">
        <p14:creationId xmlns:p14="http://schemas.microsoft.com/office/powerpoint/2010/main" xmlns="" val="2276846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0" dirty="0" smtClean="0"/>
              <a:t>Основные факультеты университета:</a:t>
            </a:r>
            <a:endParaRPr lang="ru-RU" dirty="0"/>
          </a:p>
        </p:txBody>
      </p:sp>
      <p:sp>
        <p:nvSpPr>
          <p:cNvPr id="3" name="Объект 2"/>
          <p:cNvSpPr>
            <a:spLocks noGrp="1"/>
          </p:cNvSpPr>
          <p:nvPr>
            <p:ph sz="half" idx="1"/>
          </p:nvPr>
        </p:nvSpPr>
        <p:spPr>
          <a:xfrm>
            <a:off x="179512" y="1463040"/>
            <a:ext cx="3672408" cy="4663123"/>
          </a:xfrm>
        </p:spPr>
        <p:txBody>
          <a:bodyPr>
            <a:normAutofit fontScale="85000" lnSpcReduction="20000"/>
          </a:bodyPr>
          <a:lstStyle/>
          <a:p>
            <a:r>
              <a:rPr lang="ru-RU" dirty="0" smtClean="0"/>
              <a:t>Туризм и индустрия гостеприимства</a:t>
            </a:r>
          </a:p>
          <a:p>
            <a:r>
              <a:rPr lang="ru-RU" u="sng" dirty="0" smtClean="0"/>
              <a:t>Бизнес и бухгалтерия</a:t>
            </a:r>
          </a:p>
          <a:p>
            <a:r>
              <a:rPr lang="ru-RU" u="sng" dirty="0" smtClean="0"/>
              <a:t>Инженерные технологии</a:t>
            </a:r>
          </a:p>
          <a:p>
            <a:r>
              <a:rPr lang="ru-RU" u="sng" dirty="0" smtClean="0"/>
              <a:t>Производство</a:t>
            </a:r>
          </a:p>
          <a:p>
            <a:r>
              <a:rPr lang="ru-RU" u="sng" dirty="0" smtClean="0"/>
              <a:t>Компьютерные науки</a:t>
            </a:r>
          </a:p>
          <a:p>
            <a:r>
              <a:rPr lang="ru-RU" u="sng" dirty="0" smtClean="0"/>
              <a:t>Маркетинг и связи с общественностью, PR</a:t>
            </a:r>
          </a:p>
          <a:p>
            <a:r>
              <a:rPr lang="ru-RU" u="sng" dirty="0" smtClean="0"/>
              <a:t>Коммуникации</a:t>
            </a:r>
          </a:p>
          <a:p>
            <a:r>
              <a:rPr lang="ru-RU" u="sng" dirty="0" smtClean="0"/>
              <a:t>Английский язык</a:t>
            </a:r>
          </a:p>
          <a:p>
            <a:r>
              <a:rPr lang="ru-RU" dirty="0" smtClean="0"/>
              <a:t>Здоровье и здравоохранение</a:t>
            </a:r>
          </a:p>
          <a:p>
            <a:endParaRPr lang="ru-RU" dirty="0"/>
          </a:p>
        </p:txBody>
      </p:sp>
      <p:pic>
        <p:nvPicPr>
          <p:cNvPr id="13313" name="Picture 1" descr="F:\cover_site_alpha_study.jpg"/>
          <p:cNvPicPr>
            <a:picLocks noGrp="1" noChangeAspect="1" noChangeArrowheads="1"/>
          </p:cNvPicPr>
          <p:nvPr>
            <p:ph sz="half" idx="2"/>
          </p:nvPr>
        </p:nvPicPr>
        <p:blipFill>
          <a:blip r:embed="rId2"/>
          <a:srcRect/>
          <a:stretch>
            <a:fillRect/>
          </a:stretch>
        </p:blipFill>
        <p:spPr bwMode="auto">
          <a:xfrm>
            <a:off x="3786182" y="1928802"/>
            <a:ext cx="3913193" cy="4000528"/>
          </a:xfrm>
          <a:prstGeom prst="rect">
            <a:avLst/>
          </a:prstGeom>
          <a:noFill/>
        </p:spPr>
      </p:pic>
    </p:spTree>
    <p:extLst>
      <p:ext uri="{BB962C8B-B14F-4D97-AF65-F5344CB8AC3E}">
        <p14:creationId xmlns:p14="http://schemas.microsoft.com/office/powerpoint/2010/main" xmlns="" val="983365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751506"/>
          </a:xfrm>
        </p:spPr>
        <p:txBody>
          <a:bodyPr>
            <a:normAutofit/>
          </a:bodyPr>
          <a:lstStyle/>
          <a:p>
            <a:r>
              <a:rPr lang="ru-RU" sz="1400" b="0" dirty="0" smtClean="0">
                <a:solidFill>
                  <a:schemeClr val="tx1">
                    <a:lumMod val="95000"/>
                    <a:lumOff val="5000"/>
                  </a:schemeClr>
                </a:solidFill>
                <a:latin typeface="Times New Roman" pitchFamily="18" charset="0"/>
                <a:cs typeface="Times New Roman" pitchFamily="18" charset="0"/>
              </a:rPr>
              <a:t>Партнерские </a:t>
            </a:r>
            <a:r>
              <a:rPr lang="ru-RU" sz="1400" b="0" dirty="0" smtClean="0">
                <a:solidFill>
                  <a:schemeClr val="tx1">
                    <a:lumMod val="95000"/>
                    <a:lumOff val="5000"/>
                  </a:schemeClr>
                </a:solidFill>
                <a:latin typeface="Times New Roman" pitchFamily="18" charset="0"/>
                <a:cs typeface="Times New Roman" pitchFamily="18" charset="0"/>
              </a:rPr>
              <a:t>отношения вуз наладил со множеством престижных, уважаемых образовательных учреждений по всему миру – студенты могут продолжить свое образование по всему миру:</a:t>
            </a:r>
            <a:endParaRPr lang="ru-RU" sz="1400" dirty="0">
              <a:solidFill>
                <a:schemeClr val="tx1">
                  <a:lumMod val="95000"/>
                  <a:lumOff val="5000"/>
                </a:schemeClr>
              </a:solidFill>
              <a:latin typeface="Times New Roman" pitchFamily="18" charset="0"/>
              <a:cs typeface="Times New Roman" pitchFamily="18" charset="0"/>
            </a:endParaRPr>
          </a:p>
        </p:txBody>
      </p:sp>
      <p:sp>
        <p:nvSpPr>
          <p:cNvPr id="3" name="Объект 2"/>
          <p:cNvSpPr>
            <a:spLocks noGrp="1"/>
          </p:cNvSpPr>
          <p:nvPr>
            <p:ph sz="half" idx="1"/>
          </p:nvPr>
        </p:nvSpPr>
        <p:spPr/>
        <p:txBody>
          <a:bodyPr>
            <a:normAutofit fontScale="40000" lnSpcReduction="20000"/>
          </a:bodyPr>
          <a:lstStyle/>
          <a:p>
            <a:r>
              <a:rPr lang="en-US" sz="2900" dirty="0" smtClean="0">
                <a:latin typeface="Times New Roman" pitchFamily="18" charset="0"/>
                <a:cs typeface="Times New Roman" pitchFamily="18" charset="0"/>
              </a:rPr>
              <a:t>Griffith University</a:t>
            </a:r>
          </a:p>
          <a:p>
            <a:r>
              <a:rPr lang="en-US" sz="2900" dirty="0" smtClean="0">
                <a:latin typeface="Times New Roman" pitchFamily="18" charset="0"/>
                <a:cs typeface="Times New Roman" pitchFamily="18" charset="0"/>
              </a:rPr>
              <a:t>University of Guelph</a:t>
            </a:r>
          </a:p>
          <a:p>
            <a:r>
              <a:rPr lang="en-US" sz="2900" dirty="0" smtClean="0">
                <a:latin typeface="Times New Roman" pitchFamily="18" charset="0"/>
                <a:cs typeface="Times New Roman" pitchFamily="18" charset="0"/>
              </a:rPr>
              <a:t>Brock University</a:t>
            </a:r>
          </a:p>
          <a:p>
            <a:r>
              <a:rPr lang="en-US" sz="2900" dirty="0" err="1" smtClean="0">
                <a:latin typeface="Times New Roman" pitchFamily="18" charset="0"/>
                <a:cs typeface="Times New Roman" pitchFamily="18" charset="0"/>
              </a:rPr>
              <a:t>Malaspina</a:t>
            </a:r>
            <a:r>
              <a:rPr lang="en-US" sz="2900" dirty="0" smtClean="0">
                <a:latin typeface="Times New Roman" pitchFamily="18" charset="0"/>
                <a:cs typeface="Times New Roman" pitchFamily="18" charset="0"/>
              </a:rPr>
              <a:t> University College</a:t>
            </a:r>
          </a:p>
          <a:p>
            <a:r>
              <a:rPr lang="en-US" sz="2900" dirty="0" smtClean="0">
                <a:latin typeface="Times New Roman" pitchFamily="18" charset="0"/>
                <a:cs typeface="Times New Roman" pitchFamily="18" charset="0"/>
              </a:rPr>
              <a:t>University of Toronto</a:t>
            </a:r>
          </a:p>
          <a:p>
            <a:r>
              <a:rPr lang="en-US" sz="2900" dirty="0" smtClean="0">
                <a:latin typeface="Times New Roman" pitchFamily="18" charset="0"/>
                <a:cs typeface="Times New Roman" pitchFamily="18" charset="0"/>
              </a:rPr>
              <a:t>Hawaii Pacific University</a:t>
            </a:r>
          </a:p>
          <a:p>
            <a:r>
              <a:rPr lang="en-US" sz="2900" dirty="0" smtClean="0">
                <a:latin typeface="Times New Roman" pitchFamily="18" charset="0"/>
                <a:cs typeface="Times New Roman" pitchFamily="18" charset="0"/>
              </a:rPr>
              <a:t>British Columbia Institute of Technology</a:t>
            </a:r>
          </a:p>
          <a:p>
            <a:r>
              <a:rPr lang="en-US" sz="2900" dirty="0" err="1" smtClean="0">
                <a:latin typeface="Times New Roman" pitchFamily="18" charset="0"/>
                <a:cs typeface="Times New Roman" pitchFamily="18" charset="0"/>
              </a:rPr>
              <a:t>Ryeson</a:t>
            </a:r>
            <a:r>
              <a:rPr lang="en-US" sz="2900" dirty="0" smtClean="0">
                <a:latin typeface="Times New Roman" pitchFamily="18" charset="0"/>
                <a:cs typeface="Times New Roman" pitchFamily="18" charset="0"/>
              </a:rPr>
              <a:t> University</a:t>
            </a:r>
          </a:p>
          <a:p>
            <a:r>
              <a:rPr lang="en-US" sz="2900" dirty="0" smtClean="0">
                <a:latin typeface="Times New Roman" pitchFamily="18" charset="0"/>
                <a:cs typeface="Times New Roman" pitchFamily="18" charset="0"/>
              </a:rPr>
              <a:t>Southern New Hampshire</a:t>
            </a:r>
          </a:p>
          <a:p>
            <a:r>
              <a:rPr lang="en-US" sz="2900" dirty="0" smtClean="0">
                <a:latin typeface="Times New Roman" pitchFamily="18" charset="0"/>
                <a:cs typeface="Times New Roman" pitchFamily="18" charset="0"/>
              </a:rPr>
              <a:t>University of Waterloo</a:t>
            </a:r>
          </a:p>
          <a:p>
            <a:r>
              <a:rPr lang="en-US" sz="2900" dirty="0" smtClean="0">
                <a:latin typeface="Times New Roman" pitchFamily="18" charset="0"/>
                <a:cs typeface="Times New Roman" pitchFamily="18" charset="0"/>
              </a:rPr>
              <a:t>Royal Roads University</a:t>
            </a:r>
          </a:p>
          <a:p>
            <a:r>
              <a:rPr lang="en-US" sz="2900" dirty="0" smtClean="0">
                <a:latin typeface="Times New Roman" pitchFamily="18" charset="0"/>
                <a:cs typeface="Times New Roman" pitchFamily="18" charset="0"/>
              </a:rPr>
              <a:t>University of South Carolina</a:t>
            </a:r>
          </a:p>
          <a:p>
            <a:r>
              <a:rPr lang="en-US" sz="2900" dirty="0" smtClean="0">
                <a:latin typeface="Times New Roman" pitchFamily="18" charset="0"/>
                <a:cs typeface="Times New Roman" pitchFamily="18" charset="0"/>
              </a:rPr>
              <a:t>University of Calgary</a:t>
            </a:r>
          </a:p>
          <a:p>
            <a:r>
              <a:rPr lang="en-US" sz="2900" dirty="0" smtClean="0">
                <a:latin typeface="Times New Roman" pitchFamily="18" charset="0"/>
                <a:cs typeface="Times New Roman" pitchFamily="18" charset="0"/>
              </a:rPr>
              <a:t>University of Western Ontario</a:t>
            </a:r>
          </a:p>
          <a:p>
            <a:r>
              <a:rPr lang="en-US" sz="2900" dirty="0" smtClean="0">
                <a:latin typeface="Times New Roman" pitchFamily="18" charset="0"/>
                <a:cs typeface="Times New Roman" pitchFamily="18" charset="0"/>
              </a:rPr>
              <a:t>University of Western Sydney</a:t>
            </a:r>
          </a:p>
          <a:p>
            <a:r>
              <a:rPr lang="en-US" sz="2900" dirty="0" smtClean="0">
                <a:latin typeface="Times New Roman" pitchFamily="18" charset="0"/>
                <a:cs typeface="Times New Roman" pitchFamily="18" charset="0"/>
              </a:rPr>
              <a:t>University of </a:t>
            </a:r>
            <a:r>
              <a:rPr lang="en-US" sz="2900" dirty="0" err="1" smtClean="0">
                <a:latin typeface="Times New Roman" pitchFamily="18" charset="0"/>
                <a:cs typeface="Times New Roman" pitchFamily="18" charset="0"/>
              </a:rPr>
              <a:t>Lethbridge</a:t>
            </a:r>
            <a:endParaRPr lang="en-US" sz="2900" dirty="0" smtClean="0">
              <a:latin typeface="Times New Roman" pitchFamily="18" charset="0"/>
              <a:cs typeface="Times New Roman" pitchFamily="18" charset="0"/>
            </a:endParaRPr>
          </a:p>
          <a:p>
            <a:r>
              <a:rPr lang="en-US" sz="2900" dirty="0" smtClean="0">
                <a:latin typeface="Times New Roman" pitchFamily="18" charset="0"/>
                <a:cs typeface="Times New Roman" pitchFamily="18" charset="0"/>
              </a:rPr>
              <a:t>Athabasca University</a:t>
            </a:r>
          </a:p>
          <a:p>
            <a:r>
              <a:rPr lang="en-US" sz="2900" dirty="0" smtClean="0">
                <a:latin typeface="Times New Roman" pitchFamily="18" charset="0"/>
                <a:cs typeface="Times New Roman" pitchFamily="18" charset="0"/>
              </a:rPr>
              <a:t>University of New Brunswick и </a:t>
            </a:r>
            <a:r>
              <a:rPr lang="en-US" sz="2900" dirty="0" err="1" smtClean="0">
                <a:latin typeface="Times New Roman" pitchFamily="18" charset="0"/>
                <a:cs typeface="Times New Roman" pitchFamily="18" charset="0"/>
              </a:rPr>
              <a:t>многие</a:t>
            </a:r>
            <a:r>
              <a:rPr lang="en-US" sz="2900" dirty="0" smtClean="0">
                <a:latin typeface="Times New Roman" pitchFamily="18" charset="0"/>
                <a:cs typeface="Times New Roman" pitchFamily="18" charset="0"/>
              </a:rPr>
              <a:t> </a:t>
            </a:r>
            <a:r>
              <a:rPr lang="en-US" sz="2900" dirty="0" err="1" smtClean="0">
                <a:latin typeface="Times New Roman" pitchFamily="18" charset="0"/>
                <a:cs typeface="Times New Roman" pitchFamily="18" charset="0"/>
              </a:rPr>
              <a:t>другие</a:t>
            </a:r>
            <a:r>
              <a:rPr lang="en-US" sz="2900" dirty="0" smtClean="0">
                <a:latin typeface="Times New Roman" pitchFamily="18" charset="0"/>
                <a:cs typeface="Times New Roman" pitchFamily="18" charset="0"/>
              </a:rPr>
              <a:t>.</a:t>
            </a:r>
          </a:p>
          <a:p>
            <a:endParaRPr lang="ru-RU" dirty="0"/>
          </a:p>
        </p:txBody>
      </p:sp>
      <p:pic>
        <p:nvPicPr>
          <p:cNvPr id="12289" name="Picture 1" descr="F:\uni1.jpg"/>
          <p:cNvPicPr>
            <a:picLocks noGrp="1" noChangeAspect="1" noChangeArrowheads="1"/>
          </p:cNvPicPr>
          <p:nvPr>
            <p:ph sz="half" idx="2"/>
          </p:nvPr>
        </p:nvPicPr>
        <p:blipFill>
          <a:blip r:embed="rId2"/>
          <a:srcRect/>
          <a:stretch>
            <a:fillRect/>
          </a:stretch>
        </p:blipFill>
        <p:spPr bwMode="auto">
          <a:xfrm>
            <a:off x="4178300" y="1785926"/>
            <a:ext cx="3521075" cy="3643338"/>
          </a:xfrm>
          <a:prstGeom prst="rect">
            <a:avLst/>
          </a:prstGeom>
          <a:noFill/>
        </p:spPr>
      </p:pic>
    </p:spTree>
    <p:extLst>
      <p:ext uri="{BB962C8B-B14F-4D97-AF65-F5344CB8AC3E}">
        <p14:creationId xmlns:p14="http://schemas.microsoft.com/office/powerpoint/2010/main" xmlns="" val="22644911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14356"/>
            <a:ext cx="7242048" cy="571504"/>
          </a:xfrm>
        </p:spPr>
        <p:txBody>
          <a:bodyPr>
            <a:normAutofit/>
          </a:bodyPr>
          <a:lstStyle/>
          <a:p>
            <a:r>
              <a:rPr lang="en-US" sz="1600" b="0" dirty="0" err="1" smtClean="0">
                <a:latin typeface="Times New Roman" pitchFamily="18" charset="0"/>
                <a:cs typeface="Times New Roman" pitchFamily="18" charset="0"/>
              </a:rPr>
              <a:t>Программы</a:t>
            </a:r>
            <a:r>
              <a:rPr lang="en-US" sz="1600" b="0" dirty="0" smtClean="0">
                <a:latin typeface="Times New Roman" pitchFamily="18" charset="0"/>
                <a:cs typeface="Times New Roman" pitchFamily="18" charset="0"/>
              </a:rPr>
              <a:t>, </a:t>
            </a:r>
            <a:r>
              <a:rPr lang="en-US" sz="1600" b="0" dirty="0" err="1" smtClean="0">
                <a:latin typeface="Times New Roman" pitchFamily="18" charset="0"/>
                <a:cs typeface="Times New Roman" pitchFamily="18" charset="0"/>
              </a:rPr>
              <a:t>курсы</a:t>
            </a:r>
            <a:r>
              <a:rPr lang="en-US" sz="1600" b="0" dirty="0" smtClean="0">
                <a:latin typeface="Times New Roman" pitchFamily="18" charset="0"/>
                <a:cs typeface="Times New Roman" pitchFamily="18" charset="0"/>
              </a:rPr>
              <a:t> и </a:t>
            </a:r>
            <a:r>
              <a:rPr lang="en-US" sz="1600" b="0" dirty="0" err="1" smtClean="0">
                <a:latin typeface="Times New Roman" pitchFamily="18" charset="0"/>
                <a:cs typeface="Times New Roman" pitchFamily="18" charset="0"/>
              </a:rPr>
              <a:t>цены</a:t>
            </a:r>
            <a:r>
              <a:rPr lang="en-US" sz="1600" b="0" dirty="0" smtClean="0">
                <a:latin typeface="Times New Roman" pitchFamily="18" charset="0"/>
                <a:cs typeface="Times New Roman" pitchFamily="18" charset="0"/>
              </a:rPr>
              <a:t>, </a:t>
            </a:r>
            <a:r>
              <a:rPr lang="en-US" sz="1600" b="0" dirty="0" err="1" smtClean="0">
                <a:latin typeface="Times New Roman" pitchFamily="18" charset="0"/>
                <a:cs typeface="Times New Roman" pitchFamily="18" charset="0"/>
              </a:rPr>
              <a:t>стоимость</a:t>
            </a:r>
            <a:r>
              <a:rPr lang="en-US" sz="1600" b="0" dirty="0" smtClean="0">
                <a:latin typeface="Times New Roman" pitchFamily="18" charset="0"/>
                <a:cs typeface="Times New Roman" pitchFamily="18" charset="0"/>
              </a:rPr>
              <a:t> </a:t>
            </a:r>
            <a:r>
              <a:rPr lang="en-US" sz="1600" b="0" dirty="0" err="1" smtClean="0">
                <a:latin typeface="Times New Roman" pitchFamily="18" charset="0"/>
                <a:cs typeface="Times New Roman" pitchFamily="18" charset="0"/>
              </a:rPr>
              <a:t>обучения</a:t>
            </a:r>
            <a:r>
              <a:rPr lang="en-US" sz="1600" b="0" dirty="0" smtClean="0">
                <a:latin typeface="Times New Roman" pitchFamily="18" charset="0"/>
                <a:cs typeface="Times New Roman" pitchFamily="18" charset="0"/>
              </a:rPr>
              <a:t> в Centennial </a:t>
            </a:r>
            <a:r>
              <a:rPr lang="en-US" sz="1600" b="0" dirty="0" err="1" smtClean="0">
                <a:latin typeface="Times New Roman" pitchFamily="18" charset="0"/>
                <a:cs typeface="Times New Roman" pitchFamily="18" charset="0"/>
              </a:rPr>
              <a:t>Сollege</a:t>
            </a:r>
            <a:r>
              <a:rPr lang="en-US" sz="1600" b="0" dirty="0" smtClean="0">
                <a:latin typeface="Times New Roman" pitchFamily="18" charset="0"/>
                <a:cs typeface="Times New Roman" pitchFamily="18" charset="0"/>
              </a:rPr>
              <a:t> Toronto (programs and tuition/boarding fees, prices</a:t>
            </a:r>
            <a:r>
              <a:rPr lang="en-US" sz="1600" b="0" dirty="0" smtClean="0">
                <a:latin typeface="Times New Roman" pitchFamily="18" charset="0"/>
                <a:cs typeface="Times New Roman" pitchFamily="18" charset="0"/>
              </a:rPr>
              <a:t>)</a:t>
            </a:r>
            <a:endParaRPr lang="ru-RU" dirty="0"/>
          </a:p>
        </p:txBody>
      </p:sp>
      <p:sp>
        <p:nvSpPr>
          <p:cNvPr id="3" name="Объект 2"/>
          <p:cNvSpPr>
            <a:spLocks noGrp="1"/>
          </p:cNvSpPr>
          <p:nvPr>
            <p:ph sz="half" idx="1"/>
          </p:nvPr>
        </p:nvSpPr>
        <p:spPr/>
        <p:txBody>
          <a:bodyPr>
            <a:normAutofit fontScale="92500"/>
          </a:bodyPr>
          <a:lstStyle/>
          <a:p>
            <a:r>
              <a:rPr lang="ru-RU" sz="2400" b="1" u="sng" dirty="0" smtClean="0">
                <a:solidFill>
                  <a:schemeClr val="tx1">
                    <a:lumMod val="95000"/>
                    <a:lumOff val="5000"/>
                  </a:schemeClr>
                </a:solidFill>
                <a:latin typeface="Times New Roman" pitchFamily="18" charset="0"/>
                <a:cs typeface="Times New Roman" pitchFamily="18" charset="0"/>
                <a:hlinkClick r:id="rId2"/>
              </a:rPr>
              <a:t>Программа бакалавра на английском</a:t>
            </a:r>
            <a:endParaRPr lang="ru-RU" sz="2400" b="1" dirty="0" smtClean="0">
              <a:solidFill>
                <a:schemeClr val="tx1">
                  <a:lumMod val="95000"/>
                  <a:lumOff val="5000"/>
                </a:schemeClr>
              </a:solidFill>
              <a:latin typeface="Times New Roman" pitchFamily="18" charset="0"/>
              <a:cs typeface="Times New Roman" pitchFamily="18" charset="0"/>
            </a:endParaRPr>
          </a:p>
          <a:p>
            <a:r>
              <a:rPr lang="ru-RU" sz="2400" dirty="0" smtClean="0">
                <a:solidFill>
                  <a:schemeClr val="tx1">
                    <a:lumMod val="95000"/>
                    <a:lumOff val="5000"/>
                  </a:schemeClr>
                </a:solidFill>
                <a:latin typeface="Times New Roman" pitchFamily="18" charset="0"/>
                <a:cs typeface="Times New Roman" pitchFamily="18" charset="0"/>
              </a:rPr>
              <a:t>18</a:t>
            </a:r>
            <a:r>
              <a:rPr lang="ru-RU" sz="2400" dirty="0" smtClean="0">
                <a:solidFill>
                  <a:schemeClr val="tx1">
                    <a:lumMod val="95000"/>
                    <a:lumOff val="5000"/>
                  </a:schemeClr>
                </a:solidFill>
                <a:latin typeface="Times New Roman" pitchFamily="18" charset="0"/>
                <a:cs typeface="Times New Roman" pitchFamily="18" charset="0"/>
              </a:rPr>
              <a:t>+</a:t>
            </a:r>
          </a:p>
          <a:p>
            <a:r>
              <a:rPr lang="ru-RU" sz="2400" dirty="0" smtClean="0">
                <a:solidFill>
                  <a:schemeClr val="tx1">
                    <a:lumMod val="95000"/>
                    <a:lumOff val="5000"/>
                  </a:schemeClr>
                </a:solidFill>
                <a:latin typeface="Times New Roman" pitchFamily="18" charset="0"/>
                <a:cs typeface="Times New Roman" pitchFamily="18" charset="0"/>
              </a:rPr>
              <a:t>от 19 817 $CAD / год</a:t>
            </a:r>
          </a:p>
          <a:p>
            <a:pPr>
              <a:buNone/>
            </a:pPr>
            <a:endParaRPr lang="ru-RU" sz="2400" dirty="0" smtClean="0">
              <a:latin typeface="Times New Roman" pitchFamily="18" charset="0"/>
              <a:cs typeface="Times New Roman" pitchFamily="18" charset="0"/>
            </a:endParaRPr>
          </a:p>
          <a:p>
            <a:r>
              <a:rPr lang="ru-RU" sz="2400" b="1" u="sng" dirty="0" smtClean="0">
                <a:latin typeface="Times New Roman" pitchFamily="18" charset="0"/>
                <a:cs typeface="Times New Roman" pitchFamily="18" charset="0"/>
                <a:hlinkClick r:id="rId3"/>
              </a:rPr>
              <a:t>Диплом</a:t>
            </a:r>
            <a:endParaRPr lang="ru-RU" sz="2400" b="1" dirty="0" smtClean="0">
              <a:latin typeface="Times New Roman" pitchFamily="18" charset="0"/>
              <a:cs typeface="Times New Roman" pitchFamily="18" charset="0"/>
            </a:endParaRPr>
          </a:p>
          <a:p>
            <a:r>
              <a:rPr lang="ru-RU" sz="2400" dirty="0" smtClean="0">
                <a:latin typeface="Times New Roman" pitchFamily="18" charset="0"/>
                <a:cs typeface="Times New Roman" pitchFamily="18" charset="0"/>
              </a:rPr>
              <a:t>21+</a:t>
            </a:r>
          </a:p>
          <a:p>
            <a:r>
              <a:rPr lang="ru-RU" sz="2400" dirty="0" smtClean="0">
                <a:latin typeface="Times New Roman" pitchFamily="18" charset="0"/>
                <a:cs typeface="Times New Roman" pitchFamily="18" charset="0"/>
              </a:rPr>
              <a:t>от 19 374 $CAD / год</a:t>
            </a:r>
          </a:p>
          <a:p>
            <a:pPr>
              <a:buNone/>
            </a:pPr>
            <a:r>
              <a:rPr lang="ru-RU" dirty="0" smtClean="0"/>
              <a:t/>
            </a:r>
            <a:br>
              <a:rPr lang="ru-RU" dirty="0" smtClean="0"/>
            </a:br>
            <a:r>
              <a:rPr lang="ru-RU" dirty="0" smtClean="0"/>
              <a:t/>
            </a:r>
            <a:br>
              <a:rPr lang="ru-RU" dirty="0" smtClean="0"/>
            </a:br>
            <a:endParaRPr lang="ru-RU" dirty="0"/>
          </a:p>
        </p:txBody>
      </p:sp>
      <p:pic>
        <p:nvPicPr>
          <p:cNvPr id="11265" name="Picture 1" descr="F:\koledzh-v-kanade.png"/>
          <p:cNvPicPr>
            <a:picLocks noGrp="1" noChangeAspect="1" noChangeArrowheads="1"/>
          </p:cNvPicPr>
          <p:nvPr>
            <p:ph sz="half" idx="2"/>
          </p:nvPr>
        </p:nvPicPr>
        <p:blipFill>
          <a:blip r:embed="rId4"/>
          <a:srcRect/>
          <a:stretch>
            <a:fillRect/>
          </a:stretch>
        </p:blipFill>
        <p:spPr bwMode="auto">
          <a:xfrm>
            <a:off x="4178300" y="1857364"/>
            <a:ext cx="3521075" cy="2928958"/>
          </a:xfrm>
          <a:prstGeom prst="rect">
            <a:avLst/>
          </a:prstGeom>
          <a:noFill/>
        </p:spPr>
      </p:pic>
    </p:spTree>
    <p:extLst>
      <p:ext uri="{BB962C8B-B14F-4D97-AF65-F5344CB8AC3E}">
        <p14:creationId xmlns:p14="http://schemas.microsoft.com/office/powerpoint/2010/main" xmlns="" val="1285748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322878"/>
          </a:xfrm>
        </p:spPr>
        <p:txBody>
          <a:bodyPr>
            <a:normAutofit/>
          </a:bodyPr>
          <a:lstStyle/>
          <a:p>
            <a:r>
              <a:rPr lang="ru-RU" sz="1400" dirty="0" smtClean="0">
                <a:solidFill>
                  <a:schemeClr val="tx1">
                    <a:lumMod val="95000"/>
                    <a:lumOff val="5000"/>
                  </a:schemeClr>
                </a:solidFill>
                <a:latin typeface="Times New Roman" pitchFamily="18" charset="0"/>
                <a:cs typeface="Times New Roman" pitchFamily="18" charset="0"/>
              </a:rPr>
              <a:t>В   </a:t>
            </a:r>
            <a:r>
              <a:rPr lang="ru-RU" sz="1400" dirty="0" smtClean="0">
                <a:solidFill>
                  <a:schemeClr val="tx1">
                    <a:lumMod val="95000"/>
                    <a:lumOff val="5000"/>
                  </a:schemeClr>
                </a:solidFill>
                <a:latin typeface="Times New Roman" pitchFamily="18" charset="0"/>
                <a:cs typeface="Times New Roman" pitchFamily="18" charset="0"/>
              </a:rPr>
              <a:t>Соединенных </a:t>
            </a:r>
            <a:r>
              <a:rPr lang="ru-RU" sz="1400" dirty="0" smtClean="0">
                <a:solidFill>
                  <a:schemeClr val="tx1">
                    <a:lumMod val="95000"/>
                    <a:lumOff val="5000"/>
                  </a:schemeClr>
                </a:solidFill>
                <a:latin typeface="Times New Roman" pitchFamily="18" charset="0"/>
                <a:cs typeface="Times New Roman" pitchFamily="18" charset="0"/>
              </a:rPr>
              <a:t>  Штатах</a:t>
            </a:r>
            <a:r>
              <a:rPr lang="ru-RU" sz="1400" dirty="0" smtClean="0">
                <a:solidFill>
                  <a:schemeClr val="tx1">
                    <a:lumMod val="95000"/>
                    <a:lumOff val="5000"/>
                  </a:schemeClr>
                </a:solidFill>
                <a:latin typeface="Times New Roman" pitchFamily="18" charset="0"/>
                <a:cs typeface="Times New Roman" pitchFamily="18" charset="0"/>
              </a:rPr>
              <a:t> </a:t>
            </a:r>
            <a:r>
              <a:rPr lang="ru-RU" sz="1400" dirty="0" smtClean="0">
                <a:solidFill>
                  <a:schemeClr val="tx1">
                    <a:lumMod val="95000"/>
                    <a:lumOff val="5000"/>
                  </a:schemeClr>
                </a:solidFill>
                <a:latin typeface="Times New Roman" pitchFamily="18" charset="0"/>
                <a:cs typeface="Times New Roman" pitchFamily="18" charset="0"/>
              </a:rPr>
              <a:t>  Логистика</a:t>
            </a:r>
            <a:r>
              <a:rPr lang="ru-RU" sz="1400" dirty="0" smtClean="0">
                <a:solidFill>
                  <a:schemeClr val="tx1">
                    <a:lumMod val="95000"/>
                    <a:lumOff val="5000"/>
                  </a:schemeClr>
                </a:solidFill>
                <a:latin typeface="Times New Roman" pitchFamily="18" charset="0"/>
                <a:cs typeface="Times New Roman" pitchFamily="18" charset="0"/>
              </a:rPr>
              <a:t>  </a:t>
            </a:r>
            <a:r>
              <a:rPr lang="ru-RU" sz="1400" dirty="0" smtClean="0">
                <a:solidFill>
                  <a:schemeClr val="tx1">
                    <a:lumMod val="95000"/>
                    <a:lumOff val="5000"/>
                  </a:schemeClr>
                </a:solidFill>
                <a:latin typeface="Times New Roman" pitchFamily="18" charset="0"/>
                <a:cs typeface="Times New Roman" pitchFamily="18" charset="0"/>
              </a:rPr>
              <a:t> Число  </a:t>
            </a:r>
            <a:r>
              <a:rPr lang="ru-RU" sz="1400" dirty="0" smtClean="0">
                <a:solidFill>
                  <a:schemeClr val="tx1">
                    <a:lumMod val="95000"/>
                    <a:lumOff val="5000"/>
                  </a:schemeClr>
                </a:solidFill>
                <a:latin typeface="Times New Roman" pitchFamily="18" charset="0"/>
                <a:cs typeface="Times New Roman" pitchFamily="18" charset="0"/>
              </a:rPr>
              <a:t>вузов </a:t>
            </a:r>
            <a:r>
              <a:rPr lang="ru-RU" sz="1400" dirty="0" smtClean="0">
                <a:solidFill>
                  <a:schemeClr val="tx1">
                    <a:lumMod val="95000"/>
                    <a:lumOff val="5000"/>
                  </a:schemeClr>
                </a:solidFill>
                <a:latin typeface="Times New Roman" pitchFamily="18" charset="0"/>
                <a:cs typeface="Times New Roman" pitchFamily="18" charset="0"/>
              </a:rPr>
              <a:t>  54</a:t>
            </a:r>
            <a:endParaRPr lang="ru-RU" sz="1400" dirty="0">
              <a:solidFill>
                <a:schemeClr val="tx1">
                  <a:lumMod val="95000"/>
                  <a:lumOff val="5000"/>
                </a:schemeClr>
              </a:solidFill>
              <a:latin typeface="Times New Roman" pitchFamily="18" charset="0"/>
              <a:cs typeface="Times New Roman" pitchFamily="18" charset="0"/>
            </a:endParaRPr>
          </a:p>
        </p:txBody>
      </p:sp>
      <p:sp>
        <p:nvSpPr>
          <p:cNvPr id="3" name="Объект 2"/>
          <p:cNvSpPr>
            <a:spLocks noGrp="1"/>
          </p:cNvSpPr>
          <p:nvPr>
            <p:ph sz="half" idx="1"/>
          </p:nvPr>
        </p:nvSpPr>
        <p:spPr/>
        <p:txBody>
          <a:bodyPr>
            <a:normAutofit fontScale="62500" lnSpcReduction="20000"/>
          </a:bodyPr>
          <a:lstStyle/>
          <a:p>
            <a:r>
              <a:rPr lang="ru-RU" b="1" dirty="0" smtClean="0"/>
              <a:t>Варианты </a:t>
            </a:r>
            <a:r>
              <a:rPr lang="ru-RU" b="1" dirty="0" smtClean="0"/>
              <a:t>обучения</a:t>
            </a:r>
          </a:p>
          <a:p>
            <a:endParaRPr lang="ru-RU" b="1" dirty="0" smtClean="0"/>
          </a:p>
          <a:p>
            <a:r>
              <a:rPr lang="ru-RU" b="1" dirty="0" err="1" smtClean="0"/>
              <a:t>Онлайн</a:t>
            </a:r>
            <a:r>
              <a:rPr lang="ru-RU" b="1" dirty="0" smtClean="0"/>
              <a:t>/дистанционно (: 33</a:t>
            </a:r>
            <a:r>
              <a:rPr lang="ru-RU" b="1" dirty="0" smtClean="0"/>
              <a:t>)</a:t>
            </a:r>
          </a:p>
          <a:p>
            <a:endParaRPr lang="ru-RU" b="1" dirty="0" smtClean="0"/>
          </a:p>
          <a:p>
            <a:pPr>
              <a:buNone/>
            </a:pPr>
            <a:endParaRPr lang="ru-RU" b="1" dirty="0" smtClean="0"/>
          </a:p>
          <a:p>
            <a:endParaRPr lang="ru-RU" b="1" dirty="0" smtClean="0"/>
          </a:p>
          <a:p>
            <a:r>
              <a:rPr lang="ru-RU" b="1" dirty="0" smtClean="0"/>
              <a:t>Цена</a:t>
            </a:r>
          </a:p>
          <a:p>
            <a:r>
              <a:rPr lang="ru-RU" dirty="0" smtClean="0"/>
              <a:t>US$21,524.00 (1,594,709 </a:t>
            </a:r>
            <a:r>
              <a:rPr lang="ru-RU" dirty="0" err="1" smtClean="0"/>
              <a:t>руб</a:t>
            </a:r>
            <a:r>
              <a:rPr lang="ru-RU" dirty="0" smtClean="0"/>
              <a:t>) за 1 </a:t>
            </a:r>
            <a:r>
              <a:rPr lang="ru-RU" dirty="0" smtClean="0"/>
              <a:t>год</a:t>
            </a:r>
          </a:p>
          <a:p>
            <a:endParaRPr lang="ru-RU" dirty="0" smtClean="0"/>
          </a:p>
          <a:p>
            <a:endParaRPr lang="ru-RU" dirty="0" smtClean="0"/>
          </a:p>
          <a:p>
            <a:r>
              <a:rPr lang="ru-RU" b="1" dirty="0" smtClean="0"/>
              <a:t>Начало обучения</a:t>
            </a:r>
          </a:p>
          <a:p>
            <a:r>
              <a:rPr lang="ru-RU" dirty="0" smtClean="0"/>
              <a:t>Предполагаемое начало: Январь, Август 2021</a:t>
            </a:r>
          </a:p>
          <a:p>
            <a:endParaRPr lang="ru-RU" dirty="0"/>
          </a:p>
        </p:txBody>
      </p:sp>
      <p:sp>
        <p:nvSpPr>
          <p:cNvPr id="6" name="Содержимое 5"/>
          <p:cNvSpPr>
            <a:spLocks noGrp="1"/>
          </p:cNvSpPr>
          <p:nvPr>
            <p:ph sz="half" idx="2"/>
          </p:nvPr>
        </p:nvSpPr>
        <p:spPr/>
        <p:txBody>
          <a:bodyPr>
            <a:normAutofit fontScale="62500" lnSpcReduction="20000"/>
          </a:bodyPr>
          <a:lstStyle/>
          <a:p>
            <a:r>
              <a:rPr lang="en-US" b="1" dirty="0" err="1" smtClean="0"/>
              <a:t>Что</a:t>
            </a:r>
            <a:r>
              <a:rPr lang="en-US" b="1" dirty="0" smtClean="0"/>
              <a:t> я </a:t>
            </a:r>
            <a:r>
              <a:rPr lang="en-US" b="1" dirty="0" err="1" smtClean="0"/>
              <a:t>буду</a:t>
            </a:r>
            <a:r>
              <a:rPr lang="en-US" b="1" dirty="0" smtClean="0"/>
              <a:t> </a:t>
            </a:r>
            <a:r>
              <a:rPr lang="en-US" b="1" dirty="0" err="1" smtClean="0"/>
              <a:t>изучать</a:t>
            </a:r>
            <a:r>
              <a:rPr lang="en-US" b="1" dirty="0" smtClean="0"/>
              <a:t>?</a:t>
            </a:r>
          </a:p>
          <a:p>
            <a:r>
              <a:rPr lang="en-US" dirty="0" smtClean="0"/>
              <a:t>The Master of Science degree in Aviation Management and Logistics prepares graduates to perform at an advanced level in organizations that move people and/or goods via air transport.</a:t>
            </a:r>
          </a:p>
          <a:p>
            <a:r>
              <a:rPr lang="en-US" dirty="0" smtClean="0"/>
              <a:t>Students in the program examine the business of aviation logistics and its role in the global supply chain. In addition, they learn techniques necessary to understand and develop an aviation logistics model for producing an accurate and effective forecast for demand of aviation services.</a:t>
            </a:r>
          </a:p>
          <a:p>
            <a:endParaRPr lang="ru-RU" dirty="0"/>
          </a:p>
        </p:txBody>
      </p:sp>
    </p:spTree>
    <p:extLst>
      <p:ext uri="{BB962C8B-B14F-4D97-AF65-F5344CB8AC3E}">
        <p14:creationId xmlns:p14="http://schemas.microsoft.com/office/powerpoint/2010/main" xmlns="" val="3307971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6616" y="357166"/>
            <a:ext cx="7242048" cy="1046482"/>
          </a:xfrm>
        </p:spPr>
        <p:txBody>
          <a:bodyPr>
            <a:normAutofit fontScale="90000"/>
          </a:bodyPr>
          <a:lstStyle/>
          <a:p>
            <a:r>
              <a:rPr lang="ru-RU" sz="1400" b="0" dirty="0" smtClean="0">
                <a:solidFill>
                  <a:schemeClr val="tx1">
                    <a:lumMod val="95000"/>
                    <a:lumOff val="5000"/>
                  </a:schemeClr>
                </a:solidFill>
                <a:latin typeface="Times New Roman" pitchFamily="18" charset="0"/>
                <a:cs typeface="Times New Roman" pitchFamily="18" charset="0"/>
              </a:rPr>
              <a:t>Магистратура является очередной ступенью высшего образования и доступна для обладателей степени бакалавра. Чтобы получить степень магистра, как правило, требуется до двух лет очного обучения, что составляет в среднем от 36 до 54 семестровых зачетных пунктов (кредитов ECTS). </a:t>
            </a:r>
            <a:r>
              <a:rPr lang="ru-RU" sz="1200" b="0" dirty="0" smtClean="0">
                <a:latin typeface="Times New Roman" pitchFamily="18" charset="0"/>
                <a:cs typeface="Times New Roman" pitchFamily="18" charset="0"/>
              </a:rPr>
              <a:t> </a:t>
            </a:r>
            <a:endParaRPr lang="ru-RU" sz="1200" dirty="0">
              <a:latin typeface="Times New Roman" pitchFamily="18" charset="0"/>
              <a:cs typeface="Times New Roman" pitchFamily="18" charset="0"/>
            </a:endParaRPr>
          </a:p>
        </p:txBody>
      </p:sp>
      <p:sp>
        <p:nvSpPr>
          <p:cNvPr id="3" name="Объект 2"/>
          <p:cNvSpPr>
            <a:spLocks noGrp="1"/>
          </p:cNvSpPr>
          <p:nvPr>
            <p:ph sz="half" idx="1"/>
          </p:nvPr>
        </p:nvSpPr>
        <p:spPr>
          <a:xfrm>
            <a:off x="457200" y="1600200"/>
            <a:ext cx="4900618" cy="4525963"/>
          </a:xfrm>
        </p:spPr>
        <p:txBody>
          <a:bodyPr>
            <a:noAutofit/>
          </a:bodyPr>
          <a:lstStyle/>
          <a:p>
            <a:r>
              <a:rPr lang="ru-RU" sz="1800" dirty="0" smtClean="0">
                <a:latin typeface="Times New Roman" pitchFamily="18" charset="0"/>
                <a:cs typeface="Times New Roman" pitchFamily="18" charset="0"/>
              </a:rPr>
              <a:t>Для тех, кому интересны вопросы координации, перемещения и организации движения товаров, продуктов и сотрудников, степень бакалавра в области логистики может быть хорошим выбором. В рамках таких программ осуществляется подготовка специалистов к карьере в области материально-технического обеспечения, логистики, а также профессиям, связанным с управлением и ведением бизнеса.</a:t>
            </a:r>
          </a:p>
          <a:p>
            <a:r>
              <a:rPr lang="ru-RU" sz="1800" dirty="0" smtClean="0">
                <a:latin typeface="Times New Roman" pitchFamily="18" charset="0"/>
                <a:cs typeface="Times New Roman" pitchFamily="18" charset="0"/>
              </a:rPr>
              <a:t>Как крупнейший и самый густонаселенный континент в мире, Азии состоит из самых разнообразных этнических групп, культур, среды, экономики, исторических связей и правительственных систем.</a:t>
            </a:r>
            <a:endParaRPr lang="ru-RU" sz="1800" dirty="0">
              <a:latin typeface="Times New Roman" pitchFamily="18" charset="0"/>
              <a:cs typeface="Times New Roman" pitchFamily="18" charset="0"/>
            </a:endParaRPr>
          </a:p>
        </p:txBody>
      </p:sp>
      <p:sp>
        <p:nvSpPr>
          <p:cNvPr id="6" name="Содержимое 5"/>
          <p:cNvSpPr>
            <a:spLocks noGrp="1"/>
          </p:cNvSpPr>
          <p:nvPr>
            <p:ph sz="half" idx="2"/>
          </p:nvPr>
        </p:nvSpPr>
        <p:spPr>
          <a:xfrm>
            <a:off x="5786446" y="1600200"/>
            <a:ext cx="1912802" cy="4525963"/>
          </a:xfrm>
        </p:spPr>
        <p:txBody>
          <a:bodyPr>
            <a:normAutofit/>
          </a:bodyPr>
          <a:lstStyle/>
          <a:p>
            <a:r>
              <a:rPr lang="ru-RU" sz="2000" dirty="0" smtClean="0">
                <a:latin typeface="Times New Roman" pitchFamily="18" charset="0"/>
                <a:cs typeface="Times New Roman" pitchFamily="18" charset="0"/>
              </a:rPr>
              <a:t>По программе </a:t>
            </a:r>
            <a:r>
              <a:rPr lang="ru-RU" sz="2000" dirty="0" err="1" smtClean="0">
                <a:latin typeface="Times New Roman" pitchFamily="18" charset="0"/>
                <a:cs typeface="Times New Roman" pitchFamily="18" charset="0"/>
              </a:rPr>
              <a:t>магистрату-ры</a:t>
            </a:r>
            <a:r>
              <a:rPr lang="ru-RU" sz="2000" dirty="0" smtClean="0">
                <a:latin typeface="Times New Roman" pitchFamily="18" charset="0"/>
                <a:cs typeface="Times New Roman" pitchFamily="18" charset="0"/>
              </a:rPr>
              <a:t> </a:t>
            </a:r>
          </a:p>
          <a:p>
            <a:r>
              <a:rPr lang="ru-RU" sz="2000" dirty="0" smtClean="0">
                <a:latin typeface="Times New Roman" pitchFamily="18" charset="0"/>
                <a:cs typeface="Times New Roman" pitchFamily="18" charset="0"/>
              </a:rPr>
              <a:t>по направлению</a:t>
            </a:r>
          </a:p>
          <a:p>
            <a:r>
              <a:rPr lang="ru-RU" sz="2000" dirty="0" smtClean="0">
                <a:latin typeface="Times New Roman" pitchFamily="18" charset="0"/>
                <a:cs typeface="Times New Roman" pitchFamily="18" charset="0"/>
              </a:rPr>
              <a:t> Логистика </a:t>
            </a:r>
          </a:p>
          <a:p>
            <a:r>
              <a:rPr lang="ru-RU" sz="2000" dirty="0" smtClean="0">
                <a:latin typeface="Times New Roman" pitchFamily="18" charset="0"/>
                <a:cs typeface="Times New Roman" pitchFamily="18" charset="0"/>
              </a:rPr>
              <a:t>в </a:t>
            </a:r>
            <a:r>
              <a:rPr lang="ru-RU" sz="2000" dirty="0" smtClean="0">
                <a:latin typeface="Times New Roman" pitchFamily="18" charset="0"/>
                <a:cs typeface="Times New Roman" pitchFamily="18" charset="0"/>
              </a:rPr>
              <a:t>Азии 2021 </a:t>
            </a:r>
            <a:endParaRPr lang="ru-RU" sz="2000" dirty="0" smtClean="0">
              <a:latin typeface="Times New Roman" pitchFamily="18" charset="0"/>
              <a:cs typeface="Times New Roman" pitchFamily="18" charset="0"/>
            </a:endParaRPr>
          </a:p>
          <a:p>
            <a:r>
              <a:rPr lang="ru-RU" sz="2000" dirty="0" smtClean="0">
                <a:latin typeface="Times New Roman" pitchFamily="18" charset="0"/>
                <a:cs typeface="Times New Roman" pitchFamily="18" charset="0"/>
              </a:rPr>
              <a:t> свяжитесь </a:t>
            </a:r>
          </a:p>
          <a:p>
            <a:r>
              <a:rPr lang="ru-RU" sz="2000" dirty="0" smtClean="0">
                <a:latin typeface="Times New Roman" pitchFamily="18" charset="0"/>
                <a:cs typeface="Times New Roman" pitchFamily="18" charset="0"/>
              </a:rPr>
              <a:t>с</a:t>
            </a:r>
            <a:endParaRPr lang="ru-RU" sz="2000" dirty="0" smtClean="0">
              <a:latin typeface="Times New Roman" pitchFamily="18" charset="0"/>
              <a:cs typeface="Times New Roman" pitchFamily="18" charset="0"/>
            </a:endParaRPr>
          </a:p>
          <a:p>
            <a:r>
              <a:rPr lang="ru-RU" sz="2000" dirty="0" err="1" smtClean="0">
                <a:latin typeface="Times New Roman" pitchFamily="18" charset="0"/>
                <a:cs typeface="Times New Roman" pitchFamily="18" charset="0"/>
              </a:rPr>
              <a:t>Университе-том</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2747327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solidFill>
            <a:srgbClr val="0070C0"/>
          </a:solidFill>
        </p:spPr>
        <p:txBody>
          <a:bodyPr>
            <a:normAutofit fontScale="40000" lnSpcReduction="20000"/>
          </a:bodyPr>
          <a:lstStyle/>
          <a:p>
            <a:r>
              <a:rPr lang="ru-RU" b="1" dirty="0" smtClean="0">
                <a:latin typeface="Times New Roman" pitchFamily="18" charset="0"/>
                <a:cs typeface="Times New Roman" pitchFamily="18" charset="0"/>
              </a:rPr>
              <a:t>Специализации</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Какие дисциплины можно изучать за рубежом в области логистики? Вот несколько популярных академических специализаций:</a:t>
            </a:r>
          </a:p>
          <a:p>
            <a:r>
              <a:rPr lang="ru-RU" dirty="0" smtClean="0">
                <a:solidFill>
                  <a:schemeClr val="bg2">
                    <a:lumMod val="10000"/>
                  </a:schemeClr>
                </a:solidFill>
                <a:latin typeface="Times New Roman" pitchFamily="18" charset="0"/>
                <a:cs typeface="Times New Roman" pitchFamily="18" charset="0"/>
                <a:hlinkClick r:id="rId2"/>
              </a:rPr>
              <a:t>Общая логистика</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3"/>
              </a:rPr>
              <a:t>Выдача и доставка товаров</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4"/>
              </a:rPr>
              <a:t>Инвентаризация и управление запасами</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5"/>
              </a:rPr>
              <a:t>Складской учет и контроль запасов</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6"/>
              </a:rPr>
              <a:t>Управление </a:t>
            </a:r>
            <a:r>
              <a:rPr lang="ru-RU" dirty="0" err="1" smtClean="0">
                <a:solidFill>
                  <a:schemeClr val="bg2">
                    <a:lumMod val="10000"/>
                  </a:schemeClr>
                </a:solidFill>
                <a:latin typeface="Times New Roman" pitchFamily="18" charset="0"/>
                <a:cs typeface="Times New Roman" pitchFamily="18" charset="0"/>
                <a:hlinkClick r:id="rId6"/>
              </a:rPr>
              <a:t>логистической</a:t>
            </a:r>
            <a:r>
              <a:rPr lang="ru-RU" dirty="0" smtClean="0">
                <a:solidFill>
                  <a:schemeClr val="bg2">
                    <a:lumMod val="10000"/>
                  </a:schemeClr>
                </a:solidFill>
                <a:latin typeface="Times New Roman" pitchFamily="18" charset="0"/>
                <a:cs typeface="Times New Roman" pitchFamily="18" charset="0"/>
                <a:hlinkClick r:id="rId6"/>
              </a:rPr>
              <a:t> цепочкой</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7"/>
              </a:rPr>
              <a:t>Управление на транспорте</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8"/>
              </a:rPr>
              <a:t>Управление производством</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9"/>
              </a:rPr>
              <a:t>Автотранспорт</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10"/>
              </a:rPr>
              <a:t>Железнодорожные перевозки</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11"/>
              </a:rPr>
              <a:t>Международные перевозки</a:t>
            </a:r>
            <a:endParaRPr lang="ru-RU" dirty="0" smtClean="0">
              <a:solidFill>
                <a:schemeClr val="bg2">
                  <a:lumMod val="10000"/>
                </a:schemeClr>
              </a:solidFill>
              <a:latin typeface="Times New Roman" pitchFamily="18" charset="0"/>
              <a:cs typeface="Times New Roman" pitchFamily="18" charset="0"/>
            </a:endParaRPr>
          </a:p>
          <a:p>
            <a:r>
              <a:rPr lang="ru-RU" u="sng" dirty="0" smtClean="0">
                <a:solidFill>
                  <a:schemeClr val="bg2">
                    <a:lumMod val="10000"/>
                  </a:schemeClr>
                </a:solidFill>
                <a:latin typeface="Times New Roman" pitchFamily="18" charset="0"/>
                <a:cs typeface="Times New Roman" pitchFamily="18" charset="0"/>
                <a:hlinkClick r:id="rId12"/>
              </a:rPr>
              <a:t>Международное судоходство</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13"/>
              </a:rPr>
              <a:t>Морской транспорт</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14"/>
              </a:rPr>
              <a:t>Навигационное дело</a:t>
            </a:r>
            <a:endParaRPr lang="ru-RU" dirty="0" smtClean="0">
              <a:solidFill>
                <a:schemeClr val="bg2">
                  <a:lumMod val="10000"/>
                </a:schemeClr>
              </a:solidFill>
              <a:latin typeface="Times New Roman" pitchFamily="18" charset="0"/>
              <a:cs typeface="Times New Roman" pitchFamily="18" charset="0"/>
            </a:endParaRPr>
          </a:p>
          <a:p>
            <a:r>
              <a:rPr lang="ru-RU" dirty="0" smtClean="0">
                <a:solidFill>
                  <a:schemeClr val="bg2">
                    <a:lumMod val="10000"/>
                  </a:schemeClr>
                </a:solidFill>
                <a:latin typeface="Times New Roman" pitchFamily="18" charset="0"/>
                <a:cs typeface="Times New Roman" pitchFamily="18" charset="0"/>
                <a:hlinkClick r:id="rId15"/>
              </a:rPr>
              <a:t>Экспедирование грузов</a:t>
            </a:r>
            <a:endParaRPr lang="ru-RU" dirty="0">
              <a:solidFill>
                <a:schemeClr val="bg2">
                  <a:lumMod val="10000"/>
                </a:schemeClr>
              </a:solidFill>
              <a:latin typeface="Times New Roman" pitchFamily="18" charset="0"/>
              <a:cs typeface="Times New Roman" pitchFamily="18" charset="0"/>
            </a:endParaRPr>
          </a:p>
        </p:txBody>
      </p:sp>
      <p:sp>
        <p:nvSpPr>
          <p:cNvPr id="7" name="Заголовок 1"/>
          <p:cNvSpPr>
            <a:spLocks noGrp="1"/>
          </p:cNvSpPr>
          <p:nvPr>
            <p:ph type="title"/>
          </p:nvPr>
        </p:nvSpPr>
        <p:spPr>
          <a:xfrm>
            <a:off x="457200" y="357166"/>
            <a:ext cx="7472386" cy="500066"/>
          </a:xfrm>
        </p:spPr>
        <p:txBody>
          <a:bodyPr>
            <a:normAutofit fontScale="90000"/>
          </a:bodyPr>
          <a:lstStyle/>
          <a:p>
            <a:r>
              <a:rPr lang="ru-RU" sz="1600" b="0" dirty="0" smtClean="0">
                <a:solidFill>
                  <a:schemeClr val="tx1">
                    <a:lumMod val="95000"/>
                    <a:lumOff val="5000"/>
                  </a:schemeClr>
                </a:solidFill>
                <a:latin typeface="Times New Roman" pitchFamily="18" charset="0"/>
                <a:cs typeface="Times New Roman" pitchFamily="18" charset="0"/>
              </a:rPr>
              <a:t/>
            </a:r>
            <a:br>
              <a:rPr lang="ru-RU" sz="1600" b="0" dirty="0" smtClean="0">
                <a:solidFill>
                  <a:schemeClr val="tx1">
                    <a:lumMod val="95000"/>
                    <a:lumOff val="5000"/>
                  </a:schemeClr>
                </a:solidFill>
                <a:latin typeface="Times New Roman" pitchFamily="18" charset="0"/>
                <a:cs typeface="Times New Roman" pitchFamily="18" charset="0"/>
              </a:rPr>
            </a:br>
            <a:r>
              <a:rPr lang="ru-RU" sz="1600" b="0" dirty="0" smtClean="0">
                <a:solidFill>
                  <a:schemeClr val="tx1">
                    <a:lumMod val="95000"/>
                    <a:lumOff val="5000"/>
                  </a:schemeClr>
                </a:solidFill>
                <a:latin typeface="Times New Roman" pitchFamily="18" charset="0"/>
                <a:cs typeface="Times New Roman" pitchFamily="18" charset="0"/>
              </a:rPr>
              <a:t/>
            </a:r>
            <a:br>
              <a:rPr lang="ru-RU" sz="1600" b="0" dirty="0" smtClean="0">
                <a:solidFill>
                  <a:schemeClr val="tx1">
                    <a:lumMod val="95000"/>
                    <a:lumOff val="5000"/>
                  </a:schemeClr>
                </a:solidFill>
                <a:latin typeface="Times New Roman" pitchFamily="18" charset="0"/>
                <a:cs typeface="Times New Roman" pitchFamily="18" charset="0"/>
              </a:rPr>
            </a:br>
            <a:r>
              <a:rPr lang="ru-RU" sz="1600" b="0" dirty="0" smtClean="0">
                <a:solidFill>
                  <a:schemeClr val="tx1">
                    <a:lumMod val="95000"/>
                    <a:lumOff val="5000"/>
                  </a:schemeClr>
                </a:solidFill>
                <a:latin typeface="Times New Roman" pitchFamily="18" charset="0"/>
                <a:cs typeface="Times New Roman" pitchFamily="18" charset="0"/>
              </a:rPr>
              <a:t/>
            </a:r>
            <a:br>
              <a:rPr lang="ru-RU" sz="1600" b="0" dirty="0" smtClean="0">
                <a:solidFill>
                  <a:schemeClr val="tx1">
                    <a:lumMod val="95000"/>
                    <a:lumOff val="5000"/>
                  </a:schemeClr>
                </a:solidFill>
                <a:latin typeface="Times New Roman" pitchFamily="18" charset="0"/>
                <a:cs typeface="Times New Roman" pitchFamily="18" charset="0"/>
              </a:rPr>
            </a:br>
            <a:r>
              <a:rPr lang="ru-RU" sz="1600" b="0" dirty="0" smtClean="0">
                <a:solidFill>
                  <a:schemeClr val="tx1">
                    <a:lumMod val="95000"/>
                    <a:lumOff val="5000"/>
                  </a:schemeClr>
                </a:solidFill>
                <a:latin typeface="Times New Roman" pitchFamily="18" charset="0"/>
                <a:cs typeface="Times New Roman" pitchFamily="18" charset="0"/>
              </a:rPr>
              <a:t/>
            </a:r>
            <a:br>
              <a:rPr lang="ru-RU" sz="1600" b="0" dirty="0" smtClean="0">
                <a:solidFill>
                  <a:schemeClr val="tx1">
                    <a:lumMod val="95000"/>
                    <a:lumOff val="5000"/>
                  </a:schemeClr>
                </a:solidFill>
                <a:latin typeface="Times New Roman" pitchFamily="18" charset="0"/>
                <a:cs typeface="Times New Roman" pitchFamily="18" charset="0"/>
              </a:rPr>
            </a:br>
            <a:r>
              <a:rPr lang="ru-RU" sz="1600" b="0" dirty="0" smtClean="0">
                <a:solidFill>
                  <a:schemeClr val="tx1">
                    <a:lumMod val="95000"/>
                    <a:lumOff val="5000"/>
                  </a:schemeClr>
                </a:solidFill>
                <a:latin typeface="Times New Roman" pitchFamily="18" charset="0"/>
                <a:cs typeface="Times New Roman" pitchFamily="18" charset="0"/>
              </a:rPr>
              <a:t/>
            </a:r>
            <a:br>
              <a:rPr lang="ru-RU" sz="1600" b="0" dirty="0" smtClean="0">
                <a:solidFill>
                  <a:schemeClr val="tx1">
                    <a:lumMod val="95000"/>
                    <a:lumOff val="5000"/>
                  </a:schemeClr>
                </a:solidFill>
                <a:latin typeface="Times New Roman" pitchFamily="18" charset="0"/>
                <a:cs typeface="Times New Roman" pitchFamily="18" charset="0"/>
              </a:rPr>
            </a:br>
            <a:r>
              <a:rPr lang="ru-RU" sz="1600" b="0" dirty="0" smtClean="0">
                <a:solidFill>
                  <a:schemeClr val="tx1">
                    <a:lumMod val="95000"/>
                    <a:lumOff val="5000"/>
                  </a:schemeClr>
                </a:solidFill>
                <a:latin typeface="Times New Roman" pitchFamily="18" charset="0"/>
                <a:cs typeface="Times New Roman" pitchFamily="18" charset="0"/>
              </a:rPr>
              <a:t>ОБУЧЕНИЕ </a:t>
            </a:r>
            <a:r>
              <a:rPr lang="ru-RU" sz="1600" b="0" dirty="0" smtClean="0">
                <a:solidFill>
                  <a:schemeClr val="tx1">
                    <a:lumMod val="95000"/>
                    <a:lumOff val="5000"/>
                  </a:schemeClr>
                </a:solidFill>
                <a:latin typeface="Times New Roman" pitchFamily="18" charset="0"/>
                <a:cs typeface="Times New Roman" pitchFamily="18" charset="0"/>
              </a:rPr>
              <a:t>ЗА ГРАНИЦЕЙ: </a:t>
            </a:r>
            <a:r>
              <a:rPr lang="ru-RU" sz="1600" b="0" dirty="0" smtClean="0">
                <a:solidFill>
                  <a:schemeClr val="tx1">
                    <a:lumMod val="95000"/>
                    <a:lumOff val="5000"/>
                  </a:schemeClr>
                </a:solidFill>
                <a:latin typeface="Times New Roman" pitchFamily="18" charset="0"/>
                <a:cs typeface="Times New Roman" pitchFamily="18" charset="0"/>
              </a:rPr>
              <a:t>CПЕЦИАЛИЗАЦИИ  . </a:t>
            </a:r>
            <a:br>
              <a:rPr lang="ru-RU" sz="1600" b="0" dirty="0" smtClean="0">
                <a:solidFill>
                  <a:schemeClr val="tx1">
                    <a:lumMod val="95000"/>
                    <a:lumOff val="5000"/>
                  </a:schemeClr>
                </a:solidFill>
                <a:latin typeface="Times New Roman" pitchFamily="18" charset="0"/>
                <a:cs typeface="Times New Roman" pitchFamily="18" charset="0"/>
              </a:rPr>
            </a:br>
            <a:r>
              <a:rPr lang="ru-RU" sz="1600" dirty="0" smtClean="0">
                <a:solidFill>
                  <a:schemeClr val="tx1">
                    <a:lumMod val="95000"/>
                    <a:lumOff val="5000"/>
                  </a:schemeClr>
                </a:solidFill>
                <a:latin typeface="Times New Roman" pitchFamily="18" charset="0"/>
                <a:cs typeface="Times New Roman" pitchFamily="18" charset="0"/>
              </a:rPr>
              <a:t>Изучение </a:t>
            </a:r>
            <a:r>
              <a:rPr lang="ru-RU" sz="1600" dirty="0" smtClean="0">
                <a:solidFill>
                  <a:schemeClr val="tx1">
                    <a:lumMod val="95000"/>
                    <a:lumOff val="5000"/>
                  </a:schemeClr>
                </a:solidFill>
                <a:latin typeface="Times New Roman" pitchFamily="18" charset="0"/>
                <a:cs typeface="Times New Roman" pitchFamily="18" charset="0"/>
              </a:rPr>
              <a:t>логистики за рубежом</a:t>
            </a:r>
            <a:endParaRPr lang="ru-RU" sz="1600" dirty="0">
              <a:solidFill>
                <a:schemeClr val="tx1">
                  <a:lumMod val="95000"/>
                  <a:lumOff val="5000"/>
                </a:schemeClr>
              </a:solidFill>
              <a:latin typeface="Times New Roman" pitchFamily="18" charset="0"/>
              <a:cs typeface="Times New Roman" pitchFamily="18" charset="0"/>
            </a:endParaRPr>
          </a:p>
        </p:txBody>
      </p:sp>
      <p:sp>
        <p:nvSpPr>
          <p:cNvPr id="8" name="Содержимое 7"/>
          <p:cNvSpPr>
            <a:spLocks noGrp="1"/>
          </p:cNvSpPr>
          <p:nvPr>
            <p:ph sz="half" idx="2"/>
          </p:nvPr>
        </p:nvSpPr>
        <p:spPr>
          <a:xfrm>
            <a:off x="4286248" y="1600200"/>
            <a:ext cx="3413000" cy="4525963"/>
          </a:xfrm>
          <a:solidFill>
            <a:srgbClr val="00B0F0"/>
          </a:solidFill>
        </p:spPr>
        <p:txBody>
          <a:bodyPr>
            <a:normAutofit fontScale="40000" lnSpcReduction="20000"/>
          </a:bodyPr>
          <a:lstStyle/>
          <a:p>
            <a:r>
              <a:rPr lang="ru-RU" sz="3000" b="1" dirty="0" smtClean="0">
                <a:latin typeface="Times New Roman" pitchFamily="18" charset="0"/>
                <a:cs typeface="Times New Roman" pitchFamily="18" charset="0"/>
              </a:rPr>
              <a:t>Процесс и стоимость обучения</a:t>
            </a:r>
            <a:endParaRPr lang="ru-RU" sz="3000" dirty="0" smtClean="0">
              <a:latin typeface="Times New Roman" pitchFamily="18" charset="0"/>
              <a:cs typeface="Times New Roman" pitchFamily="18" charset="0"/>
            </a:endParaRPr>
          </a:p>
          <a:p>
            <a:r>
              <a:rPr lang="ru-RU" sz="3000" dirty="0" smtClean="0">
                <a:latin typeface="Times New Roman" pitchFamily="18" charset="0"/>
                <a:cs typeface="Times New Roman" pitchFamily="18" charset="0"/>
              </a:rPr>
              <a:t>В заграничных университетах изучение логистики длится 3-4 года на уровне </a:t>
            </a:r>
            <a:r>
              <a:rPr lang="ru-RU" sz="3000" dirty="0" err="1" smtClean="0">
                <a:latin typeface="Times New Roman" pitchFamily="18" charset="0"/>
                <a:cs typeface="Times New Roman" pitchFamily="18" charset="0"/>
              </a:rPr>
              <a:t>бакалавриата</a:t>
            </a:r>
            <a:r>
              <a:rPr lang="ru-RU" sz="3000" dirty="0" smtClean="0">
                <a:latin typeface="Times New Roman" pitchFamily="18" charset="0"/>
                <a:cs typeface="Times New Roman" pitchFamily="18" charset="0"/>
              </a:rPr>
              <a:t> и 1-2 года на уровне магистратуры. Поскольку для квалифицированной, а особенно – управленческой и менеджерской, деятельности в сфере логистики необходимы как общие знания, так и узкая специализация, большинство специалистов после окончания </a:t>
            </a:r>
            <a:r>
              <a:rPr lang="ru-RU" sz="3000" dirty="0" err="1" smtClean="0">
                <a:latin typeface="Times New Roman" pitchFamily="18" charset="0"/>
                <a:cs typeface="Times New Roman" pitchFamily="18" charset="0"/>
              </a:rPr>
              <a:t>бакалавриата</a:t>
            </a:r>
            <a:r>
              <a:rPr lang="ru-RU" sz="3000" dirty="0" smtClean="0">
                <a:latin typeface="Times New Roman" pitchFamily="18" charset="0"/>
                <a:cs typeface="Times New Roman" pitchFamily="18" charset="0"/>
              </a:rPr>
              <a:t> продолжают обучение на уровне магистратуры.</a:t>
            </a:r>
          </a:p>
          <a:p>
            <a:r>
              <a:rPr lang="ru-RU" sz="3000" dirty="0" smtClean="0">
                <a:latin typeface="Times New Roman" pitchFamily="18" charset="0"/>
                <a:cs typeface="Times New Roman" pitchFamily="18" charset="0"/>
              </a:rPr>
              <a:t>Стоимость обучения во многом зависит от конкретного вуза и специализации, выбранной студентом. </a:t>
            </a:r>
            <a:endParaRPr lang="ru-RU" sz="3000" dirty="0" smtClean="0">
              <a:latin typeface="Times New Roman" pitchFamily="18" charset="0"/>
              <a:cs typeface="Times New Roman" pitchFamily="18" charset="0"/>
            </a:endParaRPr>
          </a:p>
          <a:p>
            <a:r>
              <a:rPr lang="ru-RU" sz="3000" dirty="0" smtClean="0">
                <a:latin typeface="Times New Roman" pitchFamily="18" charset="0"/>
                <a:cs typeface="Times New Roman" pitchFamily="18" charset="0"/>
              </a:rPr>
              <a:t>В</a:t>
            </a:r>
            <a:r>
              <a:rPr lang="ru-RU" sz="3000" dirty="0" smtClean="0">
                <a:latin typeface="Times New Roman" pitchFamily="18" charset="0"/>
                <a:cs typeface="Times New Roman" pitchFamily="18" charset="0"/>
              </a:rPr>
              <a:t> </a:t>
            </a:r>
            <a:r>
              <a:rPr lang="ru-RU" sz="3000" dirty="0" smtClean="0">
                <a:latin typeface="Times New Roman" pitchFamily="18" charset="0"/>
                <a:cs typeface="Times New Roman" pitchFamily="18" charset="0"/>
                <a:hlinkClick r:id="rId16"/>
              </a:rPr>
              <a:t>Колледже </a:t>
            </a:r>
            <a:r>
              <a:rPr lang="ru-RU" sz="3000" dirty="0" err="1" smtClean="0">
                <a:latin typeface="Times New Roman" pitchFamily="18" charset="0"/>
                <a:cs typeface="Times New Roman" pitchFamily="18" charset="0"/>
                <a:hlinkClick r:id="rId16"/>
              </a:rPr>
              <a:t>Сентенниал</a:t>
            </a:r>
            <a:r>
              <a:rPr lang="ru-RU" sz="3000" dirty="0" smtClean="0">
                <a:latin typeface="Times New Roman" pitchFamily="18" charset="0"/>
                <a:cs typeface="Times New Roman" pitchFamily="18" charset="0"/>
              </a:rPr>
              <a:t> учеба в сфере логистики стоит порядка $9,500 в год, </a:t>
            </a:r>
            <a:endParaRPr lang="ru-RU" sz="3000" dirty="0" smtClean="0">
              <a:latin typeface="Times New Roman" pitchFamily="18" charset="0"/>
              <a:cs typeface="Times New Roman" pitchFamily="18" charset="0"/>
            </a:endParaRPr>
          </a:p>
          <a:p>
            <a:r>
              <a:rPr lang="ru-RU" sz="3000" dirty="0" smtClean="0">
                <a:latin typeface="Times New Roman" pitchFamily="18" charset="0"/>
                <a:cs typeface="Times New Roman" pitchFamily="18" charset="0"/>
              </a:rPr>
              <a:t>в</a:t>
            </a:r>
            <a:r>
              <a:rPr lang="ru-RU" sz="3000" dirty="0" smtClean="0">
                <a:latin typeface="Times New Roman" pitchFamily="18" charset="0"/>
                <a:cs typeface="Times New Roman" pitchFamily="18" charset="0"/>
              </a:rPr>
              <a:t> </a:t>
            </a:r>
            <a:r>
              <a:rPr lang="ru-RU" sz="3000" u="sng" dirty="0" smtClean="0">
                <a:latin typeface="Times New Roman" pitchFamily="18" charset="0"/>
                <a:cs typeface="Times New Roman" pitchFamily="18" charset="0"/>
                <a:hlinkClick r:id="rId17"/>
              </a:rPr>
              <a:t>Гонконгском политехническом университете</a:t>
            </a:r>
            <a:r>
              <a:rPr lang="ru-RU" sz="3000" dirty="0" smtClean="0">
                <a:latin typeface="Times New Roman" pitchFamily="18" charset="0"/>
                <a:cs typeface="Times New Roman" pitchFamily="18" charset="0"/>
              </a:rPr>
              <a:t> – более $15,000 в год. </a:t>
            </a:r>
            <a:endParaRPr lang="ru-RU" sz="3000" dirty="0" smtClean="0">
              <a:latin typeface="Times New Roman" pitchFamily="18" charset="0"/>
              <a:cs typeface="Times New Roman" pitchFamily="18" charset="0"/>
            </a:endParaRPr>
          </a:p>
          <a:p>
            <a:r>
              <a:rPr lang="ru-RU" sz="3000" dirty="0" smtClean="0">
                <a:latin typeface="Times New Roman" pitchFamily="18" charset="0"/>
                <a:cs typeface="Times New Roman" pitchFamily="18" charset="0"/>
              </a:rPr>
              <a:t>Обучение </a:t>
            </a:r>
            <a:r>
              <a:rPr lang="ru-RU" sz="3000" dirty="0" smtClean="0">
                <a:latin typeface="Times New Roman" pitchFamily="18" charset="0"/>
                <a:cs typeface="Times New Roman" pitchFamily="18" charset="0"/>
              </a:rPr>
              <a:t>логистике в британском </a:t>
            </a:r>
            <a:r>
              <a:rPr lang="ru-RU" sz="3000" dirty="0" err="1" smtClean="0">
                <a:latin typeface="Times New Roman" pitchFamily="18" charset="0"/>
                <a:cs typeface="Times New Roman" pitchFamily="18" charset="0"/>
                <a:hlinkClick r:id="rId18"/>
              </a:rPr>
              <a:t>Шеффилдском</a:t>
            </a:r>
            <a:r>
              <a:rPr lang="ru-RU" sz="3000" dirty="0" smtClean="0">
                <a:latin typeface="Times New Roman" pitchFamily="18" charset="0"/>
                <a:cs typeface="Times New Roman" pitchFamily="18" charset="0"/>
                <a:hlinkClick r:id="rId18"/>
              </a:rPr>
              <a:t> университете</a:t>
            </a:r>
            <a:r>
              <a:rPr lang="ru-RU" sz="3000" dirty="0" smtClean="0">
                <a:latin typeface="Times New Roman" pitchFamily="18" charset="0"/>
                <a:cs typeface="Times New Roman" pitchFamily="18" charset="0"/>
              </a:rPr>
              <a:t>, в свою очередь, обойдется в $25,400 в год на уровне магистратуры, </a:t>
            </a:r>
            <a:endParaRPr lang="ru-RU" sz="3000" dirty="0" smtClean="0">
              <a:latin typeface="Times New Roman" pitchFamily="18" charset="0"/>
              <a:cs typeface="Times New Roman" pitchFamily="18" charset="0"/>
            </a:endParaRPr>
          </a:p>
          <a:p>
            <a:r>
              <a:rPr lang="ru-RU" sz="3000" dirty="0" smtClean="0">
                <a:latin typeface="Times New Roman" pitchFamily="18" charset="0"/>
                <a:cs typeface="Times New Roman" pitchFamily="18" charset="0"/>
              </a:rPr>
              <a:t>а </a:t>
            </a:r>
            <a:r>
              <a:rPr lang="ru-RU" sz="3000" dirty="0" smtClean="0">
                <a:latin typeface="Times New Roman" pitchFamily="18" charset="0"/>
                <a:cs typeface="Times New Roman" pitchFamily="18" charset="0"/>
              </a:rPr>
              <a:t>в малазийском </a:t>
            </a:r>
            <a:r>
              <a:rPr lang="ru-RU" sz="3000" dirty="0" smtClean="0">
                <a:latin typeface="Times New Roman" pitchFamily="18" charset="0"/>
                <a:cs typeface="Times New Roman" pitchFamily="18" charset="0"/>
                <a:hlinkClick r:id="rId19"/>
              </a:rPr>
              <a:t>Университете </a:t>
            </a:r>
            <a:r>
              <a:rPr lang="ru-RU" sz="3000" dirty="0" err="1" smtClean="0">
                <a:latin typeface="Times New Roman" pitchFamily="18" charset="0"/>
                <a:cs typeface="Times New Roman" pitchFamily="18" charset="0"/>
                <a:hlinkClick r:id="rId19"/>
              </a:rPr>
              <a:t>Утара</a:t>
            </a:r>
            <a:r>
              <a:rPr lang="ru-RU" sz="3000" dirty="0" smtClean="0">
                <a:latin typeface="Times New Roman" pitchFamily="18" charset="0"/>
                <a:cs typeface="Times New Roman" pitchFamily="18" charset="0"/>
              </a:rPr>
              <a:t> – всего в $1,400.</a:t>
            </a:r>
          </a:p>
          <a:p>
            <a:endParaRPr lang="ru-RU" dirty="0"/>
          </a:p>
        </p:txBody>
      </p:sp>
    </p:spTree>
    <p:extLst>
      <p:ext uri="{BB962C8B-B14F-4D97-AF65-F5344CB8AC3E}">
        <p14:creationId xmlns:p14="http://schemas.microsoft.com/office/powerpoint/2010/main" xmlns="" val="3841167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89098" y="1071546"/>
            <a:ext cx="3429000" cy="1214446"/>
          </a:xfrm>
        </p:spPr>
        <p:txBody>
          <a:bodyPr>
            <a:noAutofit/>
          </a:bodyPr>
          <a:lstStyle/>
          <a:p>
            <a:r>
              <a:rPr lang="ru-RU" sz="2000" dirty="0" err="1" smtClean="0">
                <a:solidFill>
                  <a:schemeClr val="bg1">
                    <a:lumMod val="95000"/>
                    <a:lumOff val="5000"/>
                  </a:schemeClr>
                </a:solidFill>
                <a:latin typeface="Times New Roman" pitchFamily="18" charset="0"/>
                <a:cs typeface="Times New Roman" pitchFamily="18" charset="0"/>
              </a:rPr>
              <a:t>Таможенно-логистическая</a:t>
            </a:r>
            <a:r>
              <a:rPr lang="ru-RU" sz="2000" dirty="0" smtClean="0">
                <a:solidFill>
                  <a:schemeClr val="bg1">
                    <a:lumMod val="95000"/>
                    <a:lumOff val="5000"/>
                  </a:schemeClr>
                </a:solidFill>
                <a:latin typeface="Times New Roman" pitchFamily="18" charset="0"/>
                <a:cs typeface="Times New Roman" pitchFamily="18" charset="0"/>
              </a:rPr>
              <a:t> компания </a:t>
            </a:r>
            <a:r>
              <a:rPr lang="ru-RU" sz="2000" dirty="0" err="1" smtClean="0">
                <a:solidFill>
                  <a:schemeClr val="bg1">
                    <a:lumMod val="95000"/>
                    <a:lumOff val="5000"/>
                  </a:schemeClr>
                </a:solidFill>
                <a:latin typeface="Times New Roman" pitchFamily="18" charset="0"/>
                <a:cs typeface="Times New Roman" pitchFamily="18" charset="0"/>
              </a:rPr>
              <a:t>Транс-Миссия</a:t>
            </a:r>
            <a:r>
              <a:rPr lang="ru-RU" sz="2000" dirty="0" smtClean="0">
                <a:solidFill>
                  <a:schemeClr val="bg1">
                    <a:lumMod val="95000"/>
                    <a:lumOff val="5000"/>
                  </a:schemeClr>
                </a:solidFill>
                <a:latin typeface="Times New Roman" pitchFamily="18" charset="0"/>
                <a:cs typeface="Times New Roman" pitchFamily="18" charset="0"/>
              </a:rPr>
              <a:t>,</a:t>
            </a:r>
          </a:p>
        </p:txBody>
      </p:sp>
      <p:sp>
        <p:nvSpPr>
          <p:cNvPr id="3" name="Текст 2"/>
          <p:cNvSpPr>
            <a:spLocks noGrp="1"/>
          </p:cNvSpPr>
          <p:nvPr>
            <p:ph type="body" sz="half" idx="2"/>
          </p:nvPr>
        </p:nvSpPr>
        <p:spPr>
          <a:xfrm>
            <a:off x="5389098" y="2357430"/>
            <a:ext cx="3429000" cy="2857520"/>
          </a:xfrm>
        </p:spPr>
        <p:txBody>
          <a:bodyPr>
            <a:noAutofit/>
          </a:bodyPr>
          <a:lstStyle/>
          <a:p>
            <a:r>
              <a:rPr lang="ru-RU" sz="2000" dirty="0" smtClean="0">
                <a:solidFill>
                  <a:schemeClr val="bg1">
                    <a:lumMod val="95000"/>
                    <a:lumOff val="5000"/>
                  </a:schemeClr>
                </a:solidFill>
                <a:latin typeface="Times New Roman" pitchFamily="18" charset="0"/>
                <a:cs typeface="Times New Roman" pitchFamily="18" charset="0"/>
              </a:rPr>
              <a:t>доставка </a:t>
            </a:r>
            <a:r>
              <a:rPr lang="ru-RU" sz="2000" dirty="0" smtClean="0">
                <a:solidFill>
                  <a:schemeClr val="bg1">
                    <a:lumMod val="95000"/>
                    <a:lumOff val="5000"/>
                  </a:schemeClr>
                </a:solidFill>
                <a:latin typeface="Times New Roman" pitchFamily="18" charset="0"/>
                <a:cs typeface="Times New Roman" pitchFamily="18" charset="0"/>
              </a:rPr>
              <a:t>грузов </a:t>
            </a:r>
            <a:endParaRPr lang="ru-RU" sz="2000" dirty="0" smtClean="0">
              <a:solidFill>
                <a:schemeClr val="bg1">
                  <a:lumMod val="95000"/>
                  <a:lumOff val="5000"/>
                </a:schemeClr>
              </a:solidFill>
              <a:latin typeface="Times New Roman" pitchFamily="18" charset="0"/>
              <a:cs typeface="Times New Roman" pitchFamily="18" charset="0"/>
            </a:endParaRPr>
          </a:p>
          <a:p>
            <a:r>
              <a:rPr lang="ru-RU" sz="2000" dirty="0" smtClean="0">
                <a:solidFill>
                  <a:schemeClr val="bg1">
                    <a:lumMod val="95000"/>
                    <a:lumOff val="5000"/>
                  </a:schemeClr>
                </a:solidFill>
                <a:latin typeface="Times New Roman" pitchFamily="18" charset="0"/>
                <a:cs typeface="Times New Roman" pitchFamily="18" charset="0"/>
              </a:rPr>
              <a:t>из </a:t>
            </a:r>
            <a:r>
              <a:rPr lang="ru-RU" sz="2000" dirty="0" smtClean="0">
                <a:solidFill>
                  <a:schemeClr val="bg1">
                    <a:lumMod val="95000"/>
                    <a:lumOff val="5000"/>
                  </a:schemeClr>
                </a:solidFill>
                <a:latin typeface="Times New Roman" pitchFamily="18" charset="0"/>
                <a:cs typeface="Times New Roman" pitchFamily="18" charset="0"/>
              </a:rPr>
              <a:t>Китая, </a:t>
            </a:r>
            <a:endParaRPr lang="ru-RU" sz="2000" dirty="0" smtClean="0">
              <a:solidFill>
                <a:schemeClr val="bg1">
                  <a:lumMod val="95000"/>
                  <a:lumOff val="5000"/>
                </a:schemeClr>
              </a:solidFill>
              <a:latin typeface="Times New Roman" pitchFamily="18" charset="0"/>
              <a:cs typeface="Times New Roman" pitchFamily="18" charset="0"/>
            </a:endParaRPr>
          </a:p>
          <a:p>
            <a:r>
              <a:rPr lang="ru-RU" sz="2000" dirty="0" smtClean="0">
                <a:solidFill>
                  <a:schemeClr val="bg1">
                    <a:lumMod val="95000"/>
                    <a:lumOff val="5000"/>
                  </a:schemeClr>
                </a:solidFill>
                <a:latin typeface="Times New Roman" pitchFamily="18" charset="0"/>
                <a:cs typeface="Times New Roman" pitchFamily="18" charset="0"/>
              </a:rPr>
              <a:t>Японии</a:t>
            </a:r>
            <a:r>
              <a:rPr lang="ru-RU" sz="2000" dirty="0" smtClean="0">
                <a:solidFill>
                  <a:schemeClr val="bg1">
                    <a:lumMod val="95000"/>
                    <a:lumOff val="5000"/>
                  </a:schemeClr>
                </a:solidFill>
                <a:latin typeface="Times New Roman" pitchFamily="18" charset="0"/>
                <a:cs typeface="Times New Roman" pitchFamily="18" charset="0"/>
              </a:rPr>
              <a:t>, </a:t>
            </a:r>
            <a:endParaRPr lang="ru-RU" sz="2000" dirty="0" smtClean="0">
              <a:solidFill>
                <a:schemeClr val="bg1">
                  <a:lumMod val="95000"/>
                  <a:lumOff val="5000"/>
                </a:schemeClr>
              </a:solidFill>
              <a:latin typeface="Times New Roman" pitchFamily="18" charset="0"/>
              <a:cs typeface="Times New Roman" pitchFamily="18" charset="0"/>
            </a:endParaRPr>
          </a:p>
          <a:p>
            <a:r>
              <a:rPr lang="ru-RU" sz="2000" dirty="0" smtClean="0">
                <a:solidFill>
                  <a:schemeClr val="bg1">
                    <a:lumMod val="95000"/>
                    <a:lumOff val="5000"/>
                  </a:schemeClr>
                </a:solidFill>
                <a:latin typeface="Times New Roman" pitchFamily="18" charset="0"/>
                <a:cs typeface="Times New Roman" pitchFamily="18" charset="0"/>
              </a:rPr>
              <a:t>Кореи </a:t>
            </a:r>
          </a:p>
          <a:p>
            <a:r>
              <a:rPr lang="ru-RU" sz="2000" dirty="0" smtClean="0">
                <a:solidFill>
                  <a:schemeClr val="bg1">
                    <a:lumMod val="95000"/>
                    <a:lumOff val="5000"/>
                  </a:schemeClr>
                </a:solidFill>
                <a:latin typeface="Times New Roman" pitchFamily="18" charset="0"/>
                <a:cs typeface="Times New Roman" pitchFamily="18" charset="0"/>
              </a:rPr>
              <a:t>в </a:t>
            </a:r>
            <a:r>
              <a:rPr lang="ru-RU" sz="2000" dirty="0" smtClean="0">
                <a:solidFill>
                  <a:schemeClr val="bg1">
                    <a:lumMod val="95000"/>
                    <a:lumOff val="5000"/>
                  </a:schemeClr>
                </a:solidFill>
                <a:latin typeface="Times New Roman" pitchFamily="18" charset="0"/>
                <a:cs typeface="Times New Roman" pitchFamily="18" charset="0"/>
              </a:rPr>
              <a:t>Россию</a:t>
            </a:r>
            <a:br>
              <a:rPr lang="ru-RU" sz="2000" dirty="0" smtClean="0">
                <a:solidFill>
                  <a:schemeClr val="bg1">
                    <a:lumMod val="95000"/>
                    <a:lumOff val="5000"/>
                  </a:schemeClr>
                </a:solidFill>
                <a:latin typeface="Times New Roman" pitchFamily="18" charset="0"/>
                <a:cs typeface="Times New Roman" pitchFamily="18" charset="0"/>
              </a:rPr>
            </a:br>
            <a:r>
              <a:rPr lang="ru-RU" sz="2000" dirty="0" smtClean="0">
                <a:solidFill>
                  <a:schemeClr val="bg1">
                    <a:lumMod val="95000"/>
                    <a:lumOff val="5000"/>
                  </a:schemeClr>
                </a:solidFill>
                <a:latin typeface="Times New Roman" pitchFamily="18" charset="0"/>
                <a:cs typeface="Times New Roman" pitchFamily="18" charset="0"/>
              </a:rPr>
              <a:t>Рекламный </a:t>
            </a:r>
            <a:r>
              <a:rPr lang="ru-RU" sz="2000" dirty="0" err="1" smtClean="0">
                <a:solidFill>
                  <a:schemeClr val="bg1">
                    <a:lumMod val="95000"/>
                    <a:lumOff val="5000"/>
                  </a:schemeClr>
                </a:solidFill>
                <a:latin typeface="Times New Roman" pitchFamily="18" charset="0"/>
                <a:cs typeface="Times New Roman" pitchFamily="18" charset="0"/>
              </a:rPr>
              <a:t>слоган</a:t>
            </a:r>
            <a:r>
              <a:rPr lang="ru-RU" sz="2000" dirty="0" smtClean="0">
                <a:solidFill>
                  <a:schemeClr val="bg1">
                    <a:lumMod val="95000"/>
                    <a:lumOff val="5000"/>
                  </a:schemeClr>
                </a:solidFill>
                <a:latin typeface="Times New Roman" pitchFamily="18" charset="0"/>
                <a:cs typeface="Times New Roman" pitchFamily="18" charset="0"/>
              </a:rPr>
              <a:t>:</a:t>
            </a:r>
          </a:p>
          <a:p>
            <a:r>
              <a:rPr lang="ru-RU" sz="2800" b="1" dirty="0" smtClean="0">
                <a:solidFill>
                  <a:schemeClr val="bg1">
                    <a:lumMod val="95000"/>
                    <a:lumOff val="5000"/>
                  </a:schemeClr>
                </a:solidFill>
                <a:latin typeface="Times New Roman" pitchFamily="18" charset="0"/>
                <a:cs typeface="Times New Roman" pitchFamily="18" charset="0"/>
              </a:rPr>
              <a:t>Мир </a:t>
            </a:r>
            <a:r>
              <a:rPr lang="ru-RU" sz="2800" b="1" dirty="0" smtClean="0">
                <a:solidFill>
                  <a:schemeClr val="bg1">
                    <a:lumMod val="95000"/>
                    <a:lumOff val="5000"/>
                  </a:schemeClr>
                </a:solidFill>
                <a:latin typeface="Times New Roman" pitchFamily="18" charset="0"/>
                <a:cs typeface="Times New Roman" pitchFamily="18" charset="0"/>
              </a:rPr>
              <a:t>не стоит на месте!</a:t>
            </a:r>
            <a:endParaRPr lang="ru-RU" sz="2800" b="1" dirty="0">
              <a:solidFill>
                <a:schemeClr val="bg1">
                  <a:lumMod val="95000"/>
                  <a:lumOff val="5000"/>
                </a:schemeClr>
              </a:solidFill>
              <a:latin typeface="Times New Roman" pitchFamily="18" charset="0"/>
              <a:cs typeface="Times New Roman" pitchFamily="18" charset="0"/>
            </a:endParaRPr>
          </a:p>
        </p:txBody>
      </p:sp>
      <p:pic>
        <p:nvPicPr>
          <p:cNvPr id="1026" name="Picture 2" descr="F:\img_346.png"/>
          <p:cNvPicPr>
            <a:picLocks noChangeAspect="1" noChangeArrowheads="1"/>
          </p:cNvPicPr>
          <p:nvPr/>
        </p:nvPicPr>
        <p:blipFill>
          <a:blip r:embed="rId2"/>
          <a:srcRect/>
          <a:stretch>
            <a:fillRect/>
          </a:stretch>
        </p:blipFill>
        <p:spPr bwMode="auto">
          <a:xfrm>
            <a:off x="642910" y="1071546"/>
            <a:ext cx="4202896" cy="419581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436</TotalTime>
  <Words>650</Words>
  <Application>Microsoft Office PowerPoint</Application>
  <PresentationFormat>Экран (4:3)</PresentationFormat>
  <Paragraphs>120</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Изящная</vt:lpstr>
      <vt:lpstr>Слайд 1</vt:lpstr>
      <vt:lpstr>Морская Академия в городе Щецин, Республика Польша, является университетом, который обучает специалистов, желающих успешно работать на море и на суше. Выпускники академии — это люди, прекрасно подготовленные к требованиям рынка труда — хорошо говорящие по-английски, с современными знаниями. Щецинская Морская Академия обучает студентов по востребованным во всем мире специальностям. Три факультета учебного заведения дают возможность обучения бакалавров и магистров на стационарной и заочной формах обучения. </vt:lpstr>
      <vt:lpstr>Управление цепочками поставок - логистика - Centennial College Toronto (Колледж Centennial Сollege Канада) </vt:lpstr>
      <vt:lpstr>Основные факультеты университета:</vt:lpstr>
      <vt:lpstr>Партнерские отношения вуз наладил со множеством престижных, уважаемых образовательных учреждений по всему миру – студенты могут продолжить свое образование по всему миру:</vt:lpstr>
      <vt:lpstr>Программы, курсы и цены, стоимость обучения в Centennial Сollege Toronto (programs and tuition/boarding fees, prices)</vt:lpstr>
      <vt:lpstr>В   Соединенных   Штатах   Логистика   Число  вузов   54</vt:lpstr>
      <vt:lpstr>Магистратура является очередной ступенью высшего образования и доступна для обладателей степени бакалавра. Чтобы получить степень магистра, как правило, требуется до двух лет очного обучения, что составляет в среднем от 36 до 54 семестровых зачетных пунктов (кредитов ECTS).  </vt:lpstr>
      <vt:lpstr>     ОБУЧЕНИЕ ЗА ГРАНИЦЕЙ: CПЕЦИАЛИЗАЦИИ  .  Изучение логистики за рубежом</vt:lpstr>
      <vt:lpstr>Таможенно-логистическая компания Транс-Миссия,</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Библиотекарь</dc:creator>
  <cp:lastModifiedBy>Библиотекарь</cp:lastModifiedBy>
  <cp:revision>119</cp:revision>
  <dcterms:created xsi:type="dcterms:W3CDTF">2018-11-28T07:25:00Z</dcterms:created>
  <dcterms:modified xsi:type="dcterms:W3CDTF">2020-12-09T15:43:46Z</dcterms:modified>
</cp:coreProperties>
</file>