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8"/>
  </p:notes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6" r:id="rId15"/>
    <p:sldId id="287" r:id="rId16"/>
    <p:sldId id="273" r:id="rId17"/>
    <p:sldId id="274" r:id="rId18"/>
    <p:sldId id="275" r:id="rId19"/>
    <p:sldId id="277" r:id="rId20"/>
    <p:sldId id="278" r:id="rId21"/>
    <p:sldId id="279" r:id="rId22"/>
    <p:sldId id="280" r:id="rId23"/>
    <p:sldId id="283" r:id="rId24"/>
    <p:sldId id="281" r:id="rId25"/>
    <p:sldId id="282" r:id="rId26"/>
    <p:sldId id="284" r:id="rId27"/>
    <p:sldId id="288" r:id="rId28"/>
    <p:sldId id="285" r:id="rId29"/>
    <p:sldId id="286" r:id="rId30"/>
    <p:sldId id="289" r:id="rId31"/>
    <p:sldId id="290" r:id="rId32"/>
    <p:sldId id="291" r:id="rId33"/>
    <p:sldId id="292" r:id="rId34"/>
    <p:sldId id="294" r:id="rId35"/>
    <p:sldId id="295" r:id="rId36"/>
    <p:sldId id="296" r:id="rId37"/>
    <p:sldId id="297" r:id="rId38"/>
    <p:sldId id="300" r:id="rId39"/>
    <p:sldId id="298" r:id="rId40"/>
    <p:sldId id="299" r:id="rId41"/>
    <p:sldId id="312" r:id="rId42"/>
    <p:sldId id="301" r:id="rId43"/>
    <p:sldId id="302" r:id="rId44"/>
    <p:sldId id="303" r:id="rId45"/>
    <p:sldId id="304" r:id="rId46"/>
    <p:sldId id="305" r:id="rId47"/>
    <p:sldId id="306" r:id="rId48"/>
    <p:sldId id="307" r:id="rId49"/>
    <p:sldId id="308" r:id="rId50"/>
    <p:sldId id="310" r:id="rId51"/>
    <p:sldId id="311" r:id="rId52"/>
    <p:sldId id="314" r:id="rId53"/>
    <p:sldId id="315" r:id="rId54"/>
    <p:sldId id="324" r:id="rId55"/>
    <p:sldId id="316" r:id="rId56"/>
    <p:sldId id="317" r:id="rId57"/>
    <p:sldId id="318" r:id="rId58"/>
    <p:sldId id="319" r:id="rId59"/>
    <p:sldId id="320" r:id="rId60"/>
    <p:sldId id="321" r:id="rId61"/>
    <p:sldId id="322" r:id="rId62"/>
    <p:sldId id="323" r:id="rId63"/>
    <p:sldId id="326" r:id="rId64"/>
    <p:sldId id="327" r:id="rId65"/>
    <p:sldId id="328" r:id="rId66"/>
    <p:sldId id="325" r:id="rId67"/>
  </p:sldIdLst>
  <p:sldSz cx="9144000" cy="6858000" type="screen4x3"/>
  <p:notesSz cx="6858000" cy="9144000"/>
  <p:custDataLst>
    <p:tags r:id="rId69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70A83"/>
    <a:srgbClr val="1F08C6"/>
    <a:srgbClr val="1508C4"/>
    <a:srgbClr val="002E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69" d="100"/>
          <a:sy n="69" d="100"/>
        </p:scale>
        <p:origin x="1422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gs" Target="tags/tag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2B4DA6-D526-4718-88DE-56577490007F}" type="datetimeFigureOut">
              <a:rPr lang="ru-RU" smtClean="0"/>
              <a:t>27.04.2024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F2BCD6-C583-4A56-86EC-4380C69A8E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26692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F2BCD6-C583-4A56-86EC-4380C69A8EF0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26124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Автор шаблона </a:t>
            </a:r>
            <a:r>
              <a:rPr lang="ru-RU" dirty="0" err="1" smtClean="0"/>
              <a:t>Салиш</a:t>
            </a:r>
            <a:r>
              <a:rPr lang="ru-RU" dirty="0" smtClean="0"/>
              <a:t> С.С., учитель начальных классов СШ №53 г. Актобе.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F2BCD6-C583-4A56-86EC-4380C69A8EF0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47721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Автор шаблона </a:t>
            </a:r>
            <a:r>
              <a:rPr lang="ru-RU" dirty="0" err="1" smtClean="0"/>
              <a:t>Салиш</a:t>
            </a:r>
            <a:r>
              <a:rPr lang="ru-RU" dirty="0" smtClean="0"/>
              <a:t> С.С., учитель начальных классов СШ №53 г. Актобе.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F2BCD6-C583-4A56-86EC-4380C69A8EF0}" type="slidenum">
              <a:rPr lang="ru-RU" smtClean="0"/>
              <a:t>66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93058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Relationship Id="rId6" Type="http://schemas.openxmlformats.org/officeDocument/2006/relationships/audio" Target="../media/audio1.wav"/><Relationship Id="rId5" Type="http://schemas.openxmlformats.org/officeDocument/2006/relationships/hyperlink" Target="http://sun-shine-kz.ucoz.ru/" TargetMode="External"/><Relationship Id="rId4" Type="http://schemas.openxmlformats.org/officeDocument/2006/relationships/image" Target="../media/image2.gif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3.wav"/><Relationship Id="rId6" Type="http://schemas.openxmlformats.org/officeDocument/2006/relationships/audio" Target="../media/audio3.wav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" Target="../slides/slide7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3">
            <a:lum/>
          </a:blip>
          <a:srcRect/>
          <a:stretch>
            <a:fillRect l="-9000" r="-11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pic>
        <p:nvPicPr>
          <p:cNvPr id="1026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4462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529" y="47144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7534" y="496390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613" y="4462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2022" y="33564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7853" y="4462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7187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9453" y="8222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462" y="425495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7896" y="188640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9693" y="8222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185" y="112479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5731" y="89195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712" y="96047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957" y="730296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4197" y="730296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92" y="1372479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025" y="179930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8792" y="170210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6948" y="1372479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3030" y="1824245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109" y="1372479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7518" y="166350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7656" y="149972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958" y="1753350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4158" y="1338071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392" y="1516495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307" y="1876535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1208" y="228832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5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14779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6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349" y="222242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7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6057" y="195485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8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9453" y="2058151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8662" y="1986143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9693" y="2058151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88" y="2734530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6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4288" y="3064154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7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2444" y="2734530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9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8605" y="2734530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1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7814" y="2706228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7008" y="307780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3152" y="286177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8888" y="287854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1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177" y="381469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3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723" y="358185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6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8605" y="3296443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8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1729" y="331375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0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8845" y="3584475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0054" y="3666200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4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4158" y="334819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7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87" y="4087032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0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5387" y="441665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2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9625" y="453879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9704" y="4087032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4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4113" y="437805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5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8913" y="4058730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0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553" y="446790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2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9987" y="423104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4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91" y="473510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0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9704" y="4648945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1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2041" y="497420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4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9944" y="4936977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6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6048" y="477270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8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5257" y="4700696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0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6288" y="477270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120" y="5423177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5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6948" y="5423177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9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2318" y="5394875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0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1512" y="576644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2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7656" y="5550424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958" y="580404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5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4158" y="5388769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8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6071249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9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681" y="6503345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1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227" y="6270504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2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5992" y="6042947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5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446" y="631035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8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349" y="6273122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0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9453" y="6108849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3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7896" y="627727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9693" y="6108849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Текст 8"/>
          <p:cNvSpPr>
            <a:spLocks noGrp="1"/>
          </p:cNvSpPr>
          <p:nvPr>
            <p:ph type="body" sz="quarter" idx="13" hasCustomPrompt="1"/>
          </p:nvPr>
        </p:nvSpPr>
        <p:spPr>
          <a:xfrm>
            <a:off x="1331913" y="4508276"/>
            <a:ext cx="6840537" cy="1296988"/>
          </a:xfrm>
        </p:spPr>
        <p:txBody>
          <a:bodyPr>
            <a:normAutofit/>
          </a:bodyPr>
          <a:lstStyle>
            <a:lvl5pPr marL="174625" indent="0">
              <a:buNone/>
              <a:defRPr sz="32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5pPr>
          </a:lstStyle>
          <a:p>
            <a:pPr lvl="4"/>
            <a:r>
              <a:rPr lang="ru-RU" dirty="0" smtClean="0"/>
              <a:t>Ваши данные</a:t>
            </a:r>
          </a:p>
        </p:txBody>
      </p:sp>
      <p:sp>
        <p:nvSpPr>
          <p:cNvPr id="195" name="TextBox 194" hidden="1"/>
          <p:cNvSpPr txBox="1"/>
          <p:nvPr userDrawn="1"/>
        </p:nvSpPr>
        <p:spPr>
          <a:xfrm>
            <a:off x="35496" y="539969"/>
            <a:ext cx="90993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АВТОР ШАБЛОНА САЛИШ САЛТАНАТ САЛИШЕВНА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 userDrawn="1"/>
        </p:nvSpPr>
        <p:spPr>
          <a:xfrm>
            <a:off x="-36512" y="-27384"/>
            <a:ext cx="168187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 smtClean="0">
                <a:hlinkClick r:id="rId5"/>
              </a:rPr>
              <a:t>http://sun-shine-kz.ucoz.ru/</a:t>
            </a:r>
            <a:r>
              <a:rPr lang="ru-RU" sz="1000" dirty="0" smtClean="0"/>
              <a:t> </a:t>
            </a:r>
            <a:endParaRPr lang="ru-RU" sz="1000" dirty="0"/>
          </a:p>
        </p:txBody>
      </p:sp>
      <p:sp>
        <p:nvSpPr>
          <p:cNvPr id="3" name="TextBox 2"/>
          <p:cNvSpPr txBox="1"/>
          <p:nvPr userDrawn="1"/>
        </p:nvSpPr>
        <p:spPr>
          <a:xfrm>
            <a:off x="-15712" y="6669360"/>
            <a:ext cx="163538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solidFill>
                  <a:schemeClr val="bg1"/>
                </a:solidFill>
              </a:rPr>
              <a:t>Автор шаблона </a:t>
            </a:r>
            <a:r>
              <a:rPr lang="ru-RU" sz="1000" dirty="0" err="1" smtClean="0">
                <a:solidFill>
                  <a:schemeClr val="bg1"/>
                </a:solidFill>
              </a:rPr>
              <a:t>Салиш</a:t>
            </a:r>
            <a:r>
              <a:rPr lang="ru-RU" sz="1000" dirty="0" smtClean="0">
                <a:solidFill>
                  <a:schemeClr val="bg1"/>
                </a:solidFill>
              </a:rPr>
              <a:t> С.С.</a:t>
            </a:r>
            <a:endParaRPr lang="ru-RU" sz="1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Svoya_igra_-_Zastavka_2013.wav"/>
          </p:stSnd>
        </p:sndAc>
      </p:transition>
    </mc:Choice>
    <mc:Fallback xmlns="">
      <p:transition spd="slow">
        <p:sndAc>
          <p:stSnd>
            <p:snd r:embed="rId6" name="Svoya_igra_-_Zastavka_2013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bg>
      <p:bgPr>
        <a:gradFill flip="none" rotWithShape="1">
          <a:gsLst>
            <a:gs pos="0">
              <a:srgbClr val="070A83"/>
            </a:gs>
            <a:gs pos="39999">
              <a:srgbClr val="0A128C"/>
            </a:gs>
            <a:gs pos="70000">
              <a:srgbClr val="181CC7"/>
            </a:gs>
            <a:gs pos="88000">
              <a:srgbClr val="1508C4"/>
            </a:gs>
            <a:gs pos="100000">
              <a:srgbClr val="1F08C6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7211144" cy="1143000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Категория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 hasCustomPrompt="1"/>
          </p:nvPr>
        </p:nvSpPr>
        <p:spPr>
          <a:xfrm>
            <a:off x="457200" y="1600200"/>
            <a:ext cx="8229600" cy="4493095"/>
          </a:xfrm>
        </p:spPr>
        <p:txBody>
          <a:bodyPr/>
          <a:lstStyle>
            <a:lvl1pPr>
              <a:defRPr sz="4000" baseline="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5pPr marL="1828800" indent="0">
              <a:buNone/>
              <a:defRPr/>
            </a:lvl5pPr>
          </a:lstStyle>
          <a:p>
            <a:pPr lvl="0"/>
            <a:r>
              <a:rPr lang="ru-RU" dirty="0" smtClean="0"/>
              <a:t>Ваш вопрос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27.04.2024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>
            <a:hlinkClick r:id="" action="ppaction://hlinkshowjump?jump=nextslide">
              <a:snd r:embed="rId2" name="восходящий ряд.wav"/>
            </a:hlinkClick>
          </p:cNvPr>
          <p:cNvSpPr txBox="1"/>
          <p:nvPr userDrawn="1"/>
        </p:nvSpPr>
        <p:spPr>
          <a:xfrm>
            <a:off x="3923928" y="6093296"/>
            <a:ext cx="1298561" cy="646331"/>
          </a:xfrm>
          <a:prstGeom prst="rect">
            <a:avLst/>
          </a:prstGeom>
          <a:solidFill>
            <a:srgbClr val="070A83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rtlCol="0">
            <a:spAutoFit/>
          </a:bodyPr>
          <a:lstStyle/>
          <a:p>
            <a:r>
              <a:rPr lang="ru-RU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Ответ</a:t>
            </a:r>
            <a:endParaRPr lang="ru-RU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Заголовок и объект">
    <p:bg>
      <p:bgPr>
        <a:gradFill flip="none" rotWithShape="1">
          <a:gsLst>
            <a:gs pos="0">
              <a:srgbClr val="070A83"/>
            </a:gs>
            <a:gs pos="39999">
              <a:srgbClr val="0A128C"/>
            </a:gs>
            <a:gs pos="70000">
              <a:srgbClr val="181CC7"/>
            </a:gs>
            <a:gs pos="88000">
              <a:srgbClr val="1508C4"/>
            </a:gs>
            <a:gs pos="100000">
              <a:srgbClr val="1F08C6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27.04.2024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>
            <a:hlinkClick r:id="" action="ppaction://hlinkshowjump?jump=nextslide">
              <a:snd r:embed="rId3" name="восходящий ряд.wav"/>
            </a:hlinkClick>
          </p:cNvPr>
          <p:cNvSpPr txBox="1"/>
          <p:nvPr userDrawn="1"/>
        </p:nvSpPr>
        <p:spPr>
          <a:xfrm>
            <a:off x="3779912" y="6093296"/>
            <a:ext cx="1601721" cy="646331"/>
          </a:xfrm>
          <a:prstGeom prst="rect">
            <a:avLst/>
          </a:prstGeom>
          <a:solidFill>
            <a:srgbClr val="070A83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rtlCol="0">
            <a:spAutoFit/>
          </a:bodyPr>
          <a:lstStyle/>
          <a:p>
            <a:r>
              <a:rPr lang="ru-RU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Вопрос</a:t>
            </a:r>
            <a:endParaRPr lang="ru-RU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2" descr="https://festival.1september.ru/articles/604377/presentation/14.jpg"/>
          <p:cNvPicPr>
            <a:picLocks noChangeAspect="1" noChangeArrowheads="1"/>
          </p:cNvPicPr>
          <p:nvPr userDrawn="1"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694" b="79306" l="22604" r="8197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270" t="20969" r="17247" b="21612"/>
          <a:stretch/>
        </p:blipFill>
        <p:spPr bwMode="auto">
          <a:xfrm>
            <a:off x="1849666" y="2060848"/>
            <a:ext cx="5530646" cy="3937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 userDrawn="1"/>
        </p:nvSpPr>
        <p:spPr>
          <a:xfrm>
            <a:off x="411496" y="332656"/>
            <a:ext cx="380046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kern="12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Кот в мешке</a:t>
            </a:r>
            <a:endParaRPr lang="ru-RU" sz="5400" kern="1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424862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Svoya_igra_-_Kot_v_Meshke.wav"/>
          </p:stSnd>
        </p:sndAc>
      </p:transition>
    </mc:Choice>
    <mc:Fallback xmlns="">
      <p:transition spd="slow">
        <p:sndAc>
          <p:stSnd>
            <p:snd r:embed="rId6" name="Svoya_igra_-_Kot_v_Meshk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Заголовок и объект">
    <p:bg>
      <p:bgPr>
        <a:gradFill flip="none" rotWithShape="1">
          <a:gsLst>
            <a:gs pos="0">
              <a:srgbClr val="070A83"/>
            </a:gs>
            <a:gs pos="39999">
              <a:srgbClr val="0A128C"/>
            </a:gs>
            <a:gs pos="70000">
              <a:srgbClr val="181CC7"/>
            </a:gs>
            <a:gs pos="88000">
              <a:srgbClr val="1508C4"/>
            </a:gs>
            <a:gs pos="100000">
              <a:srgbClr val="1F08C6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7211144" cy="1143000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Категория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 hasCustomPrompt="1"/>
          </p:nvPr>
        </p:nvSpPr>
        <p:spPr>
          <a:xfrm>
            <a:off x="457200" y="1600200"/>
            <a:ext cx="8229600" cy="4493095"/>
          </a:xfrm>
        </p:spPr>
        <p:txBody>
          <a:bodyPr/>
          <a:lstStyle>
            <a:lvl1pPr>
              <a:defRPr sz="4000" baseline="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5pPr marL="1828800" indent="0">
              <a:buNone/>
              <a:defRPr/>
            </a:lvl5pPr>
          </a:lstStyle>
          <a:p>
            <a:pPr lvl="0"/>
            <a:r>
              <a:rPr lang="ru-RU" dirty="0" smtClean="0"/>
              <a:t>Ваш ответ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27.04.2024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8" name="Picture 4">
            <a:hlinkClick r:id="rId2" action="ppaction://hlinksldjump"/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84368" y="5930946"/>
            <a:ext cx="1080121" cy="810090"/>
          </a:xfrm>
          <a:prstGeom prst="rect">
            <a:avLst/>
          </a:prstGeom>
          <a:noFill/>
          <a:ln w="127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62515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bg>
      <p:bgPr>
        <a:gradFill flip="none" rotWithShape="1">
          <a:gsLst>
            <a:gs pos="0">
              <a:srgbClr val="070A83"/>
            </a:gs>
            <a:gs pos="39999">
              <a:srgbClr val="0A128C"/>
            </a:gs>
            <a:gs pos="70000">
              <a:srgbClr val="181CC7"/>
            </a:gs>
            <a:gs pos="88000">
              <a:srgbClr val="1508C4"/>
            </a:gs>
            <a:gs pos="100000">
              <a:srgbClr val="1F08C6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4949" y="92017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4158" y="848166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307" y="1386630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9693" y="1568246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5731" y="40204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712" y="47056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613" y="116632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7853" y="40466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4197" y="240391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92" y="88257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2318" y="854272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Тема 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27.04.2024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Рисунок 21"/>
          <p:cNvSpPr>
            <a:spLocks noGrp="1"/>
          </p:cNvSpPr>
          <p:nvPr>
            <p:ph type="pic" sz="quarter" idx="13"/>
          </p:nvPr>
        </p:nvSpPr>
        <p:spPr>
          <a:xfrm>
            <a:off x="514826" y="1616804"/>
            <a:ext cx="8094868" cy="440448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36015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Заголовок и объект">
    <p:bg>
      <p:bgPr>
        <a:gradFill flip="none" rotWithShape="1">
          <a:gsLst>
            <a:gs pos="0">
              <a:srgbClr val="070A83"/>
            </a:gs>
            <a:gs pos="39999">
              <a:srgbClr val="0A128C"/>
            </a:gs>
            <a:gs pos="70000">
              <a:srgbClr val="181CC7"/>
            </a:gs>
            <a:gs pos="88000">
              <a:srgbClr val="1508C4"/>
            </a:gs>
            <a:gs pos="100000">
              <a:srgbClr val="1F08C6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4949" y="92017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4158" y="848166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307" y="1386630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9693" y="1568246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5731" y="40204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712" y="47056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613" y="116632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7853" y="40466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4197" y="240391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92" y="882574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img-fotki.yandex.ru/get/6207/94689460.147/0_73c4b_aa133b18_S.jpg"/>
          <p:cNvPicPr>
            <a:picLocks noChangeAspect="1" noChangeArrowheads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2318" y="854272"/>
            <a:ext cx="460348" cy="4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Категория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27.04.2024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99991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27.04.2024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27.04.2024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3" r:id="rId3"/>
    <p:sldLayoutId id="2147483662" r:id="rId4"/>
    <p:sldLayoutId id="2147483660" r:id="rId5"/>
    <p:sldLayoutId id="2147483661" r:id="rId6"/>
    <p:sldLayoutId id="2147483654" r:id="rId7"/>
    <p:sldLayoutId id="2147483655" r:id="rId8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19.xml"/><Relationship Id="rId13" Type="http://schemas.openxmlformats.org/officeDocument/2006/relationships/slide" Target="slide30.xml"/><Relationship Id="rId18" Type="http://schemas.openxmlformats.org/officeDocument/2006/relationships/slide" Target="slide41.xml"/><Relationship Id="rId26" Type="http://schemas.openxmlformats.org/officeDocument/2006/relationships/slide" Target="slide59.xml"/><Relationship Id="rId3" Type="http://schemas.openxmlformats.org/officeDocument/2006/relationships/slide" Target="slide8.xml"/><Relationship Id="rId21" Type="http://schemas.openxmlformats.org/officeDocument/2006/relationships/slide" Target="slide48.xml"/><Relationship Id="rId7" Type="http://schemas.openxmlformats.org/officeDocument/2006/relationships/slide" Target="slide17.xml"/><Relationship Id="rId12" Type="http://schemas.openxmlformats.org/officeDocument/2006/relationships/slide" Target="slide28.xml"/><Relationship Id="rId17" Type="http://schemas.openxmlformats.org/officeDocument/2006/relationships/slide" Target="slide38.xml"/><Relationship Id="rId25" Type="http://schemas.openxmlformats.org/officeDocument/2006/relationships/slide" Target="slide57.xml"/><Relationship Id="rId2" Type="http://schemas.openxmlformats.org/officeDocument/2006/relationships/notesSlide" Target="../notesSlides/notesSlide2.xml"/><Relationship Id="rId16" Type="http://schemas.openxmlformats.org/officeDocument/2006/relationships/slide" Target="slide36.xml"/><Relationship Id="rId20" Type="http://schemas.openxmlformats.org/officeDocument/2006/relationships/slide" Target="slide46.xml"/><Relationship Id="rId1" Type="http://schemas.openxmlformats.org/officeDocument/2006/relationships/slideLayout" Target="../slideLayouts/slideLayout6.xml"/><Relationship Id="rId6" Type="http://schemas.openxmlformats.org/officeDocument/2006/relationships/slide" Target="slide14.xml"/><Relationship Id="rId11" Type="http://schemas.openxmlformats.org/officeDocument/2006/relationships/slide" Target="slide26.xml"/><Relationship Id="rId24" Type="http://schemas.openxmlformats.org/officeDocument/2006/relationships/slide" Target="slide54.xml"/><Relationship Id="rId5" Type="http://schemas.openxmlformats.org/officeDocument/2006/relationships/slide" Target="slide12.xml"/><Relationship Id="rId15" Type="http://schemas.openxmlformats.org/officeDocument/2006/relationships/slide" Target="slide34.xml"/><Relationship Id="rId23" Type="http://schemas.openxmlformats.org/officeDocument/2006/relationships/slide" Target="slide52.xml"/><Relationship Id="rId28" Type="http://schemas.openxmlformats.org/officeDocument/2006/relationships/image" Target="../media/image10.png"/><Relationship Id="rId10" Type="http://schemas.openxmlformats.org/officeDocument/2006/relationships/slide" Target="slide23.xml"/><Relationship Id="rId19" Type="http://schemas.openxmlformats.org/officeDocument/2006/relationships/slide" Target="slide44.xml"/><Relationship Id="rId4" Type="http://schemas.openxmlformats.org/officeDocument/2006/relationships/slide" Target="slide10.xml"/><Relationship Id="rId9" Type="http://schemas.openxmlformats.org/officeDocument/2006/relationships/slide" Target="slide21.xml"/><Relationship Id="rId14" Type="http://schemas.openxmlformats.org/officeDocument/2006/relationships/slide" Target="slide32.xml"/><Relationship Id="rId22" Type="http://schemas.openxmlformats.org/officeDocument/2006/relationships/slide" Target="slide50.xml"/><Relationship Id="rId27" Type="http://schemas.openxmlformats.org/officeDocument/2006/relationships/slide" Target="slide6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4.wav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4.wav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.wav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3.xml"/><Relationship Id="rId4" Type="http://schemas.openxmlformats.org/officeDocument/2006/relationships/audio" Target="../media/audio3.wav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4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4.xml"/><Relationship Id="rId4" Type="http://schemas.openxmlformats.org/officeDocument/2006/relationships/audio" Target="../media/audio2.wav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4.wav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.wav"/><Relationship Id="rId4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4.wav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3.xml"/><Relationship Id="rId4" Type="http://schemas.openxmlformats.org/officeDocument/2006/relationships/audio" Target="../media/audio3.wav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.wav"/><Relationship Id="rId4" Type="http://schemas.openxmlformats.org/officeDocument/2006/relationships/slide" Target="slide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4.wav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4.xml"/><Relationship Id="rId4" Type="http://schemas.openxmlformats.org/officeDocument/2006/relationships/audio" Target="../media/audio2.wav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4.wav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.wav"/><Relationship Id="rId4" Type="http://schemas.openxmlformats.org/officeDocument/2006/relationships/slide" Target="slide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.wav"/><Relationship Id="rId4" Type="http://schemas.openxmlformats.org/officeDocument/2006/relationships/slide" Target="slide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4.wav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4.wav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4.xml"/><Relationship Id="rId4" Type="http://schemas.openxmlformats.org/officeDocument/2006/relationships/audio" Target="../media/audio2.wav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3.xml"/><Relationship Id="rId4" Type="http://schemas.openxmlformats.org/officeDocument/2006/relationships/audio" Target="../media/audio3.wav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.wav"/><Relationship Id="rId4" Type="http://schemas.openxmlformats.org/officeDocument/2006/relationships/slide" Target="slide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3.xml"/><Relationship Id="rId4" Type="http://schemas.openxmlformats.org/officeDocument/2006/relationships/audio" Target="../media/audio3.wav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4.wav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.wav"/><Relationship Id="rId4" Type="http://schemas.openxmlformats.org/officeDocument/2006/relationships/slide" Target="slide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.wav"/><Relationship Id="rId4" Type="http://schemas.openxmlformats.org/officeDocument/2006/relationships/slide" Target="slide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.wav"/><Relationship Id="rId4" Type="http://schemas.openxmlformats.org/officeDocument/2006/relationships/slide" Target="slide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4.xml"/><Relationship Id="rId4" Type="http://schemas.openxmlformats.org/officeDocument/2006/relationships/audio" Target="../media/audio2.wav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4.wav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4.wav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3.xml"/><Relationship Id="rId4" Type="http://schemas.openxmlformats.org/officeDocument/2006/relationships/audio" Target="../media/audio3.wav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4.wav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4.wav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4.wav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4.xml"/><Relationship Id="rId4" Type="http://schemas.openxmlformats.org/officeDocument/2006/relationships/audio" Target="../media/audio2.wav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4.wav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hyperlink" Target="http://get-tune.net/?a=music&amp;q=%F1%E2%EE%FF+%E8%E3%F0%E0+%E7%E0%F1%F2%E0%E2%EA%E0" TargetMode="External"/><Relationship Id="rId7" Type="http://schemas.openxmlformats.org/officeDocument/2006/relationships/hyperlink" Target="http://ru.wikipedia.org/wiki/%D0%A1%D0%B2%D0%BE%D1%8F_%D0%B8%D0%B3%D1%80%D0%B0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retsepty-s-foto.ru/uploads/taginator/Jul-2013/kot-v-meshke-foto.jpg" TargetMode="External"/><Relationship Id="rId5" Type="http://schemas.openxmlformats.org/officeDocument/2006/relationships/hyperlink" Target="http://ipadmania.org/wp-content/uploads/svoyaig1.jpg" TargetMode="External"/><Relationship Id="rId4" Type="http://schemas.openxmlformats.org/officeDocument/2006/relationships/hyperlink" Target="http://s004.radikal.ru/i206/1104/46/67c84dab6e2e.gi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pPr marL="0" indent="0" algn="r">
              <a:buNone/>
            </a:pPr>
            <a:r>
              <a:rPr lang="ru-RU" dirty="0" err="1" smtClean="0">
                <a:solidFill>
                  <a:schemeClr val="bg1"/>
                </a:solidFill>
              </a:rPr>
              <a:t>Конга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smtClean="0">
                <a:solidFill>
                  <a:schemeClr val="bg1"/>
                </a:solidFill>
              </a:rPr>
              <a:t>Руслана М</a:t>
            </a:r>
            <a:r>
              <a:rPr lang="ru-RU" dirty="0" smtClean="0">
                <a:solidFill>
                  <a:schemeClr val="bg1"/>
                </a:solidFill>
              </a:rPr>
              <a:t>ихайловна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</a:p>
          <a:p>
            <a:pPr marL="0" indent="0" algn="r">
              <a:buNone/>
            </a:pPr>
            <a:r>
              <a:rPr lang="ru-RU" dirty="0" smtClean="0">
                <a:solidFill>
                  <a:schemeClr val="bg1"/>
                </a:solidFill>
              </a:rPr>
              <a:t>учитель математики МБОУ СОШ №2 </a:t>
            </a:r>
            <a:r>
              <a:rPr lang="ru-RU" dirty="0" err="1" smtClean="0">
                <a:solidFill>
                  <a:schemeClr val="bg1"/>
                </a:solidFill>
              </a:rPr>
              <a:t>г.Ак-Довурак</a:t>
            </a:r>
            <a:r>
              <a:rPr lang="ru-RU" dirty="0" smtClean="0">
                <a:solidFill>
                  <a:schemeClr val="bg1"/>
                </a:solidFill>
              </a:rPr>
              <a:t> Республика Тыва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9351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3" name="Svoya_igra_-_Zastavka_2013.wav"/>
          </p:stSnd>
        </p:sndAc>
      </p:transition>
    </mc:Choice>
    <mc:Fallback xmlns="">
      <p:transition spd="slow">
        <p:sndAc>
          <p:stSnd>
            <p:snd r:embed="rId4" name="Svoya_igra_-_Zastavka_2013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Всяко-разно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1838325" y="2060848"/>
            <a:ext cx="5467350" cy="3388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01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ГИА</a:t>
            </a:r>
            <a:endParaRPr lang="ru-RU" dirty="0"/>
          </a:p>
        </p:txBody>
      </p:sp>
      <p:pic>
        <p:nvPicPr>
          <p:cNvPr id="4" name="Рисунок 3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6349" b="16349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921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Алгебра 7</a:t>
            </a:r>
            <a:endParaRPr lang="ru-RU" dirty="0"/>
          </a:p>
        </p:txBody>
      </p:sp>
      <p:pic>
        <p:nvPicPr>
          <p:cNvPr id="4" name="Рисунок 3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2671" b="12671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684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Геометрия 7</a:t>
            </a:r>
            <a:endParaRPr lang="ru-RU" dirty="0"/>
          </a:p>
        </p:txBody>
      </p:sp>
      <p:pic>
        <p:nvPicPr>
          <p:cNvPr id="4" name="Рисунок 3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6339" b="16339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307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Математика вокруг нас</a:t>
            </a:r>
            <a:endParaRPr lang="ru-RU" dirty="0"/>
          </a:p>
        </p:txBody>
      </p:sp>
      <p:pic>
        <p:nvPicPr>
          <p:cNvPr id="4" name="Рисунок 3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7166" b="17166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786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hlinkClick r:id="rId3" action="ppaction://hlinksldjump"/>
          </p:cNvPr>
          <p:cNvSpPr/>
          <p:nvPr/>
        </p:nvSpPr>
        <p:spPr>
          <a:xfrm>
            <a:off x="3888432" y="1511771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10</a:t>
            </a:r>
          </a:p>
        </p:txBody>
      </p:sp>
      <p:sp>
        <p:nvSpPr>
          <p:cNvPr id="7" name="Прямоугольник 6">
            <a:hlinkClick r:id="rId4" action="ppaction://hlinksldjump"/>
          </p:cNvPr>
          <p:cNvSpPr/>
          <p:nvPr/>
        </p:nvSpPr>
        <p:spPr>
          <a:xfrm>
            <a:off x="4896544" y="1511771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20</a:t>
            </a:r>
          </a:p>
        </p:txBody>
      </p:sp>
      <p:sp>
        <p:nvSpPr>
          <p:cNvPr id="8" name="Прямоугольник 7">
            <a:hlinkClick r:id="rId5" action="ppaction://hlinksldjump"/>
          </p:cNvPr>
          <p:cNvSpPr/>
          <p:nvPr/>
        </p:nvSpPr>
        <p:spPr>
          <a:xfrm>
            <a:off x="5904656" y="1511771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30</a:t>
            </a:r>
          </a:p>
        </p:txBody>
      </p:sp>
      <p:sp>
        <p:nvSpPr>
          <p:cNvPr id="9" name="Прямоугольник 8">
            <a:hlinkClick r:id="rId6" action="ppaction://hlinksldjump"/>
          </p:cNvPr>
          <p:cNvSpPr/>
          <p:nvPr/>
        </p:nvSpPr>
        <p:spPr>
          <a:xfrm>
            <a:off x="6912768" y="1511771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40</a:t>
            </a:r>
          </a:p>
        </p:txBody>
      </p:sp>
      <p:sp>
        <p:nvSpPr>
          <p:cNvPr id="10" name="Прямоугольник 9">
            <a:hlinkClick r:id="rId7" action="ppaction://hlinksldjump"/>
          </p:cNvPr>
          <p:cNvSpPr/>
          <p:nvPr/>
        </p:nvSpPr>
        <p:spPr>
          <a:xfrm>
            <a:off x="7920880" y="1511771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50</a:t>
            </a:r>
          </a:p>
        </p:txBody>
      </p:sp>
      <p:sp>
        <p:nvSpPr>
          <p:cNvPr id="11" name="Прямоугольник 10">
            <a:hlinkClick r:id="rId8" action="ppaction://hlinksldjump"/>
          </p:cNvPr>
          <p:cNvSpPr/>
          <p:nvPr/>
        </p:nvSpPr>
        <p:spPr>
          <a:xfrm>
            <a:off x="3888432" y="2447875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10</a:t>
            </a:r>
          </a:p>
        </p:txBody>
      </p:sp>
      <p:sp>
        <p:nvSpPr>
          <p:cNvPr id="12" name="Прямоугольник 11">
            <a:hlinkClick r:id="rId9" action="ppaction://hlinksldjump"/>
          </p:cNvPr>
          <p:cNvSpPr/>
          <p:nvPr/>
        </p:nvSpPr>
        <p:spPr>
          <a:xfrm>
            <a:off x="4896544" y="2447875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20</a:t>
            </a:r>
          </a:p>
        </p:txBody>
      </p:sp>
      <p:sp>
        <p:nvSpPr>
          <p:cNvPr id="13" name="Прямоугольник 12">
            <a:hlinkClick r:id="rId10" action="ppaction://hlinksldjump"/>
          </p:cNvPr>
          <p:cNvSpPr/>
          <p:nvPr/>
        </p:nvSpPr>
        <p:spPr>
          <a:xfrm>
            <a:off x="5904656" y="2447875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30</a:t>
            </a:r>
          </a:p>
        </p:txBody>
      </p:sp>
      <p:sp>
        <p:nvSpPr>
          <p:cNvPr id="14" name="Прямоугольник 13">
            <a:hlinkClick r:id="rId11" action="ppaction://hlinksldjump"/>
          </p:cNvPr>
          <p:cNvSpPr/>
          <p:nvPr/>
        </p:nvSpPr>
        <p:spPr>
          <a:xfrm>
            <a:off x="6912768" y="2447875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40</a:t>
            </a:r>
          </a:p>
        </p:txBody>
      </p:sp>
      <p:sp>
        <p:nvSpPr>
          <p:cNvPr id="15" name="Прямоугольник 14">
            <a:hlinkClick r:id="rId12" action="ppaction://hlinksldjump"/>
          </p:cNvPr>
          <p:cNvSpPr/>
          <p:nvPr/>
        </p:nvSpPr>
        <p:spPr>
          <a:xfrm>
            <a:off x="7920880" y="2447875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50</a:t>
            </a:r>
          </a:p>
        </p:txBody>
      </p:sp>
      <p:sp>
        <p:nvSpPr>
          <p:cNvPr id="16" name="Прямоугольник 15">
            <a:hlinkClick r:id="rId13" action="ppaction://hlinksldjump"/>
          </p:cNvPr>
          <p:cNvSpPr/>
          <p:nvPr/>
        </p:nvSpPr>
        <p:spPr>
          <a:xfrm>
            <a:off x="3888432" y="3383979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10</a:t>
            </a:r>
          </a:p>
        </p:txBody>
      </p:sp>
      <p:sp>
        <p:nvSpPr>
          <p:cNvPr id="17" name="Прямоугольник 16">
            <a:hlinkClick r:id="rId14" action="ppaction://hlinksldjump"/>
          </p:cNvPr>
          <p:cNvSpPr/>
          <p:nvPr/>
        </p:nvSpPr>
        <p:spPr>
          <a:xfrm>
            <a:off x="4896544" y="3383979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20</a:t>
            </a:r>
          </a:p>
        </p:txBody>
      </p:sp>
      <p:sp>
        <p:nvSpPr>
          <p:cNvPr id="18" name="Прямоугольник 17">
            <a:hlinkClick r:id="rId15" action="ppaction://hlinksldjump"/>
          </p:cNvPr>
          <p:cNvSpPr/>
          <p:nvPr/>
        </p:nvSpPr>
        <p:spPr>
          <a:xfrm>
            <a:off x="5904656" y="3383979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30</a:t>
            </a:r>
          </a:p>
        </p:txBody>
      </p:sp>
      <p:sp>
        <p:nvSpPr>
          <p:cNvPr id="19" name="Прямоугольник 18">
            <a:hlinkClick r:id="rId16" action="ppaction://hlinksldjump"/>
          </p:cNvPr>
          <p:cNvSpPr/>
          <p:nvPr/>
        </p:nvSpPr>
        <p:spPr>
          <a:xfrm>
            <a:off x="6912768" y="3383979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40</a:t>
            </a:r>
          </a:p>
        </p:txBody>
      </p:sp>
      <p:sp>
        <p:nvSpPr>
          <p:cNvPr id="20" name="Прямоугольник 19">
            <a:hlinkClick r:id="rId17" action="ppaction://hlinksldjump"/>
          </p:cNvPr>
          <p:cNvSpPr/>
          <p:nvPr/>
        </p:nvSpPr>
        <p:spPr>
          <a:xfrm>
            <a:off x="7920880" y="3383979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50</a:t>
            </a:r>
          </a:p>
        </p:txBody>
      </p:sp>
      <p:sp>
        <p:nvSpPr>
          <p:cNvPr id="21" name="Прямоугольник 20">
            <a:hlinkClick r:id="rId18" action="ppaction://hlinksldjump"/>
          </p:cNvPr>
          <p:cNvSpPr/>
          <p:nvPr/>
        </p:nvSpPr>
        <p:spPr>
          <a:xfrm>
            <a:off x="3888432" y="4320083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10</a:t>
            </a:r>
          </a:p>
        </p:txBody>
      </p:sp>
      <p:sp>
        <p:nvSpPr>
          <p:cNvPr id="22" name="Прямоугольник 21">
            <a:hlinkClick r:id="rId19" action="ppaction://hlinksldjump"/>
          </p:cNvPr>
          <p:cNvSpPr/>
          <p:nvPr/>
        </p:nvSpPr>
        <p:spPr>
          <a:xfrm>
            <a:off x="4896544" y="4320083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20</a:t>
            </a:r>
          </a:p>
        </p:txBody>
      </p:sp>
      <p:sp>
        <p:nvSpPr>
          <p:cNvPr id="23" name="Прямоугольник 22">
            <a:hlinkClick r:id="rId20" action="ppaction://hlinksldjump"/>
          </p:cNvPr>
          <p:cNvSpPr/>
          <p:nvPr/>
        </p:nvSpPr>
        <p:spPr>
          <a:xfrm>
            <a:off x="5904656" y="4320083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30</a:t>
            </a:r>
          </a:p>
        </p:txBody>
      </p:sp>
      <p:sp>
        <p:nvSpPr>
          <p:cNvPr id="24" name="Прямоугольник 23">
            <a:hlinkClick r:id="rId21" action="ppaction://hlinksldjump"/>
          </p:cNvPr>
          <p:cNvSpPr/>
          <p:nvPr/>
        </p:nvSpPr>
        <p:spPr>
          <a:xfrm>
            <a:off x="6912768" y="4320083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40</a:t>
            </a:r>
          </a:p>
        </p:txBody>
      </p:sp>
      <p:sp>
        <p:nvSpPr>
          <p:cNvPr id="25" name="Прямоугольник 24">
            <a:hlinkClick r:id="rId22" action="ppaction://hlinksldjump"/>
          </p:cNvPr>
          <p:cNvSpPr/>
          <p:nvPr/>
        </p:nvSpPr>
        <p:spPr>
          <a:xfrm>
            <a:off x="7920880" y="4320083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50</a:t>
            </a:r>
          </a:p>
        </p:txBody>
      </p:sp>
      <p:sp>
        <p:nvSpPr>
          <p:cNvPr id="26" name="Прямоугольник 25">
            <a:hlinkClick r:id="rId23" action="ppaction://hlinksldjump"/>
          </p:cNvPr>
          <p:cNvSpPr/>
          <p:nvPr/>
        </p:nvSpPr>
        <p:spPr>
          <a:xfrm>
            <a:off x="3888432" y="5256187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10</a:t>
            </a:r>
          </a:p>
        </p:txBody>
      </p:sp>
      <p:sp>
        <p:nvSpPr>
          <p:cNvPr id="27" name="Прямоугольник 26">
            <a:hlinkClick r:id="rId24" action="ppaction://hlinksldjump"/>
          </p:cNvPr>
          <p:cNvSpPr/>
          <p:nvPr/>
        </p:nvSpPr>
        <p:spPr>
          <a:xfrm>
            <a:off x="4896544" y="5256187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20</a:t>
            </a:r>
          </a:p>
        </p:txBody>
      </p:sp>
      <p:sp>
        <p:nvSpPr>
          <p:cNvPr id="28" name="Прямоугольник 27">
            <a:hlinkClick r:id="rId25" action="ppaction://hlinksldjump"/>
          </p:cNvPr>
          <p:cNvSpPr/>
          <p:nvPr/>
        </p:nvSpPr>
        <p:spPr>
          <a:xfrm>
            <a:off x="5904656" y="5256187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30</a:t>
            </a:r>
          </a:p>
        </p:txBody>
      </p:sp>
      <p:sp>
        <p:nvSpPr>
          <p:cNvPr id="29" name="Прямоугольник 28">
            <a:hlinkClick r:id="rId26" action="ppaction://hlinksldjump"/>
          </p:cNvPr>
          <p:cNvSpPr/>
          <p:nvPr/>
        </p:nvSpPr>
        <p:spPr>
          <a:xfrm>
            <a:off x="6912768" y="5256187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40</a:t>
            </a:r>
          </a:p>
        </p:txBody>
      </p:sp>
      <p:sp>
        <p:nvSpPr>
          <p:cNvPr id="30" name="Прямоугольник 29">
            <a:hlinkClick r:id="rId27" action="ppaction://hlinksldjump"/>
          </p:cNvPr>
          <p:cNvSpPr/>
          <p:nvPr/>
        </p:nvSpPr>
        <p:spPr>
          <a:xfrm>
            <a:off x="7920880" y="5256187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50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360040" y="1511771"/>
            <a:ext cx="3240360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 smtClean="0"/>
              <a:t>Всяко-разно</a:t>
            </a:r>
            <a:endParaRPr lang="ru-RU" sz="3600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360040" y="2447875"/>
            <a:ext cx="3240360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 smtClean="0"/>
              <a:t>ГИА</a:t>
            </a:r>
            <a:endParaRPr lang="ru-RU" sz="3600" dirty="0"/>
          </a:p>
        </p:txBody>
      </p:sp>
      <p:sp>
        <p:nvSpPr>
          <p:cNvPr id="33" name="Прямоугольник 32"/>
          <p:cNvSpPr/>
          <p:nvPr/>
        </p:nvSpPr>
        <p:spPr>
          <a:xfrm>
            <a:off x="360040" y="3383979"/>
            <a:ext cx="3240360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 smtClean="0"/>
              <a:t>Алгебра 7</a:t>
            </a:r>
            <a:endParaRPr lang="ru-RU" sz="3600" dirty="0"/>
          </a:p>
        </p:txBody>
      </p:sp>
      <p:sp>
        <p:nvSpPr>
          <p:cNvPr id="34" name="Прямоугольник 33"/>
          <p:cNvSpPr/>
          <p:nvPr/>
        </p:nvSpPr>
        <p:spPr>
          <a:xfrm>
            <a:off x="360040" y="4320083"/>
            <a:ext cx="3240360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 smtClean="0"/>
              <a:t>Геометрия 7</a:t>
            </a:r>
            <a:endParaRPr lang="ru-RU" sz="3600" b="1" dirty="0"/>
          </a:p>
        </p:txBody>
      </p:sp>
      <p:sp>
        <p:nvSpPr>
          <p:cNvPr id="35" name="Прямоугольник 34"/>
          <p:cNvSpPr/>
          <p:nvPr/>
        </p:nvSpPr>
        <p:spPr>
          <a:xfrm>
            <a:off x="360040" y="5256187"/>
            <a:ext cx="3240360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800" b="1" dirty="0" smtClean="0"/>
              <a:t>Математика вокруг нас</a:t>
            </a:r>
            <a:endParaRPr lang="ru-RU" sz="2800" b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165341"/>
            <a:ext cx="2454546" cy="1247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80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6" fill="hold">
                      <p:stCondLst>
                        <p:cond delay="0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2" fill="hold">
                      <p:stCondLst>
                        <p:cond delay="0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4" fill="hold">
                      <p:stCondLst>
                        <p:cond delay="0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0" fill="hold">
                      <p:stCondLst>
                        <p:cond delay="0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8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6" fill="hold">
                      <p:stCondLst>
                        <p:cond delay="0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9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2" fill="hold">
                      <p:stCondLst>
                        <p:cond delay="0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4" fill="hold">
                      <p:stCondLst>
                        <p:cond delay="0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0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0" fill="hold">
                      <p:stCondLst>
                        <p:cond delay="0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1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6" fill="hold">
                      <p:stCondLst>
                        <p:cond delay="0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2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2" fill="hold">
                      <p:stCondLst>
                        <p:cond delay="0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3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4" fill="hold">
                      <p:stCondLst>
                        <p:cond delay="0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3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0" fill="hold">
                      <p:stCondLst>
                        <p:cond delay="0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4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6" fill="hold">
                      <p:stCondLst>
                        <p:cond delay="0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5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2" fill="hold">
                      <p:stCondLst>
                        <p:cond delay="0"/>
                      </p:stCondLst>
                      <p:childTnLst>
                        <p:par>
                          <p:cTn id="253" fill="hold">
                            <p:stCondLst>
                              <p:cond delay="0"/>
                            </p:stCondLst>
                            <p:childTnLst>
                              <p:par>
                                <p:cTn id="25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5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8" fill="hold">
                      <p:stCondLst>
                        <p:cond delay="0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6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4" fill="hold">
                      <p:stCondLst>
                        <p:cond delay="0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6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0" fill="hold">
                      <p:stCondLst>
                        <p:cond delay="0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7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6" fill="hold">
                      <p:stCondLst>
                        <p:cond delay="0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8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2" fill="hold">
                      <p:stCondLst>
                        <p:cond delay="0"/>
                      </p:stCondLst>
                      <p:childTnLst>
                        <p:par>
                          <p:cTn id="283" fill="hold">
                            <p:stCondLst>
                              <p:cond delay="0"/>
                            </p:stCondLst>
                            <p:childTnLst>
                              <p:par>
                                <p:cTn id="28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8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8" fill="hold">
                      <p:stCondLst>
                        <p:cond delay="0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93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4" fill="hold">
                      <p:stCondLst>
                        <p:cond delay="0"/>
                      </p:stCondLst>
                      <p:childTnLst>
                        <p:par>
                          <p:cTn id="295" fill="hold">
                            <p:stCondLst>
                              <p:cond delay="0"/>
                            </p:stCondLst>
                            <p:childTnLst>
                              <p:par>
                                <p:cTn id="29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99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0" fill="hold">
                      <p:stCondLst>
                        <p:cond delay="0"/>
                      </p:stCondLst>
                      <p:childTnLst>
                        <p:par>
                          <p:cTn id="301" fill="hold">
                            <p:stCondLst>
                              <p:cond delay="0"/>
                            </p:stCondLst>
                            <p:childTnLst>
                              <p:par>
                                <p:cTn id="30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Всяко-разно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/>
              <a:t>Мотоциклист ехал в поселок.</a:t>
            </a:r>
          </a:p>
          <a:p>
            <a:pPr marL="0" indent="0">
              <a:buNone/>
            </a:pPr>
            <a:r>
              <a:rPr lang="ru-RU" b="1" dirty="0"/>
              <a:t> По дороге он встретил три легковые машины</a:t>
            </a:r>
          </a:p>
          <a:p>
            <a:pPr marL="0" indent="0">
              <a:buNone/>
            </a:pPr>
            <a:r>
              <a:rPr lang="ru-RU" b="1" dirty="0"/>
              <a:t> и грузовик.</a:t>
            </a:r>
          </a:p>
          <a:p>
            <a:pPr marL="0" indent="0">
              <a:buNone/>
            </a:pPr>
            <a:r>
              <a:rPr lang="ru-RU" b="1" dirty="0"/>
              <a:t>Сколько всего машин шло в этот поселок?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1580179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4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Всяко-разно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0</a:t>
            </a:r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4111126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Всяко-разно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/>
              <a:t>Чему равно произведение</a:t>
            </a:r>
          </a:p>
          <a:p>
            <a:pPr marL="0" indent="0">
              <a:buNone/>
            </a:pPr>
            <a:r>
              <a:rPr lang="ru-RU" b="1" dirty="0"/>
              <a:t> последовательных целых чисел от -5 до 5?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2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3175081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4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Всяко-разно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0</a:t>
            </a:r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2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094911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Всяко-разно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/>
              <a:t>Сколько треугольников на чертеже?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3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2625" y="2551347"/>
            <a:ext cx="5238750" cy="259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841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Всяко-разно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10</a:t>
            </a:r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3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4308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4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448059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Svoya_igra_-_Kot_v_Meshke.wav"/>
          </p:stSnd>
        </p:sndAc>
      </p:transition>
    </mc:Choice>
    <mc:Fallback xmlns="">
      <p:transition spd="slow">
        <p:sndAc>
          <p:stSnd>
            <p:snd r:embed="rId4" name="Svoya_igra_-_Kot_v_Meshk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Всяко-разно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dirty="0"/>
              <a:t>Собака погналась за лисой, находящейся</a:t>
            </a:r>
          </a:p>
          <a:p>
            <a:pPr marL="0" indent="0">
              <a:buNone/>
            </a:pPr>
            <a:r>
              <a:rPr lang="ru-RU" b="1" dirty="0"/>
              <a:t> от нее на расстоянии 480 м.</a:t>
            </a:r>
          </a:p>
          <a:p>
            <a:pPr marL="0" indent="0">
              <a:buNone/>
            </a:pPr>
            <a:r>
              <a:rPr lang="ru-RU" b="1" dirty="0"/>
              <a:t>Через сколько минут собака догонит лису,</a:t>
            </a:r>
          </a:p>
          <a:p>
            <a:pPr marL="0" indent="0">
              <a:buNone/>
            </a:pPr>
            <a:r>
              <a:rPr lang="ru-RU" b="1" dirty="0"/>
              <a:t> если лиса пробегает в минуту</a:t>
            </a:r>
          </a:p>
          <a:p>
            <a:pPr marL="0" indent="0">
              <a:buNone/>
            </a:pPr>
            <a:r>
              <a:rPr lang="ru-RU" b="1" dirty="0"/>
              <a:t>320 м, а собака 350 м?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 smtClean="0"/>
              <a:t>40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1714630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4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Всяко-разно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16</a:t>
            </a:r>
            <a:endParaRPr lang="ru-RU" dirty="0"/>
          </a:p>
        </p:txBody>
      </p:sp>
      <p:sp>
        <p:nvSpPr>
          <p:cNvPr id="5" name="Прямоугольник 4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 smtClean="0"/>
              <a:t>40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4308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восходящий ряд.wav"/>
          </p:stSnd>
        </p:sndAc>
      </p:transition>
    </mc:Choice>
    <mc:Fallback xmlns="">
      <p:transition spd="slow">
        <p:sndAc>
          <p:stSnd>
            <p:snd r:embed="rId4" name="восходящий ряд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Всяко-разно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/>
              <a:t>Даны 5 точек. Через каждую пару можно</a:t>
            </a:r>
          </a:p>
          <a:p>
            <a:pPr marL="0" indent="0">
              <a:buNone/>
            </a:pPr>
            <a:r>
              <a:rPr lang="ru-RU" b="1" dirty="0"/>
              <a:t> провести прямую.</a:t>
            </a:r>
          </a:p>
          <a:p>
            <a:pPr marL="0" indent="0">
              <a:buNone/>
            </a:pPr>
            <a:r>
              <a:rPr lang="ru-RU" b="1" dirty="0"/>
              <a:t>Сколько различных прямых можно провести?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5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1770841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4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Всяко-разно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9</a:t>
            </a:r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5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4308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ГИА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675657"/>
          </a:xfrm>
        </p:spPr>
        <p:txBody>
          <a:bodyPr/>
          <a:lstStyle/>
          <a:p>
            <a:pPr marL="0" lvl="0" indent="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b="1" dirty="0">
                <a:latin typeface="Arial" pitchFamily="34" charset="0"/>
                <a:cs typeface="Arial" pitchFamily="34" charset="0"/>
              </a:rPr>
              <a:t>На координатной прямой отмечены числа   </a:t>
            </a:r>
            <a:r>
              <a:rPr lang="ru-RU" sz="1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1400" b="1" dirty="0">
                <a:latin typeface="Arial" pitchFamily="34" charset="0"/>
                <a:cs typeface="Arial" pitchFamily="34" charset="0"/>
              </a:rPr>
              <a:t>:</a:t>
            </a:r>
            <a:endParaRPr lang="ru-RU" b="1" dirty="0">
              <a:latin typeface="Arial" pitchFamily="34" charset="0"/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b="1" dirty="0">
                <a:latin typeface="Arial" pitchFamily="34" charset="0"/>
                <a:cs typeface="Arial" pitchFamily="34" charset="0"/>
              </a:rPr>
              <a:t> Какое из следующих чисел наибольшее?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10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8710" y="3989857"/>
            <a:ext cx="634365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522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ГИА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-а</a:t>
            </a:r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75588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ГИА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В начале года число абонентов телефонной компании «Север» составляло 200 тыс. чел., а в конце года их стало 210 тыс. чел. На сколько процентов увеличилось за год число абонентов этой компании? 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2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946366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4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ГИА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5</a:t>
            </a:r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2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1895172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 smtClean="0"/>
              <a:t>30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57174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Svoya_igra_-_Kot_v_Meshke.wav"/>
          </p:stSnd>
        </p:sndAc>
      </p:transition>
    </mc:Choice>
    <mc:Fallback xmlns="">
      <p:transition spd="slow">
        <p:sndAc>
          <p:stSnd>
            <p:snd r:embed="rId4" name="Svoya_igra_-_Kot_v_Meshk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ГИА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038225" y="1931987"/>
            <a:ext cx="7067550" cy="3829050"/>
          </a:xfrm>
          <a:prstGeom prst="rect">
            <a:avLst/>
          </a:prstGeom>
        </p:spPr>
      </p:pic>
      <p:sp>
        <p:nvSpPr>
          <p:cNvPr id="4" name="Прямоугольник 3">
            <a:hlinkClick r:id="rId4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3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089222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ГИА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70°</a:t>
            </a:r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3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33798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ГИА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b="1" dirty="0"/>
              <a:t>Укажите номера верных утверждений. </a:t>
            </a:r>
          </a:p>
          <a:p>
            <a:r>
              <a:rPr lang="ru-RU" b="1" dirty="0"/>
              <a:t>1) Если два угла одного треугольника равны двум углам другого треугольника, то такие треугольники подобны.</a:t>
            </a:r>
          </a:p>
          <a:p>
            <a:r>
              <a:rPr lang="ru-RU" b="1" dirty="0"/>
              <a:t>2) Вертикальные углы равны.</a:t>
            </a:r>
          </a:p>
          <a:p>
            <a:r>
              <a:rPr lang="ru-RU" b="1" dirty="0"/>
              <a:t>3) Любая биссектриса равнобедренного треугольника является его медианой.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4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1463380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svoya_igra_1.wav"/>
          </p:stSnd>
        </p:sndAc>
      </p:transition>
    </mc:Choice>
    <mc:Fallback xmlns="">
      <p:transition spd="slow">
        <p:sndAc>
          <p:stSnd>
            <p:snd r:embed="rId4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ГИА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12</a:t>
            </a:r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4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1848567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восходящий ряд.wav"/>
          </p:stSnd>
        </p:sndAc>
      </p:transition>
    </mc:Choice>
    <mc:Fallback xmlns="">
      <p:transition spd="slow">
        <p:sndAc>
          <p:stSnd>
            <p:snd r:embed="rId4" name="восходящий ряд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ГИА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/>
              <a:t>Чашка, которая стоила 90 рублей, продаётся с 10%-й скидкой. При покупке 10 таких чашек покупатель отдал кассиру 1000 рублей. Сколько рублей сдачи он должен получить?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5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642889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4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ГИА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190</a:t>
            </a:r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5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984324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Алгебра 7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209675" y="2132012"/>
            <a:ext cx="6724650" cy="3429000"/>
          </a:xfrm>
          <a:prstGeom prst="rect">
            <a:avLst/>
          </a:prstGeom>
        </p:spPr>
      </p:pic>
      <p:sp>
        <p:nvSpPr>
          <p:cNvPr id="4" name="Прямоугольник 3">
            <a:hlinkClick r:id="rId4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2764155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Алгебра 7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36</a:t>
            </a:r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3091391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Алгебра 7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562100" y="1998662"/>
            <a:ext cx="6019800" cy="3695700"/>
          </a:xfrm>
          <a:prstGeom prst="rect">
            <a:avLst/>
          </a:prstGeom>
        </p:spPr>
      </p:pic>
      <p:sp>
        <p:nvSpPr>
          <p:cNvPr id="4" name="Прямоугольник 3">
            <a:hlinkClick r:id="rId4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2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175302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Алгебра 7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49</a:t>
            </a:r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2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1900998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Алгебра 7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/>
              <a:t>Кубом какого числа является</a:t>
            </a:r>
          </a:p>
          <a:p>
            <a:pPr marL="0" indent="0">
              <a:buNone/>
            </a:pPr>
            <a:r>
              <a:rPr lang="ru-RU" b="1" dirty="0"/>
              <a:t> число   -27?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3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639359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4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Алгебра 7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- 3</a:t>
            </a:r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3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3163896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Алгебра 7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/>
              <a:t>График функции у=</a:t>
            </a:r>
            <a:r>
              <a:rPr lang="ru-RU" b="1" dirty="0" err="1"/>
              <a:t>кх</a:t>
            </a:r>
            <a:r>
              <a:rPr lang="ru-RU" b="1" dirty="0"/>
              <a:t> проходит</a:t>
            </a:r>
          </a:p>
          <a:p>
            <a:pPr marL="0" indent="0">
              <a:buNone/>
            </a:pPr>
            <a:r>
              <a:rPr lang="ru-RU" b="1" dirty="0"/>
              <a:t> через точку А(-0,5; 15).</a:t>
            </a:r>
          </a:p>
          <a:p>
            <a:pPr marL="0" indent="0">
              <a:buNone/>
            </a:pPr>
            <a:r>
              <a:rPr lang="ru-RU" b="1" dirty="0"/>
              <a:t>Чему равен к?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4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1057838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svoya_igra_1.wav"/>
          </p:stSnd>
        </p:sndAc>
      </p:transition>
    </mc:Choice>
    <mc:Fallback xmlns="">
      <p:transition spd="slow">
        <p:sndAc>
          <p:stSnd>
            <p:snd r:embed="rId4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Алгебра 7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- 30</a:t>
            </a:r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4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1845455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восходящий ряд.wav"/>
          </p:stSnd>
        </p:sndAc>
      </p:transition>
    </mc:Choice>
    <mc:Fallback xmlns="">
      <p:transition spd="slow">
        <p:sndAc>
          <p:stSnd>
            <p:snd r:embed="rId4" name="восходящий ряд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 smtClean="0"/>
              <a:t>50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481996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Svoya_igra_-_Kot_v_Meshke.wav"/>
          </p:stSnd>
        </p:sndAc>
      </p:transition>
    </mc:Choice>
    <mc:Fallback xmlns="">
      <p:transition spd="slow">
        <p:sndAc>
          <p:stSnd>
            <p:snd r:embed="rId4" name="Svoya_igra_-_Kot_v_Meshk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Алгебра 7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295400" y="2103437"/>
            <a:ext cx="6553200" cy="3486150"/>
          </a:xfrm>
          <a:prstGeom prst="rect">
            <a:avLst/>
          </a:prstGeom>
        </p:spPr>
      </p:pic>
      <p:sp>
        <p:nvSpPr>
          <p:cNvPr id="4" name="Прямоугольник 3">
            <a:hlinkClick r:id="rId4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5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538126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Алгебра 7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х²</a:t>
            </a:r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5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3437162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 smtClean="0"/>
              <a:t>10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3275611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Svoya_igra_-_Kot_v_Meshke.wav"/>
          </p:stSnd>
        </p:sndAc>
      </p:transition>
    </mc:Choice>
    <mc:Fallback xmlns="">
      <p:transition spd="slow">
        <p:sndAc>
          <p:stSnd>
            <p:snd r:embed="rId4" name="Svoya_igra_-_Kot_v_Meshk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Геометрия 7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/>
              <a:t>Если прямые параллельны,</a:t>
            </a:r>
          </a:p>
          <a:p>
            <a:pPr marL="0" indent="0">
              <a:buNone/>
            </a:pPr>
            <a:r>
              <a:rPr lang="ru-RU" b="1" dirty="0"/>
              <a:t> то накрест лежащие углы</a:t>
            </a:r>
          </a:p>
          <a:p>
            <a:pPr marL="0" indent="0">
              <a:buNone/>
            </a:pPr>
            <a:r>
              <a:rPr lang="ru-RU" b="1" dirty="0"/>
              <a:t> при этих прямых…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2268534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4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Геометрия 7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равны</a:t>
            </a:r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423195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Геометрия 7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019255" y="1600200"/>
            <a:ext cx="7105490" cy="4492625"/>
          </a:xfrm>
          <a:prstGeom prst="rect">
            <a:avLst/>
          </a:prstGeom>
        </p:spPr>
      </p:pic>
      <p:sp>
        <p:nvSpPr>
          <p:cNvPr id="4" name="Прямоугольник 3">
            <a:hlinkClick r:id="rId4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2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762776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Геометрия 7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параллельны</a:t>
            </a:r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2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1041476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Геометрия 7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047451" y="1600200"/>
            <a:ext cx="7049097" cy="4492625"/>
          </a:xfrm>
          <a:prstGeom prst="rect">
            <a:avLst/>
          </a:prstGeom>
        </p:spPr>
      </p:pic>
      <p:sp>
        <p:nvSpPr>
          <p:cNvPr id="4" name="Прямоугольник 3">
            <a:hlinkClick r:id="rId4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3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817299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Геометрия 7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32°</a:t>
            </a:r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3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16938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Геометрия 7</a:t>
            </a:r>
            <a:endParaRPr lang="ru-RU" dirty="0"/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90600" y="1865312"/>
            <a:ext cx="7162800" cy="3962400"/>
          </a:xfrm>
          <a:prstGeom prst="rect">
            <a:avLst/>
          </a:prstGeom>
        </p:spPr>
      </p:pic>
      <p:sp>
        <p:nvSpPr>
          <p:cNvPr id="4" name="Прямоугольник 3">
            <a:hlinkClick r:id="rId4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4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4242211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svoya_igra_1.wav"/>
          </p:stSnd>
        </p:sndAc>
      </p:transition>
    </mc:Choice>
    <mc:Fallback xmlns="">
      <p:transition spd="slow">
        <p:sndAc>
          <p:stSnd>
            <p:snd r:embed="rId5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Геометрия 7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30°</a:t>
            </a:r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4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1207751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восходящий ряд.wav"/>
          </p:stSnd>
        </p:sndAc>
      </p:transition>
    </mc:Choice>
    <mc:Fallback xmlns="">
      <p:transition spd="slow">
        <p:sndAc>
          <p:stSnd>
            <p:snd r:embed="rId4" name="восходящий ряд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Геометрия 7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Углы треугольника относятся как 3:5:7. Найдите углы треугольника?</a:t>
            </a:r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5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060446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4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Категория 4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36°; 60°; 84°.</a:t>
            </a:r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5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3885432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Математика вокруг нас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/>
              <a:t>В зоопарке он стоял,</a:t>
            </a:r>
          </a:p>
          <a:p>
            <a:pPr marL="0" indent="0">
              <a:buNone/>
            </a:pPr>
            <a:r>
              <a:rPr lang="ru-RU" b="1" dirty="0"/>
              <a:t>Обезьянок все считал.</a:t>
            </a:r>
          </a:p>
          <a:p>
            <a:pPr marL="0" indent="0">
              <a:buNone/>
            </a:pPr>
            <a:r>
              <a:rPr lang="ru-RU" b="1" dirty="0"/>
              <a:t>Две играли на песке,</a:t>
            </a:r>
          </a:p>
          <a:p>
            <a:pPr marL="0" indent="0">
              <a:buNone/>
            </a:pPr>
            <a:r>
              <a:rPr lang="ru-RU" b="1" dirty="0"/>
              <a:t>Три уселись на доске,</a:t>
            </a:r>
          </a:p>
          <a:p>
            <a:pPr marL="0" indent="0">
              <a:buNone/>
            </a:pPr>
            <a:r>
              <a:rPr lang="ru-RU" b="1" dirty="0"/>
              <a:t>А двенадцать спинки грели,</a:t>
            </a:r>
          </a:p>
          <a:p>
            <a:pPr marL="0" indent="0">
              <a:buNone/>
            </a:pPr>
            <a:r>
              <a:rPr lang="ru-RU" b="1" dirty="0"/>
              <a:t>Сосчитать вы их успели?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3414833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4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Математика вокруг нас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17</a:t>
            </a:r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1282872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2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3383970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Svoya_igra_-_Kot_v_Meshke.wav"/>
          </p:stSnd>
        </p:sndAc>
      </p:transition>
    </mc:Choice>
    <mc:Fallback xmlns="">
      <p:transition spd="slow">
        <p:sndAc>
          <p:stSnd>
            <p:snd r:embed="rId4" name="Svoya_igra_-_Kot_v_Meshk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Математика вокруг нас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/>
              <a:t>В России первый поезд пошел</a:t>
            </a:r>
          </a:p>
          <a:p>
            <a:pPr marL="0" indent="0">
              <a:buNone/>
            </a:pPr>
            <a:r>
              <a:rPr lang="ru-RU" b="1" dirty="0"/>
              <a:t> из Петербурга в Москву</a:t>
            </a:r>
          </a:p>
          <a:p>
            <a:pPr marL="0" indent="0">
              <a:buNone/>
            </a:pPr>
            <a:r>
              <a:rPr lang="ru-RU" b="1" dirty="0" smtClean="0"/>
              <a:t>в </a:t>
            </a:r>
            <a:r>
              <a:rPr lang="ru-RU" b="1" dirty="0"/>
              <a:t>1846 г. Сколько лет ходят поезда?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2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913492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4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Математика вокруг нас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178</a:t>
            </a:r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2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3839142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Математика вокруг нас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/>
              <a:t>Единица массы драгоценного камня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3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1948029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4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Математика вокруг нас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карат</a:t>
            </a:r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3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683678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Математика вокруг нас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/>
              <a:t>Орбита движения </a:t>
            </a:r>
            <a:r>
              <a:rPr lang="ru-RU" b="1" dirty="0" smtClean="0"/>
              <a:t>планет вокруг </a:t>
            </a:r>
            <a:r>
              <a:rPr lang="ru-RU" b="1" dirty="0"/>
              <a:t>солнца </a:t>
            </a:r>
            <a:r>
              <a:rPr lang="ru-RU" b="1" dirty="0" smtClean="0"/>
              <a:t> представляет </a:t>
            </a:r>
            <a:r>
              <a:rPr lang="ru-RU" b="1" dirty="0"/>
              <a:t>собой…</a:t>
            </a:r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4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540719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svoya_igra_1.wav"/>
          </p:stSnd>
        </p:sndAc>
      </p:transition>
    </mc:Choice>
    <mc:Fallback xmlns="">
      <p:transition spd="slow">
        <p:sndAc>
          <p:stSnd>
            <p:snd r:embed="rId4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Математика вокруг нас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эллипс</a:t>
            </a:r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4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655555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восходящий ряд.wav"/>
          </p:stSnd>
        </p:sndAc>
      </p:transition>
    </mc:Choice>
    <mc:Fallback xmlns="">
      <p:transition spd="slow">
        <p:sndAc>
          <p:stSnd>
            <p:snd r:embed="rId4" name="восходящий ряд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Математика вокруг нас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/>
              <a:t>Название литературного произведения, </a:t>
            </a:r>
            <a:r>
              <a:rPr lang="ru-RU" b="1" dirty="0" smtClean="0"/>
              <a:t> в </a:t>
            </a:r>
            <a:r>
              <a:rPr lang="ru-RU" b="1" dirty="0"/>
              <a:t>котором</a:t>
            </a:r>
          </a:p>
          <a:p>
            <a:pPr marL="0" indent="0">
              <a:buNone/>
            </a:pPr>
            <a:r>
              <a:rPr lang="ru-RU" b="1" dirty="0" smtClean="0"/>
              <a:t>присутствует </a:t>
            </a:r>
            <a:r>
              <a:rPr lang="ru-RU" b="1" dirty="0"/>
              <a:t>число 451.</a:t>
            </a:r>
          </a:p>
          <a:p>
            <a:endParaRPr lang="ru-RU" dirty="0"/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5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3070757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svoya_igra_1.wav"/>
          </p:stSnd>
        </p:sndAc>
      </p:transition>
    </mc:Choice>
    <mc:Fallback xmlns="">
      <p:transition spd="slow" advClick="0">
        <p:sndAc>
          <p:stSnd loop="1">
            <p:snd r:embed="rId4" name="svoya_igra_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Категория 5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451 градусов по Фаренгейту</a:t>
            </a:r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7812360" y="40466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/>
              <a:t>5</a:t>
            </a:r>
            <a:r>
              <a:rPr lang="ru-RU" sz="3600" b="1" dirty="0" smtClean="0"/>
              <a:t>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070125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5400" dirty="0" smtClean="0">
                <a:solidFill>
                  <a:schemeClr val="bg1"/>
                </a:solidFill>
              </a:rPr>
              <a:t>Финальный раунд</a:t>
            </a:r>
            <a:endParaRPr lang="ru-RU" sz="5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8661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Svoya_igra_-_Zastavka_2013.wav"/>
          </p:stSnd>
        </p:sndAc>
      </p:transition>
    </mc:Choice>
    <mc:Fallback xmlns="">
      <p:transition spd="slow">
        <p:sndAc>
          <p:stSnd>
            <p:snd r:embed="rId6" name="Svoya_igra_-_Zastavka_2013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4482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ВОПРОС ФИНАЛЬНОГО РАУНДА</a:t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b="1" dirty="0" smtClean="0"/>
              <a:t>Скорость </a:t>
            </a:r>
            <a:r>
              <a:rPr lang="ru-RU" b="1" dirty="0"/>
              <a:t>Антона 6 км/ч.</a:t>
            </a:r>
            <a:br>
              <a:rPr lang="ru-RU" b="1" dirty="0"/>
            </a:br>
            <a:r>
              <a:rPr lang="ru-RU" b="1" dirty="0"/>
              <a:t> Сколько метров в минуту проходит Антон?</a:t>
            </a:r>
            <a:br>
              <a:rPr lang="ru-RU" b="1" dirty="0"/>
            </a:b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sz="quarter" idx="13"/>
          </p:nvPr>
        </p:nvSpPr>
        <p:spPr>
          <a:xfrm>
            <a:off x="827584" y="5229200"/>
            <a:ext cx="8094868" cy="4404483"/>
          </a:xfrm>
        </p:spPr>
      </p:sp>
    </p:spTree>
    <p:extLst>
      <p:ext uri="{BB962C8B-B14F-4D97-AF65-F5344CB8AC3E}">
        <p14:creationId xmlns:p14="http://schemas.microsoft.com/office/powerpoint/2010/main" val="2258458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Финальный раунд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2339752" y="2420888"/>
            <a:ext cx="33123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</a:rPr>
              <a:t>100 м/мин</a:t>
            </a:r>
            <a:endParaRPr lang="ru-RU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2573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70A83">
                <a:alpha val="63000"/>
              </a:srgbClr>
            </a:gs>
            <a:gs pos="39999">
              <a:srgbClr val="0A128C">
                <a:alpha val="45000"/>
              </a:srgbClr>
            </a:gs>
            <a:gs pos="66000">
              <a:srgbClr val="181CC7">
                <a:alpha val="67000"/>
              </a:srgbClr>
            </a:gs>
            <a:gs pos="88000">
              <a:srgbClr val="1508C4"/>
            </a:gs>
            <a:gs pos="100000">
              <a:srgbClr val="1F08C6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Использованные источники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446856" y="1600200"/>
            <a:ext cx="8229600" cy="4492625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err="1" smtClean="0">
                <a:solidFill>
                  <a:schemeClr val="bg1"/>
                </a:solidFill>
              </a:rPr>
              <a:t>Аудиоряды</a:t>
            </a:r>
            <a:r>
              <a:rPr lang="ru-RU" dirty="0" smtClean="0">
                <a:solidFill>
                  <a:schemeClr val="bg1"/>
                </a:solidFill>
              </a:rPr>
              <a:t> заимствованы с сайта 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smtClean="0">
                <a:solidFill>
                  <a:schemeClr val="bg1"/>
                </a:solidFill>
                <a:hlinkClick r:id="rId3"/>
              </a:rPr>
              <a:t>GetTune.net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ru-RU" dirty="0" smtClean="0">
                <a:solidFill>
                  <a:schemeClr val="bg1"/>
                </a:solidFill>
              </a:rPr>
              <a:t>по запросу «Своя игра» </a:t>
            </a:r>
            <a:endParaRPr lang="en-US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ru-RU" dirty="0" smtClean="0">
                <a:solidFill>
                  <a:schemeClr val="bg1"/>
                </a:solidFill>
                <a:hlinkClick r:id="rId4"/>
              </a:rPr>
              <a:t>Звезда</a:t>
            </a:r>
            <a:r>
              <a:rPr lang="en-US" dirty="0" smtClean="0">
                <a:solidFill>
                  <a:schemeClr val="bg1"/>
                </a:solidFill>
              </a:rPr>
              <a:t>     </a:t>
            </a:r>
            <a:r>
              <a:rPr lang="ru-RU" dirty="0" smtClean="0">
                <a:solidFill>
                  <a:schemeClr val="bg1"/>
                </a:solidFill>
                <a:hlinkClick r:id="rId5"/>
              </a:rPr>
              <a:t>Фон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en-US" dirty="0" smtClean="0">
                <a:solidFill>
                  <a:schemeClr val="bg1"/>
                </a:solidFill>
              </a:rPr>
              <a:t>    </a:t>
            </a:r>
            <a:r>
              <a:rPr lang="ru-RU" dirty="0" smtClean="0">
                <a:solidFill>
                  <a:schemeClr val="bg1"/>
                </a:solidFill>
                <a:hlinkClick r:id="rId6"/>
              </a:rPr>
              <a:t>Кот в мешке </a:t>
            </a:r>
            <a:r>
              <a:rPr lang="en-US" dirty="0" smtClean="0">
                <a:solidFill>
                  <a:schemeClr val="bg1"/>
                </a:solidFill>
              </a:rPr>
              <a:t>     </a:t>
            </a:r>
            <a:r>
              <a:rPr lang="ru-RU" dirty="0" smtClean="0">
                <a:solidFill>
                  <a:schemeClr val="bg1"/>
                </a:solidFill>
                <a:hlinkClick r:id="rId7"/>
              </a:rPr>
              <a:t>Идея игры </a:t>
            </a:r>
            <a:endParaRPr lang="ru-RU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8"/>
          <a:srcRect b="44947"/>
          <a:stretch/>
        </p:blipFill>
        <p:spPr>
          <a:xfrm>
            <a:off x="1557266" y="3645025"/>
            <a:ext cx="6029467" cy="792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398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eedaf4c57429c1d422f38c566ca989c97b173e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</TotalTime>
  <Words>657</Words>
  <Application>Microsoft Office PowerPoint</Application>
  <PresentationFormat>Экран (4:3)</PresentationFormat>
  <Paragraphs>224</Paragraphs>
  <Slides>66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66</vt:i4>
      </vt:variant>
    </vt:vector>
  </HeadingPairs>
  <TitlesOfParts>
    <vt:vector size="69" baseType="lpstr">
      <vt:lpstr>Arial</vt:lpstr>
      <vt:lpstr>Calibri</vt:lpstr>
      <vt:lpstr>Тема Office</vt:lpstr>
      <vt:lpstr>Презентация PowerPoint</vt:lpstr>
      <vt:lpstr>Всяко-разно</vt:lpstr>
      <vt:lpstr>ГИА</vt:lpstr>
      <vt:lpstr>Алгебра 7</vt:lpstr>
      <vt:lpstr>Геометрия 7</vt:lpstr>
      <vt:lpstr>Математика вокруг нас</vt:lpstr>
      <vt:lpstr>Презентация PowerPoint</vt:lpstr>
      <vt:lpstr>Всяко-разно</vt:lpstr>
      <vt:lpstr>Всяко-разно</vt:lpstr>
      <vt:lpstr>Всяко-разно</vt:lpstr>
      <vt:lpstr>Всяко-разно</vt:lpstr>
      <vt:lpstr>Всяко-разно</vt:lpstr>
      <vt:lpstr>Всяко-разно</vt:lpstr>
      <vt:lpstr>Презентация PowerPoint</vt:lpstr>
      <vt:lpstr>Всяко-разно</vt:lpstr>
      <vt:lpstr>Всяко-разно</vt:lpstr>
      <vt:lpstr>Всяко-разно</vt:lpstr>
      <vt:lpstr>Всяко-разно</vt:lpstr>
      <vt:lpstr>ГИА</vt:lpstr>
      <vt:lpstr>ГИА</vt:lpstr>
      <vt:lpstr>ГИА</vt:lpstr>
      <vt:lpstr>ГИА</vt:lpstr>
      <vt:lpstr>Презентация PowerPoint</vt:lpstr>
      <vt:lpstr>ГИА</vt:lpstr>
      <vt:lpstr>ГИА</vt:lpstr>
      <vt:lpstr>ГИА</vt:lpstr>
      <vt:lpstr>ГИА</vt:lpstr>
      <vt:lpstr>ГИА</vt:lpstr>
      <vt:lpstr>ГИА</vt:lpstr>
      <vt:lpstr>Алгебра 7</vt:lpstr>
      <vt:lpstr>Алгебра 7</vt:lpstr>
      <vt:lpstr>Алгебра 7</vt:lpstr>
      <vt:lpstr>Алгебра 7</vt:lpstr>
      <vt:lpstr>Алгебра 7</vt:lpstr>
      <vt:lpstr>Алгебра 7</vt:lpstr>
      <vt:lpstr>Алгебра 7</vt:lpstr>
      <vt:lpstr>Алгебра 7</vt:lpstr>
      <vt:lpstr>Презентация PowerPoint</vt:lpstr>
      <vt:lpstr>Алгебра 7</vt:lpstr>
      <vt:lpstr>Алгебра 7</vt:lpstr>
      <vt:lpstr>Презентация PowerPoint</vt:lpstr>
      <vt:lpstr>Геометрия 7</vt:lpstr>
      <vt:lpstr>Геометрия 7</vt:lpstr>
      <vt:lpstr>Геометрия 7</vt:lpstr>
      <vt:lpstr>Геометрия 7</vt:lpstr>
      <vt:lpstr>Геометрия 7</vt:lpstr>
      <vt:lpstr>Геометрия 7</vt:lpstr>
      <vt:lpstr>Геометрия 7</vt:lpstr>
      <vt:lpstr>Геометрия 7</vt:lpstr>
      <vt:lpstr>Геометрия 7</vt:lpstr>
      <vt:lpstr>Категория 4</vt:lpstr>
      <vt:lpstr>Математика вокруг нас</vt:lpstr>
      <vt:lpstr>Математика вокруг нас</vt:lpstr>
      <vt:lpstr>Презентация PowerPoint</vt:lpstr>
      <vt:lpstr>Математика вокруг нас</vt:lpstr>
      <vt:lpstr>Математика вокруг нас</vt:lpstr>
      <vt:lpstr>Математика вокруг нас</vt:lpstr>
      <vt:lpstr>Математика вокруг нас</vt:lpstr>
      <vt:lpstr>Математика вокруг нас</vt:lpstr>
      <vt:lpstr>Математика вокруг нас</vt:lpstr>
      <vt:lpstr>Математика вокруг нас</vt:lpstr>
      <vt:lpstr>Категория 5</vt:lpstr>
      <vt:lpstr>Презентация PowerPoint</vt:lpstr>
      <vt:lpstr>ВОПРОС ФИНАЛЬНОГО РАУНДА  Скорость Антона 6 км/ч.  Сколько метров в минуту проходит Антон? </vt:lpstr>
      <vt:lpstr>Финальный раунд</vt:lpstr>
      <vt:lpstr>Использованные источники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Салтанат</dc:creator>
  <cp:lastModifiedBy>uzver</cp:lastModifiedBy>
  <cp:revision>68</cp:revision>
  <dcterms:created xsi:type="dcterms:W3CDTF">2014-05-16T09:35:17Z</dcterms:created>
  <dcterms:modified xsi:type="dcterms:W3CDTF">2024-04-27T07:14:05Z</dcterms:modified>
</cp:coreProperties>
</file>