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3" r:id="rId3"/>
    <p:sldId id="257" r:id="rId4"/>
    <p:sldId id="275" r:id="rId5"/>
    <p:sldId id="268" r:id="rId6"/>
    <p:sldId id="274" r:id="rId7"/>
    <p:sldId id="267" r:id="rId8"/>
    <p:sldId id="276" r:id="rId9"/>
    <p:sldId id="277" r:id="rId10"/>
    <p:sldId id="278" r:id="rId11"/>
    <p:sldId id="269" r:id="rId12"/>
    <p:sldId id="279" r:id="rId13"/>
    <p:sldId id="270" r:id="rId14"/>
    <p:sldId id="271" r:id="rId15"/>
    <p:sldId id="272" r:id="rId16"/>
    <p:sldId id="281" r:id="rId17"/>
    <p:sldId id="282" r:id="rId18"/>
    <p:sldId id="26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8422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268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3079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7109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8700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045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266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9995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3465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9096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3060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A502EF5B-F127-473C-8CE6-1147FBED1B5E}" type="datetimeFigureOut">
              <a:rPr lang="ru-RU" smtClean="0"/>
              <a:t>вс 10.05.26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FE18DF9-34EA-41CB-B90E-78D9DF70F7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378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urmansk.kp.ru/daily/25879/2842986/" TargetMode="External"/><Relationship Id="rId2" Type="http://schemas.openxmlformats.org/officeDocument/2006/relationships/hyperlink" Target="https://arctic.narfu.ru/main/news/3409-29-sentyabrya-1974-goda-v-murmanske-otkryli-pamyatnyj-znak-v-chest-voinov-polyarnoj-divizii?ysclid=mozk1x3fjh639572462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D76D2C-F110-9BAC-1ABB-172A32B031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000" b="1" i="1" dirty="0">
                <a:latin typeface="Bookman Old Style" panose="02050604050505020204" pitchFamily="18" charset="0"/>
                <a:cs typeface="Times New Roman" panose="02020603050405020304" pitchFamily="18" charset="0"/>
              </a:rPr>
              <a:t>Внеклассное мероприятие : Виртуальная экскурсия по военным мемориалам города- героя Мурманска: «Память о войне в «сЕРДЦе» города-героя».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1E9A210-70E1-B685-D299-F045A726BC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i="1" dirty="0">
                <a:latin typeface="Bookman Old Style" panose="02050604050505020204" pitchFamily="18" charset="0"/>
              </a:rPr>
              <a:t>Подготовил: преподаватель общественных дисциплин ГАПОУ МО «МИК» , Митин Ю.Г. </a:t>
            </a:r>
          </a:p>
        </p:txBody>
      </p:sp>
    </p:spTree>
    <p:extLst>
      <p:ext uri="{BB962C8B-B14F-4D97-AF65-F5344CB8AC3E}">
        <p14:creationId xmlns:p14="http://schemas.microsoft.com/office/powerpoint/2010/main" val="98149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F1510A19-F56D-38DE-1957-0640DF246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51474" y="369277"/>
            <a:ext cx="9052560" cy="5946179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>
                <a:latin typeface="Book Antiqua" panose="02040602050305030304" pitchFamily="18" charset="0"/>
              </a:rPr>
              <a:t>Целевая аудитория: студенты 1 – 2 курса обучения (16-17 лет).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Цель мероприятия: Данное мероприятие поможет студентам не забывать о подвиге, который совершили мурманчане и красноармейцы в годы Великой Отечественной войны.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Задачи:  - формировать чувство вовлеченности  а сохранение исторической памяти.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Планируемые результаты 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Метапредметные: анализировать, сравнивать, классифицировать и обобщать факты и явления; 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Личностные УУД: осмысливать социально-нравственный опыт предшествующих поколений.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Формируемые компетенции: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Личностные: 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- проявление эмоционального отношения к деятельности;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- Познавательные: 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- определять понятия; устанавливать причинно-следственные связи, делать выводы;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Коммуникативные: 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- аргументировать свою точку зрения; умение организовывать сотрудничество и </a:t>
            </a:r>
            <a:r>
              <a:rPr lang="ru-RU" i="1" dirty="0" err="1">
                <a:latin typeface="Book Antiqua" panose="02040602050305030304" pitchFamily="18" charset="0"/>
              </a:rPr>
              <a:t>и</a:t>
            </a:r>
            <a:r>
              <a:rPr lang="ru-RU" i="1" dirty="0">
                <a:latin typeface="Book Antiqua" panose="02040602050305030304" pitchFamily="18" charset="0"/>
              </a:rPr>
              <a:t> акцентировать навыки групповой работы.</a:t>
            </a:r>
          </a:p>
          <a:p>
            <a:r>
              <a:rPr lang="ru-RU" i="1" dirty="0">
                <a:latin typeface="Book Antiqua" panose="02040602050305030304" pitchFamily="18" charset="0"/>
              </a:rPr>
              <a:t>Ресурсы: данное мероприятие проводится преподавателем, использованы технологии развития общих учебных и функциональных компетентностей.</a:t>
            </a:r>
          </a:p>
          <a:p>
            <a:endParaRPr lang="ru-RU" i="1" dirty="0">
              <a:latin typeface="Book Antiqua" panose="02040602050305030304" pitchFamily="18" charset="0"/>
            </a:endParaRPr>
          </a:p>
          <a:p>
            <a:endParaRPr lang="ru-RU" i="1" dirty="0">
              <a:latin typeface="Book Antiqua" panose="0204060205030503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9001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8F814D-DF7A-DA37-5D90-66BDE80FA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7128" y="439616"/>
            <a:ext cx="9281160" cy="2989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>
                <a:latin typeface="Bookman Old Style" panose="02050604050505020204" pitchFamily="18" charset="0"/>
              </a:rPr>
              <a:t>Актуальность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8875F68-5B3D-F2C2-D78D-084D900D77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5350" y="896938"/>
            <a:ext cx="9053513" cy="36302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sp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Мы ч</a:t>
            </a:r>
            <a:r>
              <a:rPr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асто не замечаем вещи, которые нам кажутся обыденными, а на самом деле таят в себе огромную культурную и историческую ценность.</a:t>
            </a:r>
            <a:endParaRPr lang="ru-RU" sz="1600" b="0" i="1" strike="noStrike" dirty="0">
              <a:solidFill>
                <a:srgbClr val="000000">
                  <a:alpha val="100000"/>
                </a:srgbClr>
              </a:solidFill>
              <a:latin typeface="Bookman Old Style" panose="02050604050505020204" pitchFamily="18" charset="0"/>
              <a:ea typeface="Times New Roman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О героическом </a:t>
            </a:r>
            <a:r>
              <a:rPr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историческом прошлом нам многое могут рассказать памятники,</a:t>
            </a:r>
            <a:r>
              <a:rPr lang="ru-RU"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которых немало в городе-герое Мурманске</a:t>
            </a:r>
            <a:r>
              <a:rPr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.</a:t>
            </a:r>
          </a:p>
          <a:p>
            <a:pPr lvl="0" algn="l">
              <a:defRPr/>
            </a:pPr>
            <a:r>
              <a:rPr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   В нашем городе много памятников, но люди мало знают об их истории, не все памятники известны жителям нашего города и ещё меньше они знают о событиях, в честь которых установлены эти памятники</a:t>
            </a:r>
            <a:r>
              <a:rPr lang="ru-RU"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.</a:t>
            </a:r>
          </a:p>
          <a:p>
            <a:pPr lvl="0" algn="l">
              <a:defRPr/>
            </a:pPr>
            <a:r>
              <a:rPr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Вот почему для нас было важно заняться вопросом изучения истории создания памятников,которые хранят память о событиях и людях.</a:t>
            </a:r>
            <a:endParaRPr lang="ru-RU" sz="1600" b="0" i="1" strike="noStrike" dirty="0">
              <a:solidFill>
                <a:srgbClr val="000000">
                  <a:alpha val="100000"/>
                </a:srgbClr>
              </a:solidFill>
              <a:latin typeface="Bookman Old Style" panose="02050604050505020204" pitchFamily="18" charset="0"/>
              <a:ea typeface="Times New Roman"/>
            </a:endParaRPr>
          </a:p>
          <a:p>
            <a:pPr lvl="0" algn="l">
              <a:defRPr/>
            </a:pPr>
            <a:r>
              <a:rPr lang="ru-RU" sz="1600" b="0" i="1" strike="noStrike" dirty="0">
                <a:solidFill>
                  <a:srgbClr val="000000">
                    <a:alpha val="100000"/>
                  </a:srgbClr>
                </a:solidFill>
                <a:latin typeface="Bookman Old Style" panose="02050604050505020204" pitchFamily="18" charset="0"/>
                <a:ea typeface="Times New Roman"/>
              </a:rPr>
              <a:t>Виртуальная экскурсия поможет студентам колледжа увидеть основные мемориалы, а также выстроить хронологическую цепочку о войне в Заполярье и продолжить формирование исторической памяти у подрастающего поколения. </a:t>
            </a:r>
            <a:endParaRPr sz="1600" b="0" i="1" strike="noStrike" dirty="0">
              <a:solidFill>
                <a:srgbClr val="000000">
                  <a:alpha val="100000"/>
                </a:srgbClr>
              </a:solidFill>
              <a:latin typeface="Bookman Old Style" panose="02050604050505020204" pitchFamily="18" charset="0"/>
              <a:ea typeface="Times New Roman"/>
            </a:endParaRPr>
          </a:p>
          <a:p>
            <a:pPr lvl="0" algn="l">
              <a:defRPr/>
            </a:pPr>
            <a:endParaRPr sz="1900" b="0" i="1" strike="noStrike" dirty="0">
              <a:solidFill>
                <a:srgbClr val="000000">
                  <a:alpha val="100000"/>
                </a:srgbClr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05349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F839F118-47DF-9026-AA96-A3AA91AF6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5774" y="2470638"/>
            <a:ext cx="9052560" cy="2206870"/>
          </a:xfrm>
        </p:spPr>
        <p:txBody>
          <a:bodyPr/>
          <a:lstStyle/>
          <a:p>
            <a:r>
              <a:rPr lang="ru-RU" b="1" i="1" dirty="0">
                <a:latin typeface="Bookman Old Style" panose="02050604050505020204" pitchFamily="18" charset="0"/>
              </a:rPr>
              <a:t>Нашу экскурсию следует начать от Памятного знака воинам Полярной дивизии. Ведь именно ее бойцы приняли первый удар по окрестностям Мурманска в июне 1941 г..</a:t>
            </a:r>
          </a:p>
        </p:txBody>
      </p:sp>
    </p:spTree>
    <p:extLst>
      <p:ext uri="{BB962C8B-B14F-4D97-AF65-F5344CB8AC3E}">
        <p14:creationId xmlns:p14="http://schemas.microsoft.com/office/powerpoint/2010/main" val="4146456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CCE3CB-6A10-FEE5-B5A7-0A02FC22A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125" y="228601"/>
            <a:ext cx="7566513" cy="800100"/>
          </a:xfrm>
        </p:spPr>
        <p:txBody>
          <a:bodyPr>
            <a:normAutofit/>
          </a:bodyPr>
          <a:lstStyle/>
          <a:p>
            <a:pPr algn="ctr"/>
            <a:r>
              <a:rPr lang="ru-RU" sz="2400" i="1" dirty="0">
                <a:latin typeface="Bookman Old Style" panose="02050604050505020204" pitchFamily="18" charset="0"/>
              </a:rPr>
              <a:t>Памятный знак воинам Полярной дивизии (29 сентября 1974 года)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3D8CD7A-1D3C-4858-7ABB-F294202B04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9125" y="1090246"/>
            <a:ext cx="6692900" cy="5019675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EE15DC9D-04DC-FACA-05C2-FBAA0EDAB5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49640" y="228601"/>
            <a:ext cx="3200400" cy="6268914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5 сентября 1941 года первым командиром Полярной дивизии был назначен Полковник Стефан Коломиец. Вначале был сформирован 1-й, а затем и 2-й стрелковые полки дивизии. В состав дивизии вошли более 10 тысяч ополченцев (судоремонтников, железнодорожников, портовых грузчиков, рыбаков, работников городских учреждений и других) и несколько тысяч человек из истребительных батальонов Мурманска и Мурманской области. По мере комплектования полки Полярной дивизии сразу вступали в тяжелые кровопролитные бои с наступающим на Мурманск врагом.</a:t>
            </a:r>
          </a:p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Именно здесь, мурманские ополченцы принимали присягу и отправлялись на фронт. Торжественное открытие знака состоялось 29 ноября 1974 года в канун 30-летия разгрома немецко-фашистских войск в Заполярье. Авторами памятного знака стали известные скульптор Г.А. Глухих и архитектор Ф.С. Таксис.</a:t>
            </a:r>
          </a:p>
        </p:txBody>
      </p:sp>
    </p:spTree>
    <p:extLst>
      <p:ext uri="{BB962C8B-B14F-4D97-AF65-F5344CB8AC3E}">
        <p14:creationId xmlns:p14="http://schemas.microsoft.com/office/powerpoint/2010/main" val="261960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80452E5F-31C0-52E8-1A83-63B717AB7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5774" y="2294792"/>
            <a:ext cx="9052560" cy="2329962"/>
          </a:xfrm>
        </p:spPr>
        <p:txBody>
          <a:bodyPr/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Наш маршрут продолжается и мы перемещаемся к монументу «ВОИНАМ 6-Й ГЕРОИЧЕСКОЙ КОМСОМОЛЬСКОЙ БАТАРЕИ», которые остановили наступление врага летом-осенью  1941 г.</a:t>
            </a:r>
          </a:p>
        </p:txBody>
      </p:sp>
    </p:spTree>
    <p:extLst>
      <p:ext uri="{BB962C8B-B14F-4D97-AF65-F5344CB8AC3E}">
        <p14:creationId xmlns:p14="http://schemas.microsoft.com/office/powerpoint/2010/main" val="2968199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1C7C96-B0F2-65DD-AF93-E2409848E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677" y="175846"/>
            <a:ext cx="8168053" cy="650631"/>
          </a:xfrm>
        </p:spPr>
        <p:txBody>
          <a:bodyPr>
            <a:noAutofit/>
          </a:bodyPr>
          <a:lstStyle/>
          <a:p>
            <a:pPr algn="ctr"/>
            <a:r>
              <a:rPr lang="ru-RU" sz="2400" i="1" dirty="0">
                <a:latin typeface="Bookman Old Style" panose="02050604050505020204" pitchFamily="18" charset="0"/>
              </a:rPr>
              <a:t>ВОИНАМ 6-Й ГЕРОИЧЕСКОЙ КОМСОМОЛЬСКОЙ БАТАРЕИ (6 ноября 1959 года)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9B38B99-CB30-7C74-E94F-BF3C71EE37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0140" y="1116623"/>
            <a:ext cx="6692900" cy="5019675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D61CF4B-AA3D-D360-08E4-F251564751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49640" y="175847"/>
            <a:ext cx="3200400" cy="5539154"/>
          </a:xfrm>
        </p:spPr>
        <p:txBody>
          <a:bodyPr/>
          <a:lstStyle/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Этот памятный объект не бутафория, а водруженное на постамент реальное орудие. До войны 143-й артиллерийский полк 14-й стрелковой дивизии, в состав которого входила 6-я батарея, располагался на острове Кильдин, но позже был переброшен в Мурманск, который нещадно бомбили немецкие самолеты. </a:t>
            </a:r>
          </a:p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Красноармейцы  успешно стояли за родной город. 14 сентября 1941 года враг окружил артиллеристов из Полярной дивизии. 37 человек во главе с лейтенантом Григорием Лысенко погибли. В память о подвиге 6 ноября 1959 года открыли памятник.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9465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F3F3012B-ADA0-C4EB-8A9C-486B75B617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83359" y="2101362"/>
            <a:ext cx="9052560" cy="2605102"/>
          </a:xfrm>
        </p:spPr>
        <p:txBody>
          <a:bodyPr/>
          <a:lstStyle/>
          <a:p>
            <a:r>
              <a:rPr lang="ru-RU" b="1" i="1" dirty="0">
                <a:latin typeface="Bookman Old Style" panose="02050604050505020204" pitchFamily="18" charset="0"/>
              </a:rPr>
              <a:t>Мы перемещаемся по проспекту Ленина к зданию Мурманского областного драматического театра, рядом с ним расположен памятник пограничникам Арктики.</a:t>
            </a:r>
          </a:p>
        </p:txBody>
      </p:sp>
    </p:spTree>
    <p:extLst>
      <p:ext uri="{BB962C8B-B14F-4D97-AF65-F5344CB8AC3E}">
        <p14:creationId xmlns:p14="http://schemas.microsoft.com/office/powerpoint/2010/main" val="1300976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1300AC-7813-1D34-23A5-6E5C86339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854" y="352425"/>
            <a:ext cx="7315200" cy="6762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Bookman Old Style" panose="02050604050505020204" pitchFamily="18" charset="0"/>
              </a:rPr>
              <a:t>памятник пограничникам Арктики (26 мая 2013 года)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AA6C440-75EF-2C65-805B-FE36000D60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2677" y="1485900"/>
            <a:ext cx="5280538" cy="5019675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831B3D45-D354-11CB-3369-A1C6E2E6F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49640" y="439615"/>
            <a:ext cx="3200400" cy="580292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  <a:latin typeface="Bookman Old Style" panose="02050604050505020204" pitchFamily="18" charset="0"/>
              </a:rPr>
              <a:t>Легендарный пограничный столб А-35, стоявший на хребте Муста-Тунтури. Первый удар немецких войск пограничники приняли 29 июня 1941 года. Несколько лет они отважно сражались на берегах рек Титовка и Лотта, на хребте Муста-Тунтури и под Кандалакшей. Именно на Кольском полуострове враг так и не смог полностью перейти советскую границу</a:t>
            </a:r>
          </a:p>
          <a:p>
            <a:r>
              <a:rPr lang="ru-RU" dirty="0">
                <a:solidFill>
                  <a:srgbClr val="FF0000"/>
                </a:solidFill>
                <a:latin typeface="Bookman Old Style" panose="02050604050505020204" pitchFamily="18" charset="0"/>
              </a:rPr>
              <a:t>Над постаментом, символизирующем суровые северные скалы, возвышается пограничный знак. Вокруг него застыли три пограничника, охраняющие сухопутную, морскую и воздушную границу. Они стоят спина к спине, с оружием наперевес, а у их ног навечно замер верный друг - пограничный пес.</a:t>
            </a:r>
          </a:p>
        </p:txBody>
      </p:sp>
    </p:spTree>
    <p:extLst>
      <p:ext uri="{BB962C8B-B14F-4D97-AF65-F5344CB8AC3E}">
        <p14:creationId xmlns:p14="http://schemas.microsoft.com/office/powerpoint/2010/main" val="365796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FAAA7FDD-6CAA-A20F-A894-4036F1D9A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5774" y="2294792"/>
            <a:ext cx="9052560" cy="2417885"/>
          </a:xfrm>
        </p:spPr>
        <p:txBody>
          <a:bodyPr/>
          <a:lstStyle/>
          <a:p>
            <a:r>
              <a:rPr lang="ru-RU" b="1" i="1" dirty="0">
                <a:latin typeface="Bookman Old Style" panose="02050604050505020204" pitchFamily="18" charset="0"/>
                <a:cs typeface="Times New Roman" panose="02020603050405020304" pitchFamily="18" charset="0"/>
              </a:rPr>
              <a:t>Продолжая движение по центральной артерии города-герой мы доходи до памятника Анатолию Бредову. Его подвиг в ходе проведения Петсамо-Киркенесской наступательной (1944 г.)  операции позволил сохранить жизни красноармейцев. </a:t>
            </a:r>
          </a:p>
        </p:txBody>
      </p:sp>
    </p:spTree>
    <p:extLst>
      <p:ext uri="{BB962C8B-B14F-4D97-AF65-F5344CB8AC3E}">
        <p14:creationId xmlns:p14="http://schemas.microsoft.com/office/powerpoint/2010/main" val="3412274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7D769A-A661-3F5A-5A54-B73A64A6C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562" y="193431"/>
            <a:ext cx="7851530" cy="72976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Памятник Анатолию Бредову </a:t>
            </a:r>
            <a:br>
              <a:rPr lang="ru-RU" dirty="0"/>
            </a:br>
            <a:r>
              <a:rPr lang="ru-RU" dirty="0"/>
              <a:t> (9 мая 1958 года)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2219EC0-B7EA-FA38-FD51-5D22BFED37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361" y="1090246"/>
            <a:ext cx="6711950" cy="5442439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535B221B-68F2-475E-68FA-F828CA98C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49640" y="334109"/>
            <a:ext cx="3200400" cy="5380892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В ходе Петсамо-Киркенесской наступательной операции в октябре 1944 года, когда войска Карельского фронта нанесли сокрушительный удар по 19-му горно-стрелковому корпусу 20-й горной немецкой армии на мурманском направлении Анатолий Бредов и Никита Ашурков совершили выдающийся подвиг.</a:t>
            </a:r>
          </a:p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Увековечить подвиг Героя Советского Союза Анатолия Бредова предложили в 1956 году мурманские комсомольцы и молодежь Мурманска. В основном они и собрали 9 миллионов рублей, на которые было приобретено 3 с половиной тонны бронзы. Свидетельство тому — закрепленная на памятнике табличка: «Анатолию Бредову – комсомольцы и молодежь Мурманска».</a:t>
            </a:r>
          </a:p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Городской совет комсомола решил заключить договор о создании памятника в сотрудничестве с живописно-скульптурным комбинатом в городе Ленинград. За выполнение заказа принялась бригада под руководством молодого талантливого скульптора Ястребинецкого Г.Д.</a:t>
            </a:r>
          </a:p>
        </p:txBody>
      </p:sp>
    </p:spTree>
    <p:extLst>
      <p:ext uri="{BB962C8B-B14F-4D97-AF65-F5344CB8AC3E}">
        <p14:creationId xmlns:p14="http://schemas.microsoft.com/office/powerpoint/2010/main" val="935405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5535DE65-D249-CD15-CEEA-259831BDB7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5774" y="2004646"/>
            <a:ext cx="9052560" cy="2901462"/>
          </a:xfrm>
        </p:spPr>
        <p:txBody>
          <a:bodyPr/>
          <a:lstStyle/>
          <a:p>
            <a:r>
              <a:rPr lang="ru-RU" b="1" i="1" dirty="0">
                <a:latin typeface="Bookman Old Style" panose="02050604050505020204" pitchFamily="18" charset="0"/>
              </a:rPr>
              <a:t>Победа была достигнута нашим государством дорогой ценой. И достигнуть успеха без помощи союзников по антигитлеровской коалиции было бы непросто. Мы завершаем знакомство с местами памяти «в сердце» Мурманска с мемориалами, подчеркивающими помощь и братство союзников по антигитлеровской коалиции в годы Второй Мировой войны.</a:t>
            </a:r>
          </a:p>
        </p:txBody>
      </p:sp>
    </p:spTree>
    <p:extLst>
      <p:ext uri="{BB962C8B-B14F-4D97-AF65-F5344CB8AC3E}">
        <p14:creationId xmlns:p14="http://schemas.microsoft.com/office/powerpoint/2010/main" val="1832066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420C4D-64D2-D2FA-794A-3C6D7B104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19806"/>
            <a:ext cx="8282354" cy="86164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Bookman Old Style" panose="02050604050505020204" pitchFamily="18" charset="0"/>
              </a:rPr>
              <a:t>Памятник участникам полярных конвоев (29 августа 1991 года)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B7562D2-BD29-420F-B555-7BFF27319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1960" y="1222131"/>
            <a:ext cx="7031502" cy="5240215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192FD3EA-A27E-83EC-CB87-AB5736DA64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49640" y="114299"/>
            <a:ext cx="3200400" cy="6198577"/>
          </a:xfrm>
        </p:spPr>
        <p:txBody>
          <a:bodyPr>
            <a:normAutofit fontScale="92500"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11 января 1942 года первый караван судов встал на разгрузку в Мурманске. В период 1941-1942 годов «северный коридор» был главным маршрутом поставок иностранной помощи в европейскую часть СССР. По нему с начала войны до августа 1942 года проследовало 18 конвоев в СССР и 13 в обратном направлении.</a:t>
            </a:r>
          </a:p>
          <a:p>
            <a:r>
              <a:rPr lang="ru-R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29 августа 1991 года во время проведения международной акции памяти «ДЕРВИШ-91» был торжественно открыт памятник участникам полярных конвоев. Мемориал создан в честь памяти тех, кто отдал свои жизни в борьбе за свободу в ходе Арктической компании во время Второй мировой войны. Мужчины и женщины из Великобритании и союзных государств совершали рейсы в Мурманск на торговых судах под охраной военных кораблей ВМС союзников.</a:t>
            </a:r>
          </a:p>
        </p:txBody>
      </p:sp>
    </p:spTree>
    <p:extLst>
      <p:ext uri="{BB962C8B-B14F-4D97-AF65-F5344CB8AC3E}">
        <p14:creationId xmlns:p14="http://schemas.microsoft.com/office/powerpoint/2010/main" val="32468228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5F2F3F-3F99-64FD-E998-0E291A850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1" y="342900"/>
            <a:ext cx="7482254" cy="1503485"/>
          </a:xfrm>
        </p:spPr>
        <p:txBody>
          <a:bodyPr>
            <a:noAutofit/>
          </a:bodyPr>
          <a:lstStyle/>
          <a:p>
            <a:pPr algn="ctr"/>
            <a:r>
              <a:rPr lang="ru-RU" sz="2400" i="1" dirty="0">
                <a:latin typeface="Bookman Old Style" panose="02050604050505020204" pitchFamily="18" charset="0"/>
              </a:rPr>
              <a:t>Памятник в честь боевого содружества стран антигитлеровской коалиции в годы второй мировой войны </a:t>
            </a:r>
            <a:br>
              <a:rPr lang="ru-RU" sz="2400" i="1" dirty="0">
                <a:latin typeface="Bookman Old Style" panose="02050604050505020204" pitchFamily="18" charset="0"/>
              </a:rPr>
            </a:br>
            <a:r>
              <a:rPr lang="ru-RU" sz="2400" i="1" dirty="0">
                <a:latin typeface="Bookman Old Style" panose="02050604050505020204" pitchFamily="18" charset="0"/>
              </a:rPr>
              <a:t>(7 мая 1975 года)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5215681-3E8A-1E67-C1A1-B04FCBBF24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691" y="1958120"/>
            <a:ext cx="6096000" cy="4057650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220EA1BA-8A13-2324-D0A5-E90BF72223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7862" y="342900"/>
            <a:ext cx="3311767" cy="6673362"/>
          </a:xfrm>
        </p:spPr>
        <p:txBody>
          <a:bodyPr>
            <a:normAutofit/>
          </a:bodyPr>
          <a:lstStyle/>
          <a:p>
            <a:r>
              <a:rPr lang="ru-RU" sz="1200" dirty="0">
                <a:solidFill>
                  <a:srgbClr val="FF0000"/>
                </a:solidFill>
                <a:latin typeface="Bookman Old Style" panose="02050604050505020204" pitchFamily="18" charset="0"/>
              </a:rPr>
              <a:t>В годы Великой Отечественной войны, особенно на начальном ее этапе помощь наших союзников была неоценимой. Огромное значение имели поставки боевой техники и боеприпасов, продовольствия и стратегических материалов, в которых нуждалась наша оборонная промышленность</a:t>
            </a:r>
          </a:p>
          <a:p>
            <a:r>
              <a:rPr lang="ru-RU" sz="1200" dirty="0">
                <a:solidFill>
                  <a:srgbClr val="FF0000"/>
                </a:solidFill>
                <a:latin typeface="Bookman Old Style" panose="02050604050505020204" pitchFamily="18" charset="0"/>
              </a:rPr>
              <a:t>7 мая 1975 года на улице Челюскинцев был открыт памятник в честь боевого содружества стран антигитлеровской коалиции в годы второй мировой войны. Авторы памятника - архитекторы А. Ганин и В. Андреев из института «Мурманскгражданпроект». Памятник создан в виде руки, удерживающей на раскрытой ладони земной шар. Для создания памятника выбран темно-красный гранит. Установлен он в небольшом скверике у Дома культуры моряков (ул. Челюскинцев, д. 3/1). На торжественной церемонии присутствовали представители Австралии, США, Великобритании, Канады, Норвегии. На плите из черного камня, установленной на подиуме, высечено посвящение на русском и английском языках: «В память о совместной борьбе стран антигитлеровской коалиции против фашизма во Второй мировой войне».</a:t>
            </a:r>
          </a:p>
        </p:txBody>
      </p:sp>
    </p:spTree>
    <p:extLst>
      <p:ext uri="{BB962C8B-B14F-4D97-AF65-F5344CB8AC3E}">
        <p14:creationId xmlns:p14="http://schemas.microsoft.com/office/powerpoint/2010/main" val="11260176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7F56A4-0FCA-2A8C-220C-91E6288C3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2661" y="367665"/>
            <a:ext cx="6901961" cy="93359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Bookman Old Style" panose="02050604050505020204" pitchFamily="18" charset="0"/>
              </a:rPr>
              <a:t>памятная доска Джеффри Шелтону</a:t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dirty="0">
                <a:latin typeface="Bookman Old Style" panose="02050604050505020204" pitchFamily="18" charset="0"/>
              </a:rPr>
              <a:t>(18 июня 2019 года)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6956FCF-9E85-A30F-E085-968851763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2406" y="1441938"/>
            <a:ext cx="7092216" cy="5048397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C53C14FC-36E3-1237-CC17-CA698AA196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49640" y="367665"/>
            <a:ext cx="3200400" cy="5347335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Джеффри Шелтон в составе Королевских ВМС Великобритании он был в составе участников легендарных Северных конвоев.</a:t>
            </a:r>
          </a:p>
          <a:p>
            <a:r>
              <a:rPr lang="ru-R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По завершении Второй мировой войны он занимался изучением истории Северных конвоев.</a:t>
            </a:r>
          </a:p>
          <a:p>
            <a:r>
              <a:rPr lang="ru-R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«Джеффри Шелтон – уникальная личность. Он навсегда остался другом России, принимал участие во многих мероприятиях, награжден медалью Ушакова.</a:t>
            </a:r>
          </a:p>
          <a:p>
            <a:r>
              <a:rPr lang="ru-R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 Пример Джеффри Шелтона показывает, что несмотря на все разногласия, ничто не помешает дружбе между людьми из самых разных стран».</a:t>
            </a:r>
          </a:p>
        </p:txBody>
      </p:sp>
    </p:spTree>
    <p:extLst>
      <p:ext uri="{BB962C8B-B14F-4D97-AF65-F5344CB8AC3E}">
        <p14:creationId xmlns:p14="http://schemas.microsoft.com/office/powerpoint/2010/main" val="1104926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96CC6E-8748-2104-EED2-B97203AD6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0412" y="395655"/>
            <a:ext cx="9281160" cy="3754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>
                <a:latin typeface="Bookman Old Style" panose="02050604050505020204" pitchFamily="18" charset="0"/>
              </a:rPr>
              <a:t>Заключение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AD3D9A1-6921-E0E6-5884-A73952938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48189" y="771145"/>
            <a:ext cx="9052560" cy="4073417"/>
          </a:xfrm>
        </p:spPr>
        <p:txBody>
          <a:bodyPr/>
          <a:lstStyle/>
          <a:p>
            <a:r>
              <a:rPr lang="ru-RU" b="1" i="1" dirty="0">
                <a:latin typeface="Book Antiqua" panose="02040602050305030304" pitchFamily="18" charset="0"/>
              </a:rPr>
              <a:t>Данное внеклассное мероприятие «может использоваться при проведении пар по истории и (или) экономической географии поможет студентам 1-2 курса, что позволит студентам овладеть актуальной информацией о сохранении исторической памяти в городе-герое Мурманске.  </a:t>
            </a:r>
          </a:p>
          <a:p>
            <a:r>
              <a:rPr lang="ru-RU" b="1" i="1" dirty="0">
                <a:latin typeface="Book Antiqua" panose="02040602050305030304" pitchFamily="18" charset="0"/>
              </a:rPr>
              <a:t>Мероприятие поможет при  изучении следующих тем в рамках истории: «Великая Отечественная война» , «Заполярье в годы Великой Отечественной», при проведении внеклассных мероприятий в рамках проекта «На Севере-жить!».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80715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574A3A-A9B3-2750-FCCF-0F6966B51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87923"/>
            <a:ext cx="10058400" cy="835269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>
                <a:latin typeface="Book Antiqua" panose="02040602050305030304" pitchFamily="18" charset="0"/>
              </a:rPr>
              <a:t>Источники информации и электронные ресурсы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43D931-15A1-4645-420C-7B992D96B2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729762"/>
            <a:ext cx="10058400" cy="544243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29 сентября 1974 года в Мурманске открыли памятный знак в честь воинов Полярной дивизии [Электронный ресурс]: </a:t>
            </a:r>
            <a:r>
              <a:rPr lang="en-US" dirty="0">
                <a:hlinkClick r:id="rId2"/>
              </a:rPr>
              <a:t>https://arctic.narfu.ru/main/news/3409-29-sentyabrya-1974-goda-v-murmanske-otkryli-pamyatnyj-znak-v-chest-voinov-polyarnoj-divizii?ysclid=mozk1x3fjh639572462</a:t>
            </a:r>
            <a:r>
              <a:rPr lang="ru-RU" dirty="0"/>
              <a:t> (дата обращения:10.05.2026).</a:t>
            </a:r>
          </a:p>
          <a:p>
            <a:r>
              <a:rPr lang="ru-RU" dirty="0"/>
              <a:t>Библиографический указатель «Мемориальные доски и памятники города Мурманска» / Сост.: Першина Л. П., </a:t>
            </a:r>
            <a:r>
              <a:rPr lang="ru-RU" dirty="0" err="1"/>
              <a:t>Недвецкая</a:t>
            </a:r>
            <a:r>
              <a:rPr lang="ru-RU" dirty="0"/>
              <a:t> С. П., Мурманск.- 2012.- 307 с.</a:t>
            </a:r>
          </a:p>
          <a:p>
            <a:r>
              <a:rPr lang="ru-RU" dirty="0"/>
              <a:t>Киселев А. А. На перекрестках памяти : о памятниках </a:t>
            </a:r>
            <a:r>
              <a:rPr lang="ru-RU" dirty="0" err="1"/>
              <a:t>революц</a:t>
            </a:r>
            <a:r>
              <a:rPr lang="ru-RU" dirty="0"/>
              <a:t>.,трудовой и боевой славы Мурм. обл. / А. А. Киселев, А. </a:t>
            </a:r>
            <a:r>
              <a:rPr lang="ru-RU" dirty="0" err="1"/>
              <a:t>С.,Марченко</a:t>
            </a:r>
            <a:r>
              <a:rPr lang="ru-RU" dirty="0"/>
              <a:t>, М. Г. Орешета.- Мурманск : Кн. изд-во, 1985.- 208 с. </a:t>
            </a:r>
          </a:p>
          <a:p>
            <a:r>
              <a:rPr lang="ru-RU" dirty="0"/>
              <a:t>Коваленко, Н. Памятники Мурманска / Н. Коваленко ; фот. А. Пронин // Вечерний Мурманск.- 2004.- 9 янв.- С. 5.</a:t>
            </a:r>
          </a:p>
          <a:p>
            <a:r>
              <a:rPr lang="ru-RU" dirty="0"/>
              <a:t>Мурманский календарь: 7 мая. В разгар "Холодной войны" в Мурманске появился памятник международному боевому содружеству [Электронный ресурс]:  </a:t>
            </a:r>
            <a:r>
              <a:rPr lang="ru-RU" dirty="0">
                <a:hlinkClick r:id="rId3"/>
              </a:rPr>
              <a:t>https://www.murmansk.kp.ru/daily/25879/2842986/</a:t>
            </a:r>
            <a:r>
              <a:rPr lang="ru-RU" dirty="0"/>
              <a:t> (дата обращения:10.05.2026).</a:t>
            </a:r>
          </a:p>
          <a:p>
            <a:r>
              <a:rPr lang="ru-RU" dirty="0"/>
              <a:t>Памятники города-героя Мурманска / ред. и сост.: Т. Владимирова.- Мурманск : Борей, 2004.- 63 с.</a:t>
            </a:r>
          </a:p>
          <a:p>
            <a:r>
              <a:rPr lang="ru-RU" dirty="0"/>
              <a:t> Памятники и памятные знаки Мурманской области : Мурм. обл. науч. б-ка ; сост.: Н. В. </a:t>
            </a:r>
            <a:r>
              <a:rPr lang="ru-RU" dirty="0" err="1"/>
              <a:t>Нужаева</a:t>
            </a:r>
            <a:r>
              <a:rPr lang="ru-RU" dirty="0"/>
              <a:t>, О. П. Коноплева; ред.: Ж. Л. Гайдай, Е. В. Синева.- Мурманск : Изд-во Мурм. обкома КПСС, 1983.- 55 с.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29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76665" y="0"/>
            <a:ext cx="10058400" cy="1609344"/>
          </a:xfrm>
        </p:spPr>
        <p:txBody>
          <a:bodyPr/>
          <a:lstStyle/>
          <a:p>
            <a:pPr algn="ctr"/>
            <a:r>
              <a:rPr lang="ru-RU" b="1" i="1" dirty="0">
                <a:latin typeface="Book Antiqua" panose="02040602050305030304" pitchFamily="18" charset="0"/>
              </a:rPr>
              <a:t>Спасибо за внимание!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58" y="1390918"/>
            <a:ext cx="9406214" cy="5306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633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Дерево</Template>
  <TotalTime>99</TotalTime>
  <Words>1676</Words>
  <Application>Microsoft Office PowerPoint</Application>
  <PresentationFormat>Широкоэкранный</PresentationFormat>
  <Paragraphs>65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Book Antiqua</vt:lpstr>
      <vt:lpstr>Bookman Old Style</vt:lpstr>
      <vt:lpstr>Cambria</vt:lpstr>
      <vt:lpstr>Rockwell</vt:lpstr>
      <vt:lpstr>Rockwell Condensed</vt:lpstr>
      <vt:lpstr>Times New Roman</vt:lpstr>
      <vt:lpstr>Wingdings</vt:lpstr>
      <vt:lpstr>Дерево</vt:lpstr>
      <vt:lpstr>Внеклассное мероприятие : Виртуальная экскурсия по военным мемориалам города- героя Мурманска: «Память о войне в «сЕРДЦе» города-героя».</vt:lpstr>
      <vt:lpstr>Презентация PowerPoint</vt:lpstr>
      <vt:lpstr>Актуальность</vt:lpstr>
      <vt:lpstr>Презентация PowerPoint</vt:lpstr>
      <vt:lpstr>Памятный знак воинам Полярной дивизии (29 сентября 1974 года)</vt:lpstr>
      <vt:lpstr>Презентация PowerPoint</vt:lpstr>
      <vt:lpstr>ВОИНАМ 6-Й ГЕРОИЧЕСКОЙ КОМСОМОЛЬСКОЙ БАТАРЕИ (6 ноября 1959 года)</vt:lpstr>
      <vt:lpstr>Презентация PowerPoint</vt:lpstr>
      <vt:lpstr>памятник пограничникам Арктики (26 мая 2013 года) </vt:lpstr>
      <vt:lpstr>Презентация PowerPoint</vt:lpstr>
      <vt:lpstr>Памятник Анатолию Бредову   (9 мая 1958 года)</vt:lpstr>
      <vt:lpstr>Презентация PowerPoint</vt:lpstr>
      <vt:lpstr>Памятник участникам полярных конвоев (29 августа 1991 года)</vt:lpstr>
      <vt:lpstr>Памятник в честь боевого содружества стран антигитлеровской коалиции в годы второй мировой войны  (7 мая 1975 года)</vt:lpstr>
      <vt:lpstr>памятная доска Джеффри Шелтону (18 июня 2019 года)</vt:lpstr>
      <vt:lpstr>Заключение</vt:lpstr>
      <vt:lpstr>Источники информации и электронные ресурсы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«Виртуальная экскурсия по военным мемориалам города- героя Мурманска: Память о войне в «сЕРДЦе» города-героя»</dc:title>
  <dc:creator>UsseR</dc:creator>
  <cp:lastModifiedBy>UsseR</cp:lastModifiedBy>
  <cp:revision>3</cp:revision>
  <dcterms:created xsi:type="dcterms:W3CDTF">2026-05-10T06:32:30Z</dcterms:created>
  <dcterms:modified xsi:type="dcterms:W3CDTF">2026-05-10T09:30:12Z</dcterms:modified>
</cp:coreProperties>
</file>