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67" r:id="rId4"/>
    <p:sldId id="269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3" r:id="rId13"/>
    <p:sldId id="265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493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099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9911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3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0232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962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199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100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211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762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4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24850-4425-4258-BA7A-5B32DEC2D84D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A7D50-EA8E-490B-AB63-79A725ABB9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7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fsd.multiurok.ru/html/2022/03/27/s_6240abdac1ace/img21.jpg" TargetMode="External"/><Relationship Id="rId3" Type="http://schemas.openxmlformats.org/officeDocument/2006/relationships/hyperlink" Target="https://i.pinimg.com/736x/ac/d9/b7/acd9b7cf26876c8a801722aa3f01157c.jpg" TargetMode="External"/><Relationship Id="rId7" Type="http://schemas.openxmlformats.org/officeDocument/2006/relationships/hyperlink" Target="https://i.pinimg.com/736x/57/80/0d/57800da3a9c25d9bc0cd21eb2f4b8d3f.jpg" TargetMode="External"/><Relationship Id="rId2" Type="http://schemas.openxmlformats.org/officeDocument/2006/relationships/hyperlink" Target="https://img.freepik.com/premium-photo/paper-cut-style-tree-with-children-figures-white-isolate-background-ecofriendly-theme_995663-28439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avatars.mds.yandex.net/i?id=6f8c2e3f781706a0a63cbed0f4c25625_l-5667442-images-thumbs&amp;n=13" TargetMode="External"/><Relationship Id="rId5" Type="http://schemas.openxmlformats.org/officeDocument/2006/relationships/hyperlink" Target="https://i.pinimg.com/736x/a1/1b/96/a11b968e7df3972efceba40789226480.jpg" TargetMode="External"/><Relationship Id="rId4" Type="http://schemas.openxmlformats.org/officeDocument/2006/relationships/hyperlink" Target="https://avatars.mds.yandex.net/i?id=4f97271c4191b05e92d379c3f4ce1974_l-5008643-images-thumbs&amp;n=1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6976" y="1469036"/>
            <a:ext cx="4250093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B0F0"/>
                </a:solidFill>
              </a:rPr>
              <a:t>РОДСТВО</a:t>
            </a:r>
            <a:endParaRPr lang="ru-RU" sz="5400" b="1" dirty="0">
              <a:solidFill>
                <a:srgbClr val="00B0F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6126" y="1469037"/>
            <a:ext cx="1693888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B0F0"/>
                </a:solidFill>
              </a:rPr>
              <a:t>РОД</a:t>
            </a:r>
            <a:endParaRPr lang="ru-RU" sz="5400" b="1" dirty="0">
              <a:solidFill>
                <a:srgbClr val="00B0F0"/>
              </a:solidFill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6573188" y="2414534"/>
            <a:ext cx="359764" cy="9608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16976" y="3375340"/>
            <a:ext cx="898901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РОД - это связь членов семьи, произошедших от одного родоначальника. Принадлежность к роду частенько определяет судьбу («на роду написано»), долю, какие - то устойчивые черты характера («он родом таков»).</a:t>
            </a:r>
          </a:p>
          <a:p>
            <a:r>
              <a:rPr lang="ru-RU" sz="2800" b="1" dirty="0"/>
              <a:t>Словарь В. И. Даля</a:t>
            </a:r>
          </a:p>
        </p:txBody>
      </p:sp>
      <p:sp>
        <p:nvSpPr>
          <p:cNvPr id="25" name="Стрелка вправо 24"/>
          <p:cNvSpPr/>
          <p:nvPr/>
        </p:nvSpPr>
        <p:spPr>
          <a:xfrm>
            <a:off x="4467069" y="1828801"/>
            <a:ext cx="1439057" cy="3874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94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9626" y="434716"/>
            <a:ext cx="6790544" cy="434714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accent1"/>
                </a:solidFill>
              </a:rPr>
              <a:t>МОИ БЛИЗКИЕ И</a:t>
            </a:r>
          </a:p>
          <a:p>
            <a:pPr algn="ctr"/>
            <a:r>
              <a:rPr lang="ru-RU" sz="5400" b="1" dirty="0" smtClean="0">
                <a:solidFill>
                  <a:schemeClr val="accent1"/>
                </a:solidFill>
              </a:rPr>
              <a:t>ДАЛЬНИЕ </a:t>
            </a:r>
          </a:p>
          <a:p>
            <a:pPr algn="ctr"/>
            <a:r>
              <a:rPr lang="ru-RU" sz="5400" b="1" dirty="0" smtClean="0">
                <a:solidFill>
                  <a:schemeClr val="accent1"/>
                </a:solidFill>
              </a:rPr>
              <a:t>РОДСТВЕННИКИ</a:t>
            </a:r>
          </a:p>
          <a:p>
            <a:pPr algn="ctr"/>
            <a:endParaRPr lang="ru-RU" sz="5400" b="1" dirty="0">
              <a:solidFill>
                <a:schemeClr val="accent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0170" y="0"/>
            <a:ext cx="4831829" cy="373255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170" y="3266607"/>
            <a:ext cx="4831829" cy="359139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0169" y="3266606"/>
            <a:ext cx="4831829" cy="3591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49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33362" y="914400"/>
            <a:ext cx="3876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/>
                </a:solidFill>
              </a:rPr>
              <a:t>СХЕМА РОДСТВА</a:t>
            </a:r>
            <a:endParaRPr lang="ru-RU" sz="2800" b="1" dirty="0">
              <a:solidFill>
                <a:schemeClr val="accent5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33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58" y="0"/>
            <a:ext cx="12192000" cy="68579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62019"/>
            <a:ext cx="6619741" cy="37959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7425" y="321972"/>
            <a:ext cx="67871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Прямая линия родства </a:t>
            </a:r>
            <a:r>
              <a:rPr lang="ru-RU" sz="2400" dirty="0"/>
              <a:t>основана на происхождении одного лица  от другого. При этом выделяют восходящую линию родства – от потомков  к предкам (внук, сын, отец, дед, прадед) и нисходящую – от предков к потомкам (прадед, дед, отец, сын, внук).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4439" y="0"/>
            <a:ext cx="5327561" cy="386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17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4872" y="179882"/>
            <a:ext cx="1403579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             </a:t>
            </a:r>
            <a:r>
              <a:rPr lang="ru-RU" sz="2800" b="1" dirty="0" smtClean="0"/>
              <a:t>Что нам дают родственные отношения?</a:t>
            </a:r>
          </a:p>
          <a:p>
            <a:r>
              <a:rPr lang="ru-RU" sz="2800" b="1" dirty="0" smtClean="0"/>
              <a:t> </a:t>
            </a:r>
          </a:p>
          <a:p>
            <a:r>
              <a:rPr lang="ru-RU" sz="2800" b="1" dirty="0" smtClean="0"/>
              <a:t>Взаимная поддержка. </a:t>
            </a:r>
            <a:r>
              <a:rPr lang="ru-RU" sz="2400" dirty="0" smtClean="0"/>
              <a:t>В трудные времена вы всегда можете</a:t>
            </a:r>
          </a:p>
          <a:p>
            <a:r>
              <a:rPr lang="ru-RU" sz="2400" dirty="0" smtClean="0"/>
              <a:t>рассчитывать на поддержку своей семьи. Они всегда готовы помочь, дать совет</a:t>
            </a:r>
          </a:p>
          <a:p>
            <a:r>
              <a:rPr lang="ru-RU" sz="2400" dirty="0" smtClean="0"/>
              <a:t>или просто выслушать.</a:t>
            </a:r>
          </a:p>
          <a:p>
            <a:r>
              <a:rPr lang="ru-RU" sz="2800" b="1" dirty="0" smtClean="0"/>
              <a:t>Чувство принадлежности. </a:t>
            </a:r>
            <a:r>
              <a:rPr lang="ru-RU" sz="2400" dirty="0" smtClean="0"/>
              <a:t>Зная, что у вас есть семья (родственники</a:t>
            </a:r>
          </a:p>
          <a:p>
            <a:r>
              <a:rPr lang="ru-RU" sz="2400" dirty="0" smtClean="0"/>
              <a:t>близкие и дальние), которая вас любит и поддерживает, вы чувствуете себя</a:t>
            </a:r>
          </a:p>
          <a:p>
            <a:r>
              <a:rPr lang="ru-RU" sz="2400" dirty="0" smtClean="0"/>
              <a:t>увереннее и спокойнее. Семья — это ваш тыл, который всегда готов вас</a:t>
            </a:r>
          </a:p>
          <a:p>
            <a:r>
              <a:rPr lang="ru-RU" sz="2400" dirty="0" smtClean="0"/>
              <a:t>принять.</a:t>
            </a:r>
          </a:p>
          <a:p>
            <a:r>
              <a:rPr lang="ru-RU" sz="2800" b="1" dirty="0" smtClean="0"/>
              <a:t>Совместные воспоминания</a:t>
            </a:r>
            <a:r>
              <a:rPr lang="ru-RU" sz="2400" b="1" dirty="0" smtClean="0"/>
              <a:t>. </a:t>
            </a:r>
            <a:r>
              <a:rPr lang="ru-RU" sz="2400" dirty="0" smtClean="0"/>
              <a:t>Вместе вы создаете незабываемые</a:t>
            </a:r>
          </a:p>
          <a:p>
            <a:r>
              <a:rPr lang="ru-RU" sz="2400" dirty="0" smtClean="0"/>
              <a:t>моменты, которые хранятся в вашей памяти всю жизнь. От семейных</a:t>
            </a:r>
          </a:p>
          <a:p>
            <a:r>
              <a:rPr lang="ru-RU" sz="2400" dirty="0" smtClean="0"/>
              <a:t>праздников до летних каникул, все эти воспоминания укрепляют ваши связи</a:t>
            </a:r>
          </a:p>
          <a:p>
            <a:r>
              <a:rPr lang="ru-RU" sz="2400" dirty="0" smtClean="0"/>
              <a:t>и делают вас ближе.</a:t>
            </a:r>
          </a:p>
          <a:p>
            <a:r>
              <a:rPr lang="ru-RU" sz="2800" b="1" dirty="0" smtClean="0"/>
              <a:t>Расширение кругозора. </a:t>
            </a:r>
            <a:r>
              <a:rPr lang="ru-RU" sz="2400" dirty="0" smtClean="0"/>
              <a:t>Общение с родственниками может дать тебе</a:t>
            </a:r>
          </a:p>
          <a:p>
            <a:r>
              <a:rPr lang="ru-RU" sz="2400" dirty="0" smtClean="0"/>
              <a:t>возможность узнать о других регионах, странах, культурах и традициях.</a:t>
            </a:r>
          </a:p>
        </p:txBody>
      </p:sp>
    </p:spTree>
    <p:extLst>
      <p:ext uri="{BB962C8B-B14F-4D97-AF65-F5344CB8AC3E}">
        <p14:creationId xmlns:p14="http://schemas.microsoft.com/office/powerpoint/2010/main" val="221905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22889" y="635431"/>
            <a:ext cx="1004290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 smtClean="0"/>
          </a:p>
          <a:p>
            <a:r>
              <a:rPr lang="ru-RU" sz="2800" b="1" dirty="0" smtClean="0"/>
              <a:t>Новые знакомства. </a:t>
            </a:r>
            <a:r>
              <a:rPr lang="ru-RU" sz="2400" dirty="0" smtClean="0"/>
              <a:t>Ты можешь познакомиться с новыми людьми,</a:t>
            </a:r>
          </a:p>
          <a:p>
            <a:r>
              <a:rPr lang="ru-RU" sz="2400" dirty="0" smtClean="0"/>
              <a:t>которые могут стать твоими друзьями.</a:t>
            </a:r>
            <a:endParaRPr lang="ru-RU" sz="2800" b="1" dirty="0"/>
          </a:p>
          <a:p>
            <a:r>
              <a:rPr lang="ru-RU" sz="2800" b="1" dirty="0" smtClean="0"/>
              <a:t>Сохранение семейных традиций</a:t>
            </a:r>
            <a:r>
              <a:rPr lang="ru-RU" sz="2400" b="1" dirty="0" smtClean="0"/>
              <a:t>.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В мире, полном перемен, традиции</a:t>
            </a:r>
          </a:p>
          <a:p>
            <a:r>
              <a:rPr lang="ru-RU" sz="2400" dirty="0" smtClean="0"/>
              <a:t>служат «якорем», создавая ощущение постоянства и защищенности</a:t>
            </a:r>
            <a:r>
              <a:rPr lang="ru-RU" sz="2400" dirty="0" smtClean="0">
                <a:solidFill>
                  <a:schemeClr val="accent1"/>
                </a:solidFill>
              </a:rPr>
              <a:t>.</a:t>
            </a:r>
          </a:p>
          <a:p>
            <a:r>
              <a:rPr lang="ru-RU" sz="2800" b="1" dirty="0" smtClean="0"/>
              <a:t>Сохранение связи поколений. </a:t>
            </a:r>
          </a:p>
          <a:p>
            <a:r>
              <a:rPr lang="ru-RU" sz="2400" dirty="0" smtClean="0"/>
              <a:t> </a:t>
            </a:r>
            <a:r>
              <a:rPr lang="ru-RU" sz="2400" dirty="0"/>
              <a:t>Каждое новое поколение живёт в </a:t>
            </a:r>
            <a:r>
              <a:rPr lang="ru-RU" sz="2400" dirty="0" smtClean="0"/>
              <a:t>иных условиях</a:t>
            </a:r>
            <a:r>
              <a:rPr lang="ru-RU" sz="2400" dirty="0"/>
              <a:t>, чем предыдущее. Но важно при этом сохранять связь поколений.</a:t>
            </a:r>
          </a:p>
          <a:p>
            <a:r>
              <a:rPr lang="ru-RU" sz="2400" dirty="0"/>
              <a:t>Связь поколений – это сохранение памяти о своих предках, сохранение</a:t>
            </a:r>
          </a:p>
          <a:p>
            <a:r>
              <a:rPr lang="ru-RU" sz="2400" dirty="0"/>
              <a:t>традиций, уважительное отношение к старшим – фундамент, на котором</a:t>
            </a:r>
          </a:p>
          <a:p>
            <a:r>
              <a:rPr lang="ru-RU" sz="2400" dirty="0"/>
              <a:t>строится развитие общества. Преемственность поколений – это передача опыта знаний, ценностей от одного поколения другому. </a:t>
            </a: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62149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54833" y="0"/>
            <a:ext cx="11692328" cy="8248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                                </a:t>
            </a:r>
            <a:r>
              <a:rPr lang="ru-RU" sz="2800" b="1" dirty="0" smtClean="0"/>
              <a:t>Тест по родственным отношениям.</a:t>
            </a:r>
          </a:p>
          <a:p>
            <a:pPr algn="ctr"/>
            <a:endParaRPr lang="ru-RU" sz="2800" b="1" dirty="0" smtClean="0"/>
          </a:p>
          <a:p>
            <a:pPr algn="ctr"/>
            <a:r>
              <a:rPr lang="ru-RU" sz="2400" dirty="0" smtClean="0"/>
              <a:t>1. Анна – мать Бориса. Борис – отец Виктории. Дмитрий – брат Виктории.</a:t>
            </a:r>
          </a:p>
          <a:p>
            <a:pPr algn="ctr"/>
            <a:r>
              <a:rPr lang="ru-RU" sz="2400" dirty="0" smtClean="0"/>
              <a:t>Кем приходится Анна Дмитрию?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i="1" dirty="0" smtClean="0"/>
              <a:t>Тётя</a:t>
            </a:r>
          </a:p>
          <a:p>
            <a:pPr algn="ctr"/>
            <a:r>
              <a:rPr lang="ru-RU" sz="2400" i="1" dirty="0" smtClean="0"/>
              <a:t>Бабушка</a:t>
            </a:r>
          </a:p>
          <a:p>
            <a:pPr algn="ctr"/>
            <a:r>
              <a:rPr lang="ru-RU" sz="2400" i="1" dirty="0" smtClean="0"/>
              <a:t>Мать</a:t>
            </a:r>
          </a:p>
          <a:p>
            <a:pPr algn="ctr"/>
            <a:r>
              <a:rPr lang="ru-RU" sz="2400" i="1" dirty="0" smtClean="0"/>
              <a:t>Прабабушка</a:t>
            </a:r>
          </a:p>
          <a:p>
            <a:pPr algn="ctr"/>
            <a:endParaRPr lang="ru-RU" sz="2400" i="1" dirty="0" smtClean="0"/>
          </a:p>
          <a:p>
            <a:pPr algn="ctr"/>
            <a:r>
              <a:rPr lang="ru-RU" sz="2400" dirty="0" smtClean="0"/>
              <a:t>2. У Марии две дочери: Елена и Ирина. У Елены есть сын Павел. У Ирины</a:t>
            </a:r>
          </a:p>
          <a:p>
            <a:pPr algn="ctr"/>
            <a:r>
              <a:rPr lang="ru-RU" sz="2400" dirty="0" smtClean="0"/>
              <a:t>есть дочь София. Кем приходится Павел Софии?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i="1" dirty="0" smtClean="0"/>
              <a:t>Троюродные брат и сестра</a:t>
            </a:r>
          </a:p>
          <a:p>
            <a:pPr algn="ctr"/>
            <a:r>
              <a:rPr lang="ru-RU" sz="2400" i="1" dirty="0" smtClean="0"/>
              <a:t>Племянник и племянница</a:t>
            </a:r>
          </a:p>
          <a:p>
            <a:pPr algn="ctr"/>
            <a:r>
              <a:rPr lang="ru-RU" sz="2400" i="1" dirty="0" smtClean="0"/>
              <a:t>Двоюродные брат и сестра</a:t>
            </a:r>
          </a:p>
          <a:p>
            <a:pPr algn="ctr"/>
            <a:r>
              <a:rPr lang="ru-RU" sz="2400" i="1" dirty="0" smtClean="0"/>
              <a:t>Брат и сестра</a:t>
            </a:r>
          </a:p>
          <a:p>
            <a:pPr algn="ctr"/>
            <a:endParaRPr lang="ru-RU" sz="2400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52904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9646" y="659567"/>
            <a:ext cx="1071796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3</a:t>
            </a:r>
            <a:r>
              <a:rPr lang="ru-RU" sz="2400" dirty="0" smtClean="0"/>
              <a:t>. Отец Алексея – брат матери Сергея. Кем приходится Алексей Сергею?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i="1" dirty="0" smtClean="0"/>
              <a:t>Дядя</a:t>
            </a:r>
          </a:p>
          <a:p>
            <a:pPr algn="ctr"/>
            <a:r>
              <a:rPr lang="ru-RU" sz="2400" i="1" dirty="0" smtClean="0"/>
              <a:t>Племянник</a:t>
            </a:r>
          </a:p>
          <a:p>
            <a:pPr algn="ctr"/>
            <a:r>
              <a:rPr lang="ru-RU" sz="2400" i="1" dirty="0" smtClean="0"/>
              <a:t>Троюродный брат</a:t>
            </a:r>
          </a:p>
          <a:p>
            <a:pPr algn="ctr"/>
            <a:r>
              <a:rPr lang="ru-RU" sz="2400" i="1" dirty="0" smtClean="0"/>
              <a:t>Двоюродный брат</a:t>
            </a:r>
          </a:p>
          <a:p>
            <a:pPr algn="ctr"/>
            <a:endParaRPr lang="ru-RU" sz="2400" i="1" dirty="0" smtClean="0"/>
          </a:p>
          <a:p>
            <a:pPr algn="ctr"/>
            <a:r>
              <a:rPr lang="ru-RU" sz="2400" dirty="0" smtClean="0"/>
              <a:t>4. Екатерина – мать Натальи. Наталья замужем за Андреем. У Андрея</a:t>
            </a:r>
          </a:p>
          <a:p>
            <a:pPr algn="ctr"/>
            <a:r>
              <a:rPr lang="ru-RU" sz="2400" dirty="0" smtClean="0"/>
              <a:t>и Натальи есть сын Кирилл. Кем приходится Екатерина Кириллу?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i="1" dirty="0" smtClean="0"/>
              <a:t>Свекровь</a:t>
            </a:r>
          </a:p>
          <a:p>
            <a:pPr algn="ctr"/>
            <a:r>
              <a:rPr lang="ru-RU" sz="2400" i="1" dirty="0" smtClean="0"/>
              <a:t>Бабушка</a:t>
            </a:r>
          </a:p>
          <a:p>
            <a:pPr algn="ctr"/>
            <a:r>
              <a:rPr lang="ru-RU" sz="2400" i="1" dirty="0" smtClean="0"/>
              <a:t>Тёща</a:t>
            </a:r>
          </a:p>
          <a:p>
            <a:pPr algn="ctr"/>
            <a:r>
              <a:rPr lang="ru-RU" sz="2400" i="1" dirty="0" smtClean="0"/>
              <a:t>Прабабушка</a:t>
            </a:r>
          </a:p>
          <a:p>
            <a:pPr algn="ctr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44596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9508" y="509667"/>
            <a:ext cx="1098779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5. Александр женат на сестре Николая. У них есть сын Вадим. Кем</a:t>
            </a:r>
          </a:p>
          <a:p>
            <a:pPr algn="ctr"/>
            <a:r>
              <a:rPr lang="ru-RU" sz="2400" dirty="0" smtClean="0"/>
              <a:t>приходится Николай Вадиму?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i="1" dirty="0" smtClean="0"/>
              <a:t>Двоюродный брат</a:t>
            </a:r>
          </a:p>
          <a:p>
            <a:pPr algn="ctr"/>
            <a:r>
              <a:rPr lang="ru-RU" sz="2400" i="1" dirty="0" smtClean="0"/>
              <a:t>Племянник</a:t>
            </a:r>
          </a:p>
          <a:p>
            <a:pPr algn="ctr"/>
            <a:r>
              <a:rPr lang="ru-RU" sz="2400" i="1" dirty="0" smtClean="0"/>
              <a:t>Кузен</a:t>
            </a:r>
          </a:p>
          <a:p>
            <a:pPr algn="ctr"/>
            <a:r>
              <a:rPr lang="ru-RU" sz="2400" i="1" dirty="0" smtClean="0"/>
              <a:t>Дядя</a:t>
            </a:r>
          </a:p>
          <a:p>
            <a:pPr algn="ctr"/>
            <a:endParaRPr lang="ru-RU" sz="2400" i="1" dirty="0" smtClean="0"/>
          </a:p>
          <a:p>
            <a:pPr algn="ctr"/>
            <a:r>
              <a:rPr lang="ru-RU" sz="2400" dirty="0" smtClean="0"/>
              <a:t>6. Марк – отец Дарьи. Дарья замужем за Константином. У них есть дочь</a:t>
            </a:r>
          </a:p>
          <a:p>
            <a:pPr algn="ctr"/>
            <a:r>
              <a:rPr lang="ru-RU" sz="2400" dirty="0" smtClean="0"/>
              <a:t>Юлия. Кем приходится Юлия Марку?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i="1" dirty="0" smtClean="0"/>
              <a:t>Бабушка</a:t>
            </a:r>
          </a:p>
          <a:p>
            <a:pPr algn="ctr"/>
            <a:r>
              <a:rPr lang="ru-RU" sz="2400" i="1" dirty="0" smtClean="0"/>
              <a:t>Внучка</a:t>
            </a:r>
          </a:p>
          <a:p>
            <a:pPr algn="ctr"/>
            <a:r>
              <a:rPr lang="ru-RU" sz="2400" i="1" dirty="0" smtClean="0"/>
              <a:t>Племянница</a:t>
            </a:r>
          </a:p>
          <a:p>
            <a:pPr algn="ctr"/>
            <a:r>
              <a:rPr lang="ru-RU" sz="2400" i="1" dirty="0" smtClean="0"/>
              <a:t>Тёща</a:t>
            </a:r>
          </a:p>
        </p:txBody>
      </p:sp>
    </p:spTree>
    <p:extLst>
      <p:ext uri="{BB962C8B-B14F-4D97-AF65-F5344CB8AC3E}">
        <p14:creationId xmlns:p14="http://schemas.microsoft.com/office/powerpoint/2010/main" val="15165808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211391" y="231820"/>
            <a:ext cx="33019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Примерные советы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97735" y="755040"/>
            <a:ext cx="973642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Совет №1. </a:t>
            </a:r>
            <a:r>
              <a:rPr lang="ru-RU" sz="2400" dirty="0"/>
              <a:t>Чаще общайтесь </a:t>
            </a:r>
          </a:p>
          <a:p>
            <a:r>
              <a:rPr lang="ru-RU" sz="2400" dirty="0"/>
              <a:t>Звоните, пишите, встречайтесь, чтобы поддерживать связь и быть  в курсе жизни друг друга. </a:t>
            </a:r>
          </a:p>
          <a:p>
            <a:r>
              <a:rPr lang="ru-RU" sz="2400" b="1" dirty="0"/>
              <a:t>Совет №2. </a:t>
            </a:r>
            <a:r>
              <a:rPr lang="ru-RU" sz="2400" dirty="0"/>
              <a:t>Узнавайте больше друг о друге </a:t>
            </a:r>
          </a:p>
          <a:p>
            <a:r>
              <a:rPr lang="ru-RU" sz="2400" dirty="0"/>
              <a:t>Интересуйтесь делами ваших родственников, их хобби и интересами, чтобы лучше понимать друг друга. </a:t>
            </a:r>
          </a:p>
          <a:p>
            <a:r>
              <a:rPr lang="ru-RU" sz="2400" b="1" dirty="0"/>
              <a:t>Совет №3. </a:t>
            </a:r>
            <a:r>
              <a:rPr lang="ru-RU" sz="2400" dirty="0"/>
              <a:t>Сохраняйте общие традиции и создавайте </a:t>
            </a:r>
            <a:r>
              <a:rPr lang="ru-RU" sz="2400" dirty="0" smtClean="0"/>
              <a:t>новые </a:t>
            </a:r>
            <a:endParaRPr lang="ru-RU" sz="2400" dirty="0"/>
          </a:p>
          <a:p>
            <a:r>
              <a:rPr lang="ru-RU" sz="2400" dirty="0"/>
              <a:t>Придумывайте семейные ритуалы, празднования, чтобы создать общие воспоминания. </a:t>
            </a:r>
          </a:p>
          <a:p>
            <a:r>
              <a:rPr lang="ru-RU" sz="2400" b="1" dirty="0"/>
              <a:t>Совет №</a:t>
            </a:r>
            <a:r>
              <a:rPr lang="ru-RU" sz="2400" b="1" dirty="0" smtClean="0"/>
              <a:t>4.</a:t>
            </a:r>
            <a:r>
              <a:rPr lang="ru-RU" sz="2400" dirty="0" smtClean="0"/>
              <a:t> </a:t>
            </a:r>
            <a:r>
              <a:rPr lang="ru-RU" sz="2400" dirty="0"/>
              <a:t>Будьте терпимыми и понимающими </a:t>
            </a:r>
          </a:p>
          <a:p>
            <a:r>
              <a:rPr lang="ru-RU" sz="2400" dirty="0"/>
              <a:t>Помните, что каждый человек индивидуален и что мы можем иметь разные взгляды и мнения. </a:t>
            </a:r>
          </a:p>
          <a:p>
            <a:r>
              <a:rPr lang="ru-RU" sz="2400" b="1" dirty="0"/>
              <a:t>Совет №5. </a:t>
            </a:r>
            <a:r>
              <a:rPr lang="ru-RU" sz="2400" dirty="0"/>
              <a:t>Путешествуйте вместе </a:t>
            </a:r>
          </a:p>
          <a:p>
            <a:r>
              <a:rPr lang="ru-RU" sz="2400" dirty="0"/>
              <a:t>Планируйте увлекательные совместные семейные поездки, которые укрепят ваши отношения. </a:t>
            </a:r>
          </a:p>
        </p:txBody>
      </p:sp>
    </p:spTree>
    <p:extLst>
      <p:ext uri="{BB962C8B-B14F-4D97-AF65-F5344CB8AC3E}">
        <p14:creationId xmlns:p14="http://schemas.microsoft.com/office/powerpoint/2010/main" val="20520789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45982" y="244700"/>
            <a:ext cx="55207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5"/>
                </a:solidFill>
              </a:rPr>
              <a:t>ПОСЛОВИЦЫ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79006" y="1801900"/>
            <a:ext cx="40693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«Родная кровь не …»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0" y="1740344"/>
            <a:ext cx="2485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/>
              <a:t>ВОДИЦА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79008" y="2897433"/>
            <a:ext cx="4779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«Брат за брата, сват </a:t>
            </a:r>
            <a:r>
              <a:rPr lang="ru-RU" sz="3200" b="1" dirty="0" smtClean="0"/>
              <a:t>за …»</a:t>
            </a:r>
            <a:endParaRPr lang="ru-RU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838683" y="2897433"/>
            <a:ext cx="1854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СВАТА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49808" y="4253005"/>
            <a:ext cx="48888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«В родном углу всё </a:t>
            </a:r>
            <a:r>
              <a:rPr lang="ru-RU" sz="3200" b="1" dirty="0" smtClean="0"/>
              <a:t>по …» </a:t>
            </a:r>
            <a:endParaRPr lang="ru-RU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941716" y="4253004"/>
            <a:ext cx="2472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НУТРУ</a:t>
            </a:r>
          </a:p>
        </p:txBody>
      </p:sp>
    </p:spTree>
    <p:extLst>
      <p:ext uri="{BB962C8B-B14F-4D97-AF65-F5344CB8AC3E}">
        <p14:creationId xmlns:p14="http://schemas.microsoft.com/office/powerpoint/2010/main" val="99713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974" y="-38635"/>
            <a:ext cx="2137891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Р</a:t>
            </a:r>
          </a:p>
          <a:p>
            <a:pPr algn="ctr"/>
            <a:r>
              <a:rPr lang="ru-RU" sz="4000" b="1" dirty="0" smtClean="0"/>
              <a:t>О</a:t>
            </a:r>
          </a:p>
          <a:p>
            <a:pPr algn="ctr"/>
            <a:r>
              <a:rPr lang="ru-RU" sz="4000" b="1" dirty="0" smtClean="0"/>
              <a:t>Д</a:t>
            </a:r>
          </a:p>
          <a:p>
            <a:pPr algn="ctr"/>
            <a:r>
              <a:rPr lang="ru-RU" sz="4000" b="1" dirty="0" smtClean="0"/>
              <a:t>С</a:t>
            </a:r>
          </a:p>
          <a:p>
            <a:pPr algn="ctr"/>
            <a:r>
              <a:rPr lang="ru-RU" sz="4000" b="1" dirty="0" smtClean="0"/>
              <a:t>Т</a:t>
            </a:r>
          </a:p>
          <a:p>
            <a:pPr algn="ctr"/>
            <a:r>
              <a:rPr lang="ru-RU" sz="4000" b="1" dirty="0" smtClean="0"/>
              <a:t>В</a:t>
            </a:r>
          </a:p>
          <a:p>
            <a:pPr algn="ctr"/>
            <a:r>
              <a:rPr lang="ru-RU" sz="4000" b="1" dirty="0" smtClean="0"/>
              <a:t>Е</a:t>
            </a:r>
          </a:p>
          <a:p>
            <a:pPr algn="ctr"/>
            <a:r>
              <a:rPr lang="ru-RU" sz="4000" b="1" dirty="0" smtClean="0"/>
              <a:t>Н</a:t>
            </a:r>
          </a:p>
          <a:p>
            <a:pPr algn="ctr"/>
            <a:r>
              <a:rPr lang="ru-RU" sz="4000" b="1" dirty="0" smtClean="0"/>
              <a:t>Н</a:t>
            </a:r>
          </a:p>
          <a:p>
            <a:pPr algn="ctr"/>
            <a:r>
              <a:rPr lang="ru-RU" sz="4000" b="1" dirty="0" smtClean="0"/>
              <a:t>И</a:t>
            </a:r>
          </a:p>
          <a:p>
            <a:pPr algn="ctr"/>
            <a:r>
              <a:rPr lang="ru-RU" sz="4000" b="1" dirty="0"/>
              <a:t>К</a:t>
            </a:r>
            <a:endParaRPr lang="ru-RU" sz="4000" b="1" dirty="0" smtClean="0"/>
          </a:p>
          <a:p>
            <a:pPr algn="ctr"/>
            <a:endParaRPr lang="ru-RU" sz="4000" b="1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1906072" y="269240"/>
            <a:ext cx="1590540" cy="220435"/>
          </a:xfrm>
          <a:prstGeom prst="rightArrow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496612" y="78329"/>
            <a:ext cx="4411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 РАДОСТЬ,РАДУШИЕ</a:t>
            </a:r>
            <a:endParaRPr lang="ru-RU" sz="3200" b="1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1878704" y="860165"/>
            <a:ext cx="1605032" cy="240756"/>
          </a:xfrm>
          <a:prstGeom prst="rightArrow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 flipH="1">
            <a:off x="3469244" y="680586"/>
            <a:ext cx="4528536" cy="60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 ОПЫТ, ОБЩЕНИЕ</a:t>
            </a:r>
            <a:endParaRPr lang="ru-RU" sz="3200" b="1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1906073" y="1455250"/>
            <a:ext cx="1577662" cy="248764"/>
          </a:xfrm>
          <a:prstGeom prst="rightArrow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496614" y="1237566"/>
            <a:ext cx="5351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 ДОБРОТА, ДУШЕВНОСТЬ</a:t>
            </a:r>
            <a:endParaRPr lang="ru-RU" sz="3200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436" y="1958052"/>
            <a:ext cx="1629178" cy="44119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509493" y="1877667"/>
            <a:ext cx="4629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 СЧАСТЬЕ, СЕРДЕЧНОСТЬ</a:t>
            </a:r>
            <a:endParaRPr lang="ru-RU" sz="3200" b="1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1899631" y="2706833"/>
            <a:ext cx="1596981" cy="229208"/>
          </a:xfrm>
          <a:prstGeom prst="rightArrow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657600" y="2499761"/>
            <a:ext cx="38250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ТРАДИЦИИ</a:t>
            </a:r>
            <a:endParaRPr lang="ru-RU" sz="3200" b="1" dirty="0"/>
          </a:p>
        </p:txBody>
      </p:sp>
      <p:sp>
        <p:nvSpPr>
          <p:cNvPr id="15" name="Стрелка вправо 14"/>
          <p:cNvSpPr/>
          <p:nvPr/>
        </p:nvSpPr>
        <p:spPr>
          <a:xfrm>
            <a:off x="1933440" y="3260454"/>
            <a:ext cx="1535804" cy="255690"/>
          </a:xfrm>
          <a:prstGeom prst="rightArrow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3657600" y="3040943"/>
            <a:ext cx="5950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ВЗАИМОПОМОЩЬ</a:t>
            </a:r>
            <a:endParaRPr lang="ru-RU" sz="3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193704" y="2981578"/>
            <a:ext cx="1616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1" name="Стрелка вправо 20"/>
          <p:cNvSpPr/>
          <p:nvPr/>
        </p:nvSpPr>
        <p:spPr>
          <a:xfrm>
            <a:off x="1906072" y="4482133"/>
            <a:ext cx="1590540" cy="259348"/>
          </a:xfrm>
          <a:prstGeom prst="rightArrow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 flipH="1">
            <a:off x="3657600" y="4297195"/>
            <a:ext cx="3168202" cy="595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НАДЁЖНОСТЬ</a:t>
            </a:r>
          </a:p>
        </p:txBody>
      </p:sp>
      <p:sp>
        <p:nvSpPr>
          <p:cNvPr id="24" name="Стрелка вправо 23"/>
          <p:cNvSpPr/>
          <p:nvPr/>
        </p:nvSpPr>
        <p:spPr>
          <a:xfrm>
            <a:off x="1918952" y="5080262"/>
            <a:ext cx="1590541" cy="277270"/>
          </a:xfrm>
          <a:prstGeom prst="rightArrow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3657600" y="4887547"/>
            <a:ext cx="3075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НЕЖНОСТЬ</a:t>
            </a:r>
          </a:p>
        </p:txBody>
      </p:sp>
      <p:sp>
        <p:nvSpPr>
          <p:cNvPr id="26" name="Стрелка вправо 25"/>
          <p:cNvSpPr/>
          <p:nvPr/>
        </p:nvSpPr>
        <p:spPr>
          <a:xfrm flipV="1">
            <a:off x="1918952" y="5670195"/>
            <a:ext cx="1590541" cy="234394"/>
          </a:xfrm>
          <a:prstGeom prst="rightArrow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3657600" y="5472323"/>
            <a:ext cx="3668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ИСКРЕННОСТЬ</a:t>
            </a:r>
          </a:p>
        </p:txBody>
      </p:sp>
      <p:sp>
        <p:nvSpPr>
          <p:cNvPr id="28" name="Стрелка вправо 27"/>
          <p:cNvSpPr/>
          <p:nvPr/>
        </p:nvSpPr>
        <p:spPr>
          <a:xfrm>
            <a:off x="1918951" y="6285375"/>
            <a:ext cx="1577663" cy="257838"/>
          </a:xfrm>
          <a:prstGeom prst="rightArrow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3644721" y="6062674"/>
            <a:ext cx="27303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КРУГОЗОР</a:t>
            </a:r>
          </a:p>
        </p:txBody>
      </p:sp>
      <p:sp>
        <p:nvSpPr>
          <p:cNvPr id="31" name="Стрелка вправо 30"/>
          <p:cNvSpPr/>
          <p:nvPr/>
        </p:nvSpPr>
        <p:spPr>
          <a:xfrm>
            <a:off x="1906073" y="3852678"/>
            <a:ext cx="1577662" cy="291214"/>
          </a:xfrm>
          <a:prstGeom prst="rightArrow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 flipH="1">
            <a:off x="3657600" y="3657094"/>
            <a:ext cx="3335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ЕДИНСТВО</a:t>
            </a:r>
          </a:p>
        </p:txBody>
      </p:sp>
    </p:spTree>
    <p:extLst>
      <p:ext uri="{BB962C8B-B14F-4D97-AF65-F5344CB8AC3E}">
        <p14:creationId xmlns:p14="http://schemas.microsoft.com/office/powerpoint/2010/main" val="15026102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2" grpId="0"/>
      <p:bldP spid="14" grpId="0"/>
      <p:bldP spid="16" grpId="0"/>
      <p:bldP spid="23" grpId="0"/>
      <p:bldP spid="25" grpId="0"/>
      <p:bldP spid="27" grpId="0"/>
      <p:bldP spid="30" grpId="0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47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6067" y="785611"/>
            <a:ext cx="798490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+mj-lt"/>
              </a:rPr>
              <a:t>                  Интернет-источники:</a:t>
            </a:r>
          </a:p>
          <a:p>
            <a:endParaRPr lang="ru-RU" sz="1600" b="1" dirty="0">
              <a:latin typeface="+mj-lt"/>
            </a:endParaRPr>
          </a:p>
          <a:p>
            <a:r>
              <a:rPr lang="en-US" sz="1600" b="1" dirty="0">
                <a:latin typeface="+mj-lt"/>
                <a:hlinkClick r:id="rId2"/>
              </a:rPr>
              <a:t>https://</a:t>
            </a:r>
            <a:r>
              <a:rPr lang="en-US" sz="1600" b="1" dirty="0" smtClean="0">
                <a:latin typeface="+mj-lt"/>
                <a:hlinkClick r:id="rId2"/>
              </a:rPr>
              <a:t>img.freepik.com/premium-photo/paper-cut-style-tree-with-children-figures-white-isolate-background-ecofriendly-theme_995663-28439.jpg</a:t>
            </a:r>
            <a:r>
              <a:rPr lang="ru-RU" sz="1600" b="1" dirty="0" smtClean="0">
                <a:latin typeface="+mj-lt"/>
              </a:rPr>
              <a:t> фон слайда</a:t>
            </a:r>
          </a:p>
          <a:p>
            <a:r>
              <a:rPr lang="en-US" sz="1600" b="1" dirty="0">
                <a:latin typeface="+mj-lt"/>
                <a:hlinkClick r:id="rId3"/>
              </a:rPr>
              <a:t>https://</a:t>
            </a:r>
            <a:r>
              <a:rPr lang="en-US" sz="1600" b="1" dirty="0" smtClean="0">
                <a:latin typeface="+mj-lt"/>
                <a:hlinkClick r:id="rId3"/>
              </a:rPr>
              <a:t>i.pinimg.com/736x/ac/d9/b7/acd9b7cf26876c8a801722aa3f01157c.jpg</a:t>
            </a:r>
            <a:r>
              <a:rPr lang="ru-RU" sz="1600" b="1" dirty="0" smtClean="0">
                <a:latin typeface="+mj-lt"/>
              </a:rPr>
              <a:t> фото большой семьи</a:t>
            </a:r>
          </a:p>
          <a:p>
            <a:r>
              <a:rPr lang="en-US" sz="1600" b="1" dirty="0">
                <a:latin typeface="+mj-lt"/>
                <a:hlinkClick r:id="rId4"/>
              </a:rPr>
              <a:t>https://</a:t>
            </a:r>
            <a:r>
              <a:rPr lang="en-US" sz="1600" b="1" dirty="0" smtClean="0">
                <a:latin typeface="+mj-lt"/>
                <a:hlinkClick r:id="rId4"/>
              </a:rPr>
              <a:t>avatars.mds.yandex.net/i?id=4f97271c4191b05e92d379c3f4ce1974_l-5008643-images-thumbs&amp;n=13</a:t>
            </a:r>
            <a:r>
              <a:rPr lang="ru-RU" sz="1600" b="1" dirty="0" smtClean="0">
                <a:latin typeface="+mj-lt"/>
              </a:rPr>
              <a:t> семья</a:t>
            </a:r>
          </a:p>
          <a:p>
            <a:r>
              <a:rPr lang="en-US" sz="1600" b="1" dirty="0">
                <a:latin typeface="+mj-lt"/>
                <a:hlinkClick r:id="rId5"/>
              </a:rPr>
              <a:t>https://</a:t>
            </a:r>
            <a:r>
              <a:rPr lang="en-US" sz="1600" b="1" dirty="0" smtClean="0">
                <a:latin typeface="+mj-lt"/>
                <a:hlinkClick r:id="rId5"/>
              </a:rPr>
              <a:t>i.pinimg.com/736x/a1/1b/96/a11b968e7df3972efceba40789226480.jpg</a:t>
            </a:r>
            <a:r>
              <a:rPr lang="ru-RU" sz="1600" b="1" dirty="0" smtClean="0">
                <a:latin typeface="+mj-lt"/>
              </a:rPr>
              <a:t> история моей семьи (генеалогическое дерево)</a:t>
            </a:r>
          </a:p>
          <a:p>
            <a:r>
              <a:rPr lang="en-US" sz="1600" b="1" dirty="0">
                <a:latin typeface="+mj-lt"/>
                <a:hlinkClick r:id="rId6"/>
              </a:rPr>
              <a:t>https://</a:t>
            </a:r>
            <a:r>
              <a:rPr lang="en-US" sz="1600" b="1" dirty="0" smtClean="0">
                <a:latin typeface="+mj-lt"/>
                <a:hlinkClick r:id="rId6"/>
              </a:rPr>
              <a:t>avatars.mds.yandex.net/i?id=6f8c2e3f781706a0a63cbed0f4c25625_l-5667442-images-thumbs&amp;n=13</a:t>
            </a:r>
            <a:r>
              <a:rPr lang="ru-RU" sz="1600" b="1" dirty="0" smtClean="0">
                <a:latin typeface="+mj-lt"/>
              </a:rPr>
              <a:t> прямая линия родства</a:t>
            </a:r>
          </a:p>
          <a:p>
            <a:r>
              <a:rPr lang="en-US" sz="1600" b="1" dirty="0">
                <a:latin typeface="+mj-lt"/>
                <a:hlinkClick r:id="rId7"/>
              </a:rPr>
              <a:t>https://</a:t>
            </a:r>
            <a:r>
              <a:rPr lang="en-US" sz="1600" b="1" dirty="0" smtClean="0">
                <a:latin typeface="+mj-lt"/>
                <a:hlinkClick r:id="rId7"/>
              </a:rPr>
              <a:t>i.pinimg.com/736x/57/80/0d/57800da3a9c25d9bc0cd21eb2f4b8d3f.jpg</a:t>
            </a:r>
            <a:r>
              <a:rPr lang="ru-RU" sz="1600" b="1" dirty="0" smtClean="0">
                <a:latin typeface="+mj-lt"/>
              </a:rPr>
              <a:t> нисходящая горизонтальная схема</a:t>
            </a:r>
          </a:p>
          <a:p>
            <a:r>
              <a:rPr lang="en-US" sz="1600" b="1" dirty="0">
                <a:latin typeface="+mj-lt"/>
                <a:hlinkClick r:id="rId8"/>
              </a:rPr>
              <a:t>https://</a:t>
            </a:r>
            <a:r>
              <a:rPr lang="en-US" sz="1600" b="1" dirty="0" smtClean="0">
                <a:latin typeface="+mj-lt"/>
                <a:hlinkClick r:id="rId8"/>
              </a:rPr>
              <a:t>fsd.multiurok.ru/html/2022/03/27/s_6240abdac1ace/img21.jpg</a:t>
            </a:r>
            <a:r>
              <a:rPr lang="ru-RU" sz="1600" b="1" dirty="0" smtClean="0">
                <a:latin typeface="+mj-lt"/>
              </a:rPr>
              <a:t> спасибо за внимание</a:t>
            </a:r>
          </a:p>
          <a:p>
            <a:endParaRPr lang="ru-RU" sz="1600" b="1" dirty="0" smtClean="0">
              <a:latin typeface="+mj-lt"/>
            </a:endParaRPr>
          </a:p>
          <a:p>
            <a:endParaRPr lang="ru-RU" sz="1600" b="1" dirty="0" smtClean="0">
              <a:latin typeface="+mj-lt"/>
            </a:endParaRPr>
          </a:p>
          <a:p>
            <a:endParaRPr lang="ru-RU" sz="1600" b="1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6234889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4000" b="1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723</Words>
  <Application>Microsoft Office PowerPoint</Application>
  <PresentationFormat>Широкоэкранный</PresentationFormat>
  <Paragraphs>137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XTreme.ws</dc:creator>
  <cp:lastModifiedBy>XTreme.ws</cp:lastModifiedBy>
  <cp:revision>43</cp:revision>
  <dcterms:created xsi:type="dcterms:W3CDTF">2026-02-22T13:52:10Z</dcterms:created>
  <dcterms:modified xsi:type="dcterms:W3CDTF">2026-03-12T17:58:33Z</dcterms:modified>
</cp:coreProperties>
</file>