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61" r:id="rId3"/>
    <p:sldId id="256" r:id="rId4"/>
    <p:sldId id="260" r:id="rId5"/>
    <p:sldId id="263" r:id="rId6"/>
    <p:sldId id="259" r:id="rId7"/>
    <p:sldId id="264" r:id="rId8"/>
    <p:sldId id="265" r:id="rId9"/>
    <p:sldId id="271" r:id="rId10"/>
    <p:sldId id="266" r:id="rId11"/>
    <p:sldId id="267" r:id="rId12"/>
    <p:sldId id="268" r:id="rId13"/>
    <p:sldId id="273" r:id="rId14"/>
    <p:sldId id="274" r:id="rId15"/>
    <p:sldId id="275" r:id="rId16"/>
    <p:sldId id="276" r:id="rId17"/>
    <p:sldId id="272" r:id="rId18"/>
    <p:sldId id="280" r:id="rId19"/>
    <p:sldId id="269" r:id="rId20"/>
    <p:sldId id="270" r:id="rId21"/>
    <p:sldId id="277" r:id="rId22"/>
    <p:sldId id="278" r:id="rId23"/>
    <p:sldId id="281" r:id="rId24"/>
    <p:sldId id="282" r:id="rId25"/>
    <p:sldId id="25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477AF1-F6B6-4D58-918B-6EB319D11FAB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6D3878-C294-439C-81EA-3573982FEC72}">
      <dgm:prSet phldrT="[Текст]"/>
      <dgm:spPr/>
      <dgm:t>
        <a:bodyPr/>
        <a:lstStyle/>
        <a:p>
          <a:r>
            <a:rPr lang="ru-RU" dirty="0" smtClean="0"/>
            <a:t>ООПТ</a:t>
          </a:r>
          <a:endParaRPr lang="ru-RU" dirty="0"/>
        </a:p>
      </dgm:t>
    </dgm:pt>
    <dgm:pt modelId="{4482DC84-5629-4D67-8315-AA5E769C7FC2}" type="parTrans" cxnId="{9ADCB367-39E1-47C5-8208-1EFCF75FEDBD}">
      <dgm:prSet/>
      <dgm:spPr/>
      <dgm:t>
        <a:bodyPr/>
        <a:lstStyle/>
        <a:p>
          <a:endParaRPr lang="ru-RU"/>
        </a:p>
      </dgm:t>
    </dgm:pt>
    <dgm:pt modelId="{33B6C8D9-3D64-4CF6-A422-B84E82C855D2}" type="sibTrans" cxnId="{9ADCB367-39E1-47C5-8208-1EFCF75FEDBD}">
      <dgm:prSet/>
      <dgm:spPr/>
      <dgm:t>
        <a:bodyPr/>
        <a:lstStyle/>
        <a:p>
          <a:endParaRPr lang="ru-RU"/>
        </a:p>
      </dgm:t>
    </dgm:pt>
    <dgm:pt modelId="{02368DE0-05DF-41D9-B34B-1CDAEAF71E41}">
      <dgm:prSet phldrT="[Текст]"/>
      <dgm:spPr/>
      <dgm:t>
        <a:bodyPr/>
        <a:lstStyle/>
        <a:p>
          <a:r>
            <a:rPr lang="ru-RU" dirty="0" smtClean="0"/>
            <a:t>Заповедники</a:t>
          </a:r>
          <a:endParaRPr lang="ru-RU" dirty="0"/>
        </a:p>
      </dgm:t>
    </dgm:pt>
    <dgm:pt modelId="{8CAFD8BA-B13A-47AE-9A20-E5F2611342CA}" type="parTrans" cxnId="{5D62966A-C129-433F-A077-EBDF9E2D18D4}">
      <dgm:prSet/>
      <dgm:spPr/>
      <dgm:t>
        <a:bodyPr/>
        <a:lstStyle/>
        <a:p>
          <a:endParaRPr lang="ru-RU"/>
        </a:p>
      </dgm:t>
    </dgm:pt>
    <dgm:pt modelId="{C6351FE7-5D70-4A7C-A8E2-18F07B34422D}" type="sibTrans" cxnId="{5D62966A-C129-433F-A077-EBDF9E2D18D4}">
      <dgm:prSet/>
      <dgm:spPr/>
      <dgm:t>
        <a:bodyPr/>
        <a:lstStyle/>
        <a:p>
          <a:endParaRPr lang="ru-RU"/>
        </a:p>
      </dgm:t>
    </dgm:pt>
    <dgm:pt modelId="{EDBD21AD-0759-45B7-BB0C-8F1197BEAE1F}">
      <dgm:prSet phldrT="[Текст]"/>
      <dgm:spPr/>
      <dgm:t>
        <a:bodyPr/>
        <a:lstStyle/>
        <a:p>
          <a:r>
            <a:rPr lang="ru-RU" dirty="0" smtClean="0"/>
            <a:t>Заказники</a:t>
          </a:r>
          <a:endParaRPr lang="ru-RU" dirty="0"/>
        </a:p>
      </dgm:t>
    </dgm:pt>
    <dgm:pt modelId="{53C8D129-E1AC-42D4-8EE9-A0EF1D23A77D}" type="parTrans" cxnId="{90C7B0B7-36E8-4DEC-B3D8-19E1ACC8239F}">
      <dgm:prSet/>
      <dgm:spPr/>
      <dgm:t>
        <a:bodyPr/>
        <a:lstStyle/>
        <a:p>
          <a:endParaRPr lang="ru-RU"/>
        </a:p>
      </dgm:t>
    </dgm:pt>
    <dgm:pt modelId="{13537F14-955E-4D21-8AB4-134796D8FB1C}" type="sibTrans" cxnId="{90C7B0B7-36E8-4DEC-B3D8-19E1ACC8239F}">
      <dgm:prSet/>
      <dgm:spPr/>
      <dgm:t>
        <a:bodyPr/>
        <a:lstStyle/>
        <a:p>
          <a:endParaRPr lang="ru-RU"/>
        </a:p>
      </dgm:t>
    </dgm:pt>
    <dgm:pt modelId="{AF12364F-91E1-42F9-A395-7797E3A8F2CF}">
      <dgm:prSet phldrT="[Текст]"/>
      <dgm:spPr/>
      <dgm:t>
        <a:bodyPr/>
        <a:lstStyle/>
        <a:p>
          <a:r>
            <a:rPr lang="ru-RU" dirty="0" smtClean="0"/>
            <a:t>Резерваты</a:t>
          </a:r>
          <a:endParaRPr lang="ru-RU" dirty="0"/>
        </a:p>
      </dgm:t>
    </dgm:pt>
    <dgm:pt modelId="{3012FCA4-B39D-40C6-A4B5-4CA4D57930D2}" type="parTrans" cxnId="{0A2D3186-A4B5-4E31-8ACB-9D4FBB4440FF}">
      <dgm:prSet/>
      <dgm:spPr/>
      <dgm:t>
        <a:bodyPr/>
        <a:lstStyle/>
        <a:p>
          <a:endParaRPr lang="ru-RU"/>
        </a:p>
      </dgm:t>
    </dgm:pt>
    <dgm:pt modelId="{CF0D355F-185F-4ED2-912F-184155BAF22C}" type="sibTrans" cxnId="{0A2D3186-A4B5-4E31-8ACB-9D4FBB4440FF}">
      <dgm:prSet/>
      <dgm:spPr/>
      <dgm:t>
        <a:bodyPr/>
        <a:lstStyle/>
        <a:p>
          <a:endParaRPr lang="ru-RU"/>
        </a:p>
      </dgm:t>
    </dgm:pt>
    <dgm:pt modelId="{2589577B-3B46-483D-AE0C-38B0C149D3CD}">
      <dgm:prSet phldrT="[Текст]"/>
      <dgm:spPr/>
      <dgm:t>
        <a:bodyPr/>
        <a:lstStyle/>
        <a:p>
          <a:r>
            <a:rPr lang="ru-RU" dirty="0" smtClean="0"/>
            <a:t>Национальные парки</a:t>
          </a:r>
          <a:endParaRPr lang="ru-RU" dirty="0"/>
        </a:p>
      </dgm:t>
    </dgm:pt>
    <dgm:pt modelId="{DFE98CE3-4303-4A7C-8D7B-1E35F6FE684B}" type="parTrans" cxnId="{E7CCE993-B592-479D-83D8-F03C45F507DB}">
      <dgm:prSet/>
      <dgm:spPr/>
      <dgm:t>
        <a:bodyPr/>
        <a:lstStyle/>
        <a:p>
          <a:endParaRPr lang="ru-RU"/>
        </a:p>
      </dgm:t>
    </dgm:pt>
    <dgm:pt modelId="{4ACEAD64-C30A-4F47-BEFF-EB3FB562F5C6}" type="sibTrans" cxnId="{E7CCE993-B592-479D-83D8-F03C45F507DB}">
      <dgm:prSet/>
      <dgm:spPr/>
      <dgm:t>
        <a:bodyPr/>
        <a:lstStyle/>
        <a:p>
          <a:endParaRPr lang="ru-RU"/>
        </a:p>
      </dgm:t>
    </dgm:pt>
    <dgm:pt modelId="{1FC24CFF-44F5-4CBF-AEC8-9933F709A222}" type="pres">
      <dgm:prSet presAssocID="{51477AF1-F6B6-4D58-918B-6EB319D11FA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431F05-E55B-42CF-920E-FCFF99D36697}" type="pres">
      <dgm:prSet presAssocID="{0C6D3878-C294-439C-81EA-3573982FEC72}" presName="centerShape" presStyleLbl="node0" presStyleIdx="0" presStyleCnt="1"/>
      <dgm:spPr/>
      <dgm:t>
        <a:bodyPr/>
        <a:lstStyle/>
        <a:p>
          <a:endParaRPr lang="ru-RU"/>
        </a:p>
      </dgm:t>
    </dgm:pt>
    <dgm:pt modelId="{82B578EB-3C82-4C50-9A55-65D7517DB781}" type="pres">
      <dgm:prSet presAssocID="{02368DE0-05DF-41D9-B34B-1CDAEAF71E41}" presName="node" presStyleLbl="node1" presStyleIdx="0" presStyleCnt="4" custScaleX="1383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3DE374-3D09-41A4-99C1-D5965FDCC187}" type="pres">
      <dgm:prSet presAssocID="{02368DE0-05DF-41D9-B34B-1CDAEAF71E41}" presName="dummy" presStyleCnt="0"/>
      <dgm:spPr/>
    </dgm:pt>
    <dgm:pt modelId="{C7F480E0-28E6-4EBF-A5D9-054581A45407}" type="pres">
      <dgm:prSet presAssocID="{C6351FE7-5D70-4A7C-A8E2-18F07B34422D}" presName="sibTrans" presStyleLbl="sibTrans2D1" presStyleIdx="0" presStyleCnt="4"/>
      <dgm:spPr/>
      <dgm:t>
        <a:bodyPr/>
        <a:lstStyle/>
        <a:p>
          <a:endParaRPr lang="ru-RU"/>
        </a:p>
      </dgm:t>
    </dgm:pt>
    <dgm:pt modelId="{0C1BEA49-8D57-4299-B763-9D155C0C5348}" type="pres">
      <dgm:prSet presAssocID="{EDBD21AD-0759-45B7-BB0C-8F1197BEAE1F}" presName="node" presStyleLbl="node1" presStyleIdx="1" presStyleCnt="4" custScaleX="1513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243FD2-5839-4C42-A79B-DF5B1223111E}" type="pres">
      <dgm:prSet presAssocID="{EDBD21AD-0759-45B7-BB0C-8F1197BEAE1F}" presName="dummy" presStyleCnt="0"/>
      <dgm:spPr/>
    </dgm:pt>
    <dgm:pt modelId="{48A4ACDA-1444-486A-8FDC-7114734295D8}" type="pres">
      <dgm:prSet presAssocID="{13537F14-955E-4D21-8AB4-134796D8FB1C}" presName="sibTrans" presStyleLbl="sibTrans2D1" presStyleIdx="1" presStyleCnt="4"/>
      <dgm:spPr/>
      <dgm:t>
        <a:bodyPr/>
        <a:lstStyle/>
        <a:p>
          <a:endParaRPr lang="ru-RU"/>
        </a:p>
      </dgm:t>
    </dgm:pt>
    <dgm:pt modelId="{4DBB3439-14AE-401D-A3E4-AC036DFD94F5}" type="pres">
      <dgm:prSet presAssocID="{AF12364F-91E1-42F9-A395-7797E3A8F2CF}" presName="node" presStyleLbl="node1" presStyleIdx="2" presStyleCnt="4" custScaleX="1442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5C6D1D-A23E-47DE-858B-16270C5CF52F}" type="pres">
      <dgm:prSet presAssocID="{AF12364F-91E1-42F9-A395-7797E3A8F2CF}" presName="dummy" presStyleCnt="0"/>
      <dgm:spPr/>
    </dgm:pt>
    <dgm:pt modelId="{9F195903-7D1D-43E4-B1D0-219A569E670E}" type="pres">
      <dgm:prSet presAssocID="{CF0D355F-185F-4ED2-912F-184155BAF22C}" presName="sibTrans" presStyleLbl="sibTrans2D1" presStyleIdx="2" presStyleCnt="4"/>
      <dgm:spPr/>
      <dgm:t>
        <a:bodyPr/>
        <a:lstStyle/>
        <a:p>
          <a:endParaRPr lang="ru-RU"/>
        </a:p>
      </dgm:t>
    </dgm:pt>
    <dgm:pt modelId="{81568EB3-2A72-46B0-B4B6-17E02BFFBBCC}" type="pres">
      <dgm:prSet presAssocID="{2589577B-3B46-483D-AE0C-38B0C149D3CD}" presName="node" presStyleLbl="node1" presStyleIdx="3" presStyleCnt="4" custScaleX="143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EC9978-2F9A-4FAD-8B91-0D397675F36D}" type="pres">
      <dgm:prSet presAssocID="{2589577B-3B46-483D-AE0C-38B0C149D3CD}" presName="dummy" presStyleCnt="0"/>
      <dgm:spPr/>
    </dgm:pt>
    <dgm:pt modelId="{448E35AC-86DF-4FF9-A0D6-4BDE0390C945}" type="pres">
      <dgm:prSet presAssocID="{4ACEAD64-C30A-4F47-BEFF-EB3FB562F5C6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371B7652-B822-441D-BC7F-58F8FE0935C4}" type="presOf" srcId="{C6351FE7-5D70-4A7C-A8E2-18F07B34422D}" destId="{C7F480E0-28E6-4EBF-A5D9-054581A45407}" srcOrd="0" destOrd="0" presId="urn:microsoft.com/office/officeart/2005/8/layout/radial6"/>
    <dgm:cxn modelId="{E7CCE993-B592-479D-83D8-F03C45F507DB}" srcId="{0C6D3878-C294-439C-81EA-3573982FEC72}" destId="{2589577B-3B46-483D-AE0C-38B0C149D3CD}" srcOrd="3" destOrd="0" parTransId="{DFE98CE3-4303-4A7C-8D7B-1E35F6FE684B}" sibTransId="{4ACEAD64-C30A-4F47-BEFF-EB3FB562F5C6}"/>
    <dgm:cxn modelId="{9BC8A996-141A-4B84-B707-717A616996F9}" type="presOf" srcId="{CF0D355F-185F-4ED2-912F-184155BAF22C}" destId="{9F195903-7D1D-43E4-B1D0-219A569E670E}" srcOrd="0" destOrd="0" presId="urn:microsoft.com/office/officeart/2005/8/layout/radial6"/>
    <dgm:cxn modelId="{8B32F772-7DD3-4C33-B3AC-6264D40491BB}" type="presOf" srcId="{AF12364F-91E1-42F9-A395-7797E3A8F2CF}" destId="{4DBB3439-14AE-401D-A3E4-AC036DFD94F5}" srcOrd="0" destOrd="0" presId="urn:microsoft.com/office/officeart/2005/8/layout/radial6"/>
    <dgm:cxn modelId="{3F9FDE1E-72C3-43DA-A438-7FAE0134E36E}" type="presOf" srcId="{4ACEAD64-C30A-4F47-BEFF-EB3FB562F5C6}" destId="{448E35AC-86DF-4FF9-A0D6-4BDE0390C945}" srcOrd="0" destOrd="0" presId="urn:microsoft.com/office/officeart/2005/8/layout/radial6"/>
    <dgm:cxn modelId="{B791651A-1386-4488-9610-6F6460BF2A80}" type="presOf" srcId="{2589577B-3B46-483D-AE0C-38B0C149D3CD}" destId="{81568EB3-2A72-46B0-B4B6-17E02BFFBBCC}" srcOrd="0" destOrd="0" presId="urn:microsoft.com/office/officeart/2005/8/layout/radial6"/>
    <dgm:cxn modelId="{5D62966A-C129-433F-A077-EBDF9E2D18D4}" srcId="{0C6D3878-C294-439C-81EA-3573982FEC72}" destId="{02368DE0-05DF-41D9-B34B-1CDAEAF71E41}" srcOrd="0" destOrd="0" parTransId="{8CAFD8BA-B13A-47AE-9A20-E5F2611342CA}" sibTransId="{C6351FE7-5D70-4A7C-A8E2-18F07B34422D}"/>
    <dgm:cxn modelId="{1474C002-6CC9-414C-9A85-91338FDC9376}" type="presOf" srcId="{0C6D3878-C294-439C-81EA-3573982FEC72}" destId="{27431F05-E55B-42CF-920E-FCFF99D36697}" srcOrd="0" destOrd="0" presId="urn:microsoft.com/office/officeart/2005/8/layout/radial6"/>
    <dgm:cxn modelId="{11915F83-2B5D-4FAA-BFD0-29A16A25B42C}" type="presOf" srcId="{EDBD21AD-0759-45B7-BB0C-8F1197BEAE1F}" destId="{0C1BEA49-8D57-4299-B763-9D155C0C5348}" srcOrd="0" destOrd="0" presId="urn:microsoft.com/office/officeart/2005/8/layout/radial6"/>
    <dgm:cxn modelId="{A047DD89-E0C5-4AA4-B6CB-FC0D584268DD}" type="presOf" srcId="{51477AF1-F6B6-4D58-918B-6EB319D11FAB}" destId="{1FC24CFF-44F5-4CBF-AEC8-9933F709A222}" srcOrd="0" destOrd="0" presId="urn:microsoft.com/office/officeart/2005/8/layout/radial6"/>
    <dgm:cxn modelId="{9ADCB367-39E1-47C5-8208-1EFCF75FEDBD}" srcId="{51477AF1-F6B6-4D58-918B-6EB319D11FAB}" destId="{0C6D3878-C294-439C-81EA-3573982FEC72}" srcOrd="0" destOrd="0" parTransId="{4482DC84-5629-4D67-8315-AA5E769C7FC2}" sibTransId="{33B6C8D9-3D64-4CF6-A422-B84E82C855D2}"/>
    <dgm:cxn modelId="{F96D8BA2-1E81-4A13-9A00-775D5A4CBFF2}" type="presOf" srcId="{02368DE0-05DF-41D9-B34B-1CDAEAF71E41}" destId="{82B578EB-3C82-4C50-9A55-65D7517DB781}" srcOrd="0" destOrd="0" presId="urn:microsoft.com/office/officeart/2005/8/layout/radial6"/>
    <dgm:cxn modelId="{0A2D3186-A4B5-4E31-8ACB-9D4FBB4440FF}" srcId="{0C6D3878-C294-439C-81EA-3573982FEC72}" destId="{AF12364F-91E1-42F9-A395-7797E3A8F2CF}" srcOrd="2" destOrd="0" parTransId="{3012FCA4-B39D-40C6-A4B5-4CA4D57930D2}" sibTransId="{CF0D355F-185F-4ED2-912F-184155BAF22C}"/>
    <dgm:cxn modelId="{57D4D73D-2ABF-4660-9D3A-3B9740BFB8DD}" type="presOf" srcId="{13537F14-955E-4D21-8AB4-134796D8FB1C}" destId="{48A4ACDA-1444-486A-8FDC-7114734295D8}" srcOrd="0" destOrd="0" presId="urn:microsoft.com/office/officeart/2005/8/layout/radial6"/>
    <dgm:cxn modelId="{90C7B0B7-36E8-4DEC-B3D8-19E1ACC8239F}" srcId="{0C6D3878-C294-439C-81EA-3573982FEC72}" destId="{EDBD21AD-0759-45B7-BB0C-8F1197BEAE1F}" srcOrd="1" destOrd="0" parTransId="{53C8D129-E1AC-42D4-8EE9-A0EF1D23A77D}" sibTransId="{13537F14-955E-4D21-8AB4-134796D8FB1C}"/>
    <dgm:cxn modelId="{3575A2AF-6BDE-457C-9B56-82D622161321}" type="presParOf" srcId="{1FC24CFF-44F5-4CBF-AEC8-9933F709A222}" destId="{27431F05-E55B-42CF-920E-FCFF99D36697}" srcOrd="0" destOrd="0" presId="urn:microsoft.com/office/officeart/2005/8/layout/radial6"/>
    <dgm:cxn modelId="{5178FDFF-4C6E-41CB-BB0B-9D7E6E195A68}" type="presParOf" srcId="{1FC24CFF-44F5-4CBF-AEC8-9933F709A222}" destId="{82B578EB-3C82-4C50-9A55-65D7517DB781}" srcOrd="1" destOrd="0" presId="urn:microsoft.com/office/officeart/2005/8/layout/radial6"/>
    <dgm:cxn modelId="{65701BEC-49BE-4C92-A4DE-1D663F696361}" type="presParOf" srcId="{1FC24CFF-44F5-4CBF-AEC8-9933F709A222}" destId="{5B3DE374-3D09-41A4-99C1-D5965FDCC187}" srcOrd="2" destOrd="0" presId="urn:microsoft.com/office/officeart/2005/8/layout/radial6"/>
    <dgm:cxn modelId="{2B3928C9-604A-4AF6-B6FF-FC0C6C6E0BDB}" type="presParOf" srcId="{1FC24CFF-44F5-4CBF-AEC8-9933F709A222}" destId="{C7F480E0-28E6-4EBF-A5D9-054581A45407}" srcOrd="3" destOrd="0" presId="urn:microsoft.com/office/officeart/2005/8/layout/radial6"/>
    <dgm:cxn modelId="{89CF6957-E054-4B1E-9075-CB3F6C887831}" type="presParOf" srcId="{1FC24CFF-44F5-4CBF-AEC8-9933F709A222}" destId="{0C1BEA49-8D57-4299-B763-9D155C0C5348}" srcOrd="4" destOrd="0" presId="urn:microsoft.com/office/officeart/2005/8/layout/radial6"/>
    <dgm:cxn modelId="{168C31C2-5D17-448D-8CFE-64BC86A19749}" type="presParOf" srcId="{1FC24CFF-44F5-4CBF-AEC8-9933F709A222}" destId="{B9243FD2-5839-4C42-A79B-DF5B1223111E}" srcOrd="5" destOrd="0" presId="urn:microsoft.com/office/officeart/2005/8/layout/radial6"/>
    <dgm:cxn modelId="{DE75F664-5E79-4C9E-9813-F2D3D6ED8CD8}" type="presParOf" srcId="{1FC24CFF-44F5-4CBF-AEC8-9933F709A222}" destId="{48A4ACDA-1444-486A-8FDC-7114734295D8}" srcOrd="6" destOrd="0" presId="urn:microsoft.com/office/officeart/2005/8/layout/radial6"/>
    <dgm:cxn modelId="{64AB92CE-A82B-4CFF-9CD3-B7DBF0371CD1}" type="presParOf" srcId="{1FC24CFF-44F5-4CBF-AEC8-9933F709A222}" destId="{4DBB3439-14AE-401D-A3E4-AC036DFD94F5}" srcOrd="7" destOrd="0" presId="urn:microsoft.com/office/officeart/2005/8/layout/radial6"/>
    <dgm:cxn modelId="{41C9559B-4F76-433F-838F-E4C7DD7BBBE0}" type="presParOf" srcId="{1FC24CFF-44F5-4CBF-AEC8-9933F709A222}" destId="{FF5C6D1D-A23E-47DE-858B-16270C5CF52F}" srcOrd="8" destOrd="0" presId="urn:microsoft.com/office/officeart/2005/8/layout/radial6"/>
    <dgm:cxn modelId="{C65FDBAB-2A71-4012-B060-A625A5296843}" type="presParOf" srcId="{1FC24CFF-44F5-4CBF-AEC8-9933F709A222}" destId="{9F195903-7D1D-43E4-B1D0-219A569E670E}" srcOrd="9" destOrd="0" presId="urn:microsoft.com/office/officeart/2005/8/layout/radial6"/>
    <dgm:cxn modelId="{F3C34D93-70CA-48C2-A269-72654E9F186D}" type="presParOf" srcId="{1FC24CFF-44F5-4CBF-AEC8-9933F709A222}" destId="{81568EB3-2A72-46B0-B4B6-17E02BFFBBCC}" srcOrd="10" destOrd="0" presId="urn:microsoft.com/office/officeart/2005/8/layout/radial6"/>
    <dgm:cxn modelId="{D385094F-BC85-4CB3-BD40-93B4892CB30C}" type="presParOf" srcId="{1FC24CFF-44F5-4CBF-AEC8-9933F709A222}" destId="{67EC9978-2F9A-4FAD-8B91-0D397675F36D}" srcOrd="11" destOrd="0" presId="urn:microsoft.com/office/officeart/2005/8/layout/radial6"/>
    <dgm:cxn modelId="{6BC1C472-B328-4C22-8F69-7FC6048AA84F}" type="presParOf" srcId="{1FC24CFF-44F5-4CBF-AEC8-9933F709A222}" destId="{448E35AC-86DF-4FF9-A0D6-4BDE0390C945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8E35AC-86DF-4FF9-A0D6-4BDE0390C945}">
      <dsp:nvSpPr>
        <dsp:cNvPr id="0" name=""/>
        <dsp:cNvSpPr/>
      </dsp:nvSpPr>
      <dsp:spPr>
        <a:xfrm>
          <a:off x="1822864" y="676515"/>
          <a:ext cx="4524241" cy="4524241"/>
        </a:xfrm>
        <a:prstGeom prst="blockArc">
          <a:avLst>
            <a:gd name="adj1" fmla="val 10800000"/>
            <a:gd name="adj2" fmla="val 1620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195903-7D1D-43E4-B1D0-219A569E670E}">
      <dsp:nvSpPr>
        <dsp:cNvPr id="0" name=""/>
        <dsp:cNvSpPr/>
      </dsp:nvSpPr>
      <dsp:spPr>
        <a:xfrm>
          <a:off x="1822864" y="676515"/>
          <a:ext cx="4524241" cy="4524241"/>
        </a:xfrm>
        <a:prstGeom prst="blockArc">
          <a:avLst>
            <a:gd name="adj1" fmla="val 5400000"/>
            <a:gd name="adj2" fmla="val 1080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A4ACDA-1444-486A-8FDC-7114734295D8}">
      <dsp:nvSpPr>
        <dsp:cNvPr id="0" name=""/>
        <dsp:cNvSpPr/>
      </dsp:nvSpPr>
      <dsp:spPr>
        <a:xfrm>
          <a:off x="1822864" y="676515"/>
          <a:ext cx="4524241" cy="4524241"/>
        </a:xfrm>
        <a:prstGeom prst="blockArc">
          <a:avLst>
            <a:gd name="adj1" fmla="val 0"/>
            <a:gd name="adj2" fmla="val 540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F480E0-28E6-4EBF-A5D9-054581A45407}">
      <dsp:nvSpPr>
        <dsp:cNvPr id="0" name=""/>
        <dsp:cNvSpPr/>
      </dsp:nvSpPr>
      <dsp:spPr>
        <a:xfrm>
          <a:off x="1822864" y="676515"/>
          <a:ext cx="4524241" cy="4524241"/>
        </a:xfrm>
        <a:prstGeom prst="blockArc">
          <a:avLst>
            <a:gd name="adj1" fmla="val 16200000"/>
            <a:gd name="adj2" fmla="val 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431F05-E55B-42CF-920E-FCFF99D36697}">
      <dsp:nvSpPr>
        <dsp:cNvPr id="0" name=""/>
        <dsp:cNvSpPr/>
      </dsp:nvSpPr>
      <dsp:spPr>
        <a:xfrm>
          <a:off x="3044229" y="1897880"/>
          <a:ext cx="2081510" cy="20815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ООПТ</a:t>
          </a:r>
          <a:endParaRPr lang="ru-RU" sz="4400" kern="1200" dirty="0"/>
        </a:p>
      </dsp:txBody>
      <dsp:txXfrm>
        <a:off x="3044229" y="1897880"/>
        <a:ext cx="2081510" cy="2081510"/>
      </dsp:txXfrm>
    </dsp:sp>
    <dsp:sp modelId="{82B578EB-3C82-4C50-9A55-65D7517DB781}">
      <dsp:nvSpPr>
        <dsp:cNvPr id="0" name=""/>
        <dsp:cNvSpPr/>
      </dsp:nvSpPr>
      <dsp:spPr>
        <a:xfrm>
          <a:off x="3076869" y="440"/>
          <a:ext cx="2016231" cy="14570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Заповедники</a:t>
          </a:r>
          <a:endParaRPr lang="ru-RU" sz="1700" kern="1200" dirty="0"/>
        </a:p>
      </dsp:txBody>
      <dsp:txXfrm>
        <a:off x="3076869" y="440"/>
        <a:ext cx="2016231" cy="1457057"/>
      </dsp:txXfrm>
    </dsp:sp>
    <dsp:sp modelId="{0C1BEA49-8D57-4299-B763-9D155C0C5348}">
      <dsp:nvSpPr>
        <dsp:cNvPr id="0" name=""/>
        <dsp:cNvSpPr/>
      </dsp:nvSpPr>
      <dsp:spPr>
        <a:xfrm>
          <a:off x="5191950" y="2210107"/>
          <a:ext cx="2205401" cy="14570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Заказники</a:t>
          </a:r>
          <a:endParaRPr lang="ru-RU" sz="1700" kern="1200" dirty="0"/>
        </a:p>
      </dsp:txBody>
      <dsp:txXfrm>
        <a:off x="5191950" y="2210107"/>
        <a:ext cx="2205401" cy="1457057"/>
      </dsp:txXfrm>
    </dsp:sp>
    <dsp:sp modelId="{4DBB3439-14AE-401D-A3E4-AC036DFD94F5}">
      <dsp:nvSpPr>
        <dsp:cNvPr id="0" name=""/>
        <dsp:cNvSpPr/>
      </dsp:nvSpPr>
      <dsp:spPr>
        <a:xfrm>
          <a:off x="3033798" y="4419774"/>
          <a:ext cx="2102373" cy="14570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Резерваты</a:t>
          </a:r>
          <a:endParaRPr lang="ru-RU" sz="1700" kern="1200" dirty="0"/>
        </a:p>
      </dsp:txBody>
      <dsp:txXfrm>
        <a:off x="3033798" y="4419774"/>
        <a:ext cx="2102373" cy="1457057"/>
      </dsp:txXfrm>
    </dsp:sp>
    <dsp:sp modelId="{81568EB3-2A72-46B0-B4B6-17E02BFFBBCC}">
      <dsp:nvSpPr>
        <dsp:cNvPr id="0" name=""/>
        <dsp:cNvSpPr/>
      </dsp:nvSpPr>
      <dsp:spPr>
        <a:xfrm>
          <a:off x="832247" y="2210107"/>
          <a:ext cx="2086141" cy="14570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Национальные парки</a:t>
          </a:r>
          <a:endParaRPr lang="ru-RU" sz="1700" kern="1200" dirty="0"/>
        </a:p>
      </dsp:txBody>
      <dsp:txXfrm>
        <a:off x="832247" y="2210107"/>
        <a:ext cx="2086141" cy="14570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images.clipartpanda.com/environment-clipart-earth-plant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000" y="4333069"/>
            <a:ext cx="2155931" cy="21559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clipartist.net/social/clipartist.net/E/eco_image-999px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760" y="369000"/>
            <a:ext cx="1528908" cy="15289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62000" y="189000"/>
            <a:ext cx="8820000" cy="6480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35614" y="264840"/>
            <a:ext cx="8672772" cy="6328320"/>
          </a:xfrm>
          <a:prstGeom prst="rect">
            <a:avLst/>
          </a:prstGeom>
          <a:noFill/>
          <a:ln w="762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06000" y="333000"/>
            <a:ext cx="8532000" cy="6192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clipartist.net/social/clipartist.net/E/eco_image-999px.pn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000" y="3816048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ages.clipartpanda.com/environment-clipart-earth-plant.pn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2166" y="3816048"/>
            <a:ext cx="2708953" cy="27089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 userDrawn="1"/>
        </p:nvSpPr>
        <p:spPr>
          <a:xfrm>
            <a:off x="0" y="6662880"/>
            <a:ext cx="68800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rgbClr val="00B050"/>
                </a:solidFill>
                <a:effectLst/>
                <a:latin typeface="Adine Kirnberg" pitchFamily="2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rgbClr val="00B050"/>
                </a:solidFill>
                <a:effectLst/>
                <a:latin typeface="Adine Kirnberg" pitchFamily="2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rgbClr val="00B050"/>
              </a:solidFill>
              <a:effectLst/>
              <a:latin typeface="Adine Kirnberg" pitchFamily="2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videouroki.net/tests/9789758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rldometers.info/ru/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lenovo\Desktop\&#1101;&#1082;&#1086;&#1083;&#1086;&#1075;&#1080;&#1095;&#1077;&#1089;&#1082;&#1080;&#1077;%20&#1087;&#1088;&#1086;&#1073;&#1083;&#1077;&#1084;&#1099;%20&#1074;%20&#1073;&#1080;&#1086;&#1089;&#1092;&#1077;&#1088;&#1077;\&#1051;&#1077;&#1085;&#1089;&#1082;&#1080;&#1077;%20&#1089;&#1090;&#1086;&#1083;&#1073;&#1099;%20&#1074;%20&#1071;&#1082;&#1091;&#1090;&#1080;&#1080;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eco.vrnlib.ru/vyskazyvaniya-veliki-o-prirode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zapoved-kursk.ru/o-zapovednike/novosti-2017/2017-god-god-oopt-i-ekologii.html" TargetMode="External"/><Relationship Id="rId5" Type="http://schemas.openxmlformats.org/officeDocument/2006/relationships/hyperlink" Target="https://videouroki.net/tests/9789758" TargetMode="External"/><Relationship Id="rId4" Type="http://schemas.openxmlformats.org/officeDocument/2006/relationships/hyperlink" Target="http://www.worldometers.info/ru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73216"/>
            <a:ext cx="8229600" cy="1152128"/>
          </a:xfrm>
        </p:spPr>
        <p:txBody>
          <a:bodyPr/>
          <a:lstStyle/>
          <a:p>
            <a:r>
              <a:rPr lang="ru-RU" sz="3200" dirty="0" smtClean="0">
                <a:hlinkClick r:id="rId2"/>
              </a:rPr>
              <a:t/>
            </a:r>
            <a:br>
              <a:rPr lang="ru-RU" sz="3200" dirty="0" smtClean="0">
                <a:hlinkClick r:id="rId2"/>
              </a:rPr>
            </a:br>
            <a:r>
              <a:rPr lang="en-US" sz="3200" dirty="0" smtClean="0">
                <a:hlinkClick r:id="rId2"/>
              </a:rPr>
              <a:t>https://videouroki.net/tests/9789758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32" name="Picture 8" descr="https://yandex.ru/collections/picture/cards/59a414150265c18d3dd2c7fc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6672"/>
            <a:ext cx="4824536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ds02.infourok.ru/uploads/ex/0628/0004fbaf-a4db2a12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642595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652120" y="0"/>
            <a:ext cx="3491880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http://www.worldometers.info/ru/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2400" b="1" dirty="0" smtClean="0"/>
              <a:t>Определите наиболее характерные причины вымирания</a:t>
            </a:r>
            <a:endParaRPr lang="ru-RU" sz="2400" b="1" dirty="0"/>
          </a:p>
        </p:txBody>
      </p:sp>
      <p:pic>
        <p:nvPicPr>
          <p:cNvPr id="24578" name="Picture 2" descr="http://i1.imageban.ru/out/2013/11/25/6eef4858dbc3ac09f4e569e4c9eb6b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8496944" cy="557135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baguzin.ru/wp/wp-content/uploads/2014/03/%D0%92%D1%8B%D0%BC%D0%B5%D1%80%D1%88%D0%B8%D0%B5-%D0%B6%D0%B8%D0%B2%D0%BE%D1%82%D0%BD%D1%8B%D0%B5-%D0%B8-%D0%B0%D1%80%D0%B5%D0%B0%D0%BB-%D0%B8%D1%85-%D0%BE%D0%B1%D0%B8%D1%82%D0%B0%D0%BD%D0%B8%D1%8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Управляющая кнопка: сведения 10">
            <a:hlinkClick r:id="rId3" action="ppaction://hlinksldjump" highlightClick="1"/>
          </p:cNvPr>
          <p:cNvSpPr/>
          <p:nvPr/>
        </p:nvSpPr>
        <p:spPr>
          <a:xfrm>
            <a:off x="2627784" y="4077072"/>
            <a:ext cx="504056" cy="288032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сведения 11">
            <a:hlinkClick r:id="rId4" action="ppaction://hlinksldjump" highlightClick="1"/>
          </p:cNvPr>
          <p:cNvSpPr/>
          <p:nvPr/>
        </p:nvSpPr>
        <p:spPr>
          <a:xfrm>
            <a:off x="7236296" y="3933056"/>
            <a:ext cx="576064" cy="432048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сведения 12">
            <a:hlinkClick r:id="rId5" action="ppaction://hlinksldjump" highlightClick="1"/>
          </p:cNvPr>
          <p:cNvSpPr/>
          <p:nvPr/>
        </p:nvSpPr>
        <p:spPr>
          <a:xfrm>
            <a:off x="3563888" y="2060848"/>
            <a:ext cx="576064" cy="432048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сведения 13">
            <a:hlinkClick r:id="rId6" action="ppaction://hlinksldjump" highlightClick="1"/>
          </p:cNvPr>
          <p:cNvSpPr/>
          <p:nvPr/>
        </p:nvSpPr>
        <p:spPr>
          <a:xfrm>
            <a:off x="6444208" y="2132856"/>
            <a:ext cx="720080" cy="432048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сведения 15">
            <a:hlinkClick r:id="rId7" action="ppaction://hlinksldjump" highlightClick="1"/>
          </p:cNvPr>
          <p:cNvSpPr/>
          <p:nvPr/>
        </p:nvSpPr>
        <p:spPr>
          <a:xfrm>
            <a:off x="0" y="6453336"/>
            <a:ext cx="899592" cy="404664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ru3.anyfad.com/items/t1@557a1f51-65c3-49f6-bdfa-e220592761a2/Malenkiy-drevolaz-Oophaga-pumilio--krasivyy-no-opasny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96944" cy="6192688"/>
          </a:xfrm>
          <a:prstGeom prst="rect">
            <a:avLst/>
          </a:prstGeom>
          <a:noFill/>
        </p:spPr>
      </p:pic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8028384" y="5949280"/>
            <a:ext cx="826392" cy="6480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greenword.ru/images/2015/04/flying-fox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579371" cy="6229723"/>
          </a:xfrm>
          <a:prstGeom prst="rect">
            <a:avLst/>
          </a:prstGeom>
          <a:noFill/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7956376" y="5733256"/>
            <a:ext cx="898400" cy="82639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mtdata.ru/u25/photo33CF/20206914595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96944" cy="6147048"/>
          </a:xfrm>
          <a:prstGeom prst="rect">
            <a:avLst/>
          </a:prstGeom>
          <a:noFill/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8028384" y="5805264"/>
            <a:ext cx="754384" cy="64807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&amp;zhcy;&amp;icy;&amp;vcy;&amp;ocy;&amp;tcy;&amp;ncy;&amp;ycy;&amp;iecy; &amp;zcy;&amp;acy;&amp;ncy;&amp;iecy;&amp;scy;&amp;iecy;&amp;ncy;&amp;ncy;&amp;ycy;&amp;iecy; &amp;vcy; &amp;chcy;&amp;iecy;&amp;rcy;&amp;ncy;&amp;ucy;&amp;yucy; &amp;kcy;&amp;ncy;&amp;icy;&amp;gcy;&amp;u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40960" cy="6192688"/>
          </a:xfrm>
          <a:prstGeom prst="rect">
            <a:avLst/>
          </a:prstGeom>
          <a:noFill/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8100392" y="5589240"/>
            <a:ext cx="826392" cy="97040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2016224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Чтобы сохранить те объекты, которые находятся под угрозой, люди предпринимают разные меры. Какие?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060849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Найдём на карте объекты Всемирного природного наследия ( атласы </a:t>
            </a:r>
            <a:r>
              <a:rPr lang="ru-RU" i="1" dirty="0" err="1" smtClean="0"/>
              <a:t>стр</a:t>
            </a:r>
            <a:r>
              <a:rPr lang="ru-RU" i="1" dirty="0" smtClean="0"/>
              <a:t> 48-49)</a:t>
            </a:r>
            <a:endParaRPr lang="ru-RU" dirty="0"/>
          </a:p>
        </p:txBody>
      </p:sp>
      <p:pic>
        <p:nvPicPr>
          <p:cNvPr id="1026" name="Picture 2" descr="https://moiarussia.ru/wp-content/uploads/2015/09/103657_original-1068x7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708920"/>
            <a:ext cx="3240360" cy="295232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5589240"/>
            <a:ext cx="316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Вулканы Камчатки</a:t>
            </a:r>
            <a:endParaRPr lang="ru-RU" dirty="0"/>
          </a:p>
        </p:txBody>
      </p:sp>
      <p:pic>
        <p:nvPicPr>
          <p:cNvPr id="1028" name="Picture 4" descr="https://ds03.infourok.ru/uploads/ex/109d/0003ba1c-3841acc9/16/img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636912"/>
            <a:ext cx="3275856" cy="309634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148064" y="5741640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Ленские столбы</a:t>
            </a:r>
            <a:endParaRPr lang="ru-RU" dirty="0"/>
          </a:p>
        </p:txBody>
      </p:sp>
      <p:sp>
        <p:nvSpPr>
          <p:cNvPr id="9" name="Управляющая кнопка: сведения 8">
            <a:hlinkClick r:id="" action="ppaction://hlinkshowjump?jump=nextslide" highlightClick="1"/>
          </p:cNvPr>
          <p:cNvSpPr/>
          <p:nvPr/>
        </p:nvSpPr>
        <p:spPr>
          <a:xfrm>
            <a:off x="7092280" y="5733256"/>
            <a:ext cx="792088" cy="648072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сведения 9">
            <a:hlinkClick r:id="rId4" action="ppaction://hlinksldjump" highlightClick="1"/>
          </p:cNvPr>
          <p:cNvSpPr/>
          <p:nvPr/>
        </p:nvSpPr>
        <p:spPr>
          <a:xfrm>
            <a:off x="0" y="6237312"/>
            <a:ext cx="1042416" cy="620688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Ленские столбы в Якутии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49733" y="332656"/>
            <a:ext cx="8570739" cy="6120680"/>
          </a:xfrm>
          <a:prstGeom prst="rect">
            <a:avLst/>
          </a:prstGeom>
        </p:spPr>
      </p:pic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7812360" y="5373216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Охрана биосферы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80728"/>
          <a:ext cx="8229600" cy="587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87624" y="1268760"/>
            <a:ext cx="6984776" cy="37856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В России ( на 2017 год):</a:t>
            </a:r>
          </a:p>
          <a:p>
            <a:r>
              <a:rPr lang="ru-RU" sz="2400" dirty="0" smtClean="0"/>
              <a:t>103 федеральных государственных природных заповедника;</a:t>
            </a:r>
          </a:p>
          <a:p>
            <a:r>
              <a:rPr lang="ru-RU" sz="2400" dirty="0" smtClean="0"/>
              <a:t>48 федеральных национальных парков;</a:t>
            </a:r>
          </a:p>
          <a:p>
            <a:r>
              <a:rPr lang="ru-RU" sz="2400" dirty="0" smtClean="0"/>
              <a:t>64 государственных природных заказника федерального значения;</a:t>
            </a:r>
          </a:p>
          <a:p>
            <a:r>
              <a:rPr lang="ru-RU" sz="2400" dirty="0" smtClean="0"/>
              <a:t>2261 государственных природных заказников регионального значения;</a:t>
            </a:r>
          </a:p>
          <a:p>
            <a:r>
              <a:rPr lang="ru-RU" sz="2400" dirty="0" smtClean="0"/>
              <a:t>7745 памятников природы;</a:t>
            </a:r>
          </a:p>
          <a:p>
            <a:r>
              <a:rPr lang="ru-RU" sz="2400" dirty="0" smtClean="0"/>
              <a:t>64 природных парка регионального значения.</a:t>
            </a:r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89240"/>
            <a:ext cx="8229600" cy="864096"/>
          </a:xfrm>
        </p:spPr>
        <p:txBody>
          <a:bodyPr/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Возможно ли сосуществование человечества и природы в гармонии без взаимного уничтожения?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76672"/>
            <a:ext cx="38164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Gabriola" pitchFamily="82" charset="0"/>
              </a:rPr>
              <a:t>Мир достаточно велик, чтобы удовлетворить нужды любого человека, но слишком мал, чтобы удовлетворить людскую жадность.</a:t>
            </a:r>
            <a:br>
              <a:rPr lang="ru-RU" sz="2400" dirty="0" smtClean="0">
                <a:latin typeface="Gabriola" pitchFamily="82" charset="0"/>
              </a:rPr>
            </a:br>
            <a:r>
              <a:rPr lang="ru-RU" sz="2400" dirty="0" smtClean="0">
                <a:latin typeface="Gabriola" pitchFamily="82" charset="0"/>
              </a:rPr>
              <a:t>Махатма Ганди</a:t>
            </a:r>
            <a:endParaRPr lang="ru-RU" sz="2400" dirty="0">
              <a:latin typeface="Gabriola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476672"/>
            <a:ext cx="4104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Gabriola" pitchFamily="82" charset="0"/>
              </a:rPr>
              <a:t>В безнравственном обществе все изобретения, увеличивающие власть человека над природою, – не только не блага, но несомненное и очевидное зло. </a:t>
            </a:r>
            <a:r>
              <a:rPr lang="ru-RU" sz="2400" i="1" dirty="0" smtClean="0">
                <a:latin typeface="Gabriola" pitchFamily="82" charset="0"/>
              </a:rPr>
              <a:t>Лев Толстой</a:t>
            </a:r>
            <a:endParaRPr lang="ru-RU" sz="2400" dirty="0">
              <a:latin typeface="Gabriola" pitchFamily="82" charset="0"/>
            </a:endParaRPr>
          </a:p>
        </p:txBody>
      </p:sp>
      <p:pic>
        <p:nvPicPr>
          <p:cNvPr id="1026" name="Picture 2" descr="http://shoyher.narod.ru/Portret/Gand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20888"/>
            <a:ext cx="2808312" cy="3024337"/>
          </a:xfrm>
          <a:prstGeom prst="rect">
            <a:avLst/>
          </a:prstGeom>
          <a:noFill/>
        </p:spPr>
      </p:pic>
      <p:pic>
        <p:nvPicPr>
          <p:cNvPr id="1028" name="Picture 4" descr="http://politrussia.com/upload/resizeman/4/lev-tolstoy-i-razmyshleniya-o-patriotizme-483-4305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420888"/>
            <a:ext cx="2952328" cy="2880320"/>
          </a:xfrm>
          <a:prstGeom prst="rect">
            <a:avLst/>
          </a:prstGeom>
          <a:noFill/>
        </p:spPr>
      </p:pic>
      <p:pic>
        <p:nvPicPr>
          <p:cNvPr id="1030" name="Picture 6" descr="https://cdn.pixabay.com/photo/2015/11/03/09/01/question-mark-1019935_6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420888"/>
            <a:ext cx="2088232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 какой стране наибольший % площадей занятых ООПТ? Где – наименьший? Почему?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myslide.ru/documents_3/f0d937e704054a1a45413b53084afd5a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8352928" cy="4994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/>
          <a:lstStyle/>
          <a:p>
            <a:r>
              <a:rPr lang="ru-RU" b="1" i="1" dirty="0" smtClean="0"/>
              <a:t>Возможно ли существование человечества и природы в гармонии, без взаимного уничтожения?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Стратегия РАФТ.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8856" cy="4525963"/>
          </a:xfrm>
        </p:spPr>
        <p:txBody>
          <a:bodyPr/>
          <a:lstStyle/>
          <a:p>
            <a:pPr>
              <a:buNone/>
            </a:pPr>
            <a:r>
              <a:rPr lang="ru-RU" smtClean="0"/>
              <a:t>    Жалоба </a:t>
            </a:r>
            <a:r>
              <a:rPr lang="ru-RU" dirty="0" smtClean="0"/>
              <a:t>на человека Лесному Царю от имени живых существ. </a:t>
            </a:r>
            <a:br>
              <a:rPr lang="ru-RU" dirty="0" smtClean="0"/>
            </a:br>
            <a:r>
              <a:rPr lang="ru-RU" dirty="0" smtClean="0">
                <a:latin typeface="Gabriola" pitchFamily="82" charset="0"/>
              </a:rPr>
              <a:t>Жалоба </a:t>
            </a:r>
            <a:br>
              <a:rPr lang="ru-RU" dirty="0" smtClean="0">
                <a:latin typeface="Gabriola" pitchFamily="82" charset="0"/>
              </a:rPr>
            </a:br>
            <a:r>
              <a:rPr lang="ru-RU" dirty="0" smtClean="0">
                <a:latin typeface="Gabriola" pitchFamily="82" charset="0"/>
              </a:rPr>
              <a:t>Кому – лесному Царю </a:t>
            </a:r>
            <a:br>
              <a:rPr lang="ru-RU" dirty="0" smtClean="0">
                <a:latin typeface="Gabriola" pitchFamily="82" charset="0"/>
              </a:rPr>
            </a:br>
            <a:r>
              <a:rPr lang="ru-RU" dirty="0" smtClean="0">
                <a:latin typeface="Gabriola" pitchFamily="82" charset="0"/>
              </a:rPr>
              <a:t>От кого – живых существ.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3794" name="Picture 2" descr="http://artschool.org.ru/wp-content/uploads/2014/03/Aroslanova-Irina-Lesnoy-tsar-list-1-b.-karandash-74h605-2010-1024x8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556792"/>
            <a:ext cx="3744416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Оцените свою работу: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ru-RU" dirty="0" smtClean="0"/>
              <a:t>                          </a:t>
            </a:r>
            <a:r>
              <a:rPr lang="ru-RU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 всё понял.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</a:t>
            </a:r>
            <a:r>
              <a:rPr lang="ru-RU" b="1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Мне</a:t>
            </a:r>
            <a:r>
              <a:rPr lang="ru-RU" b="1" i="1" u="sng" dirty="0" smtClean="0">
                <a:solidFill>
                  <a:srgbClr val="00B0F0"/>
                </a:solidFill>
              </a:rPr>
              <a:t> надо ещё повторить.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</a:t>
            </a:r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не понял ничего.</a:t>
            </a:r>
            <a:endParaRPr lang="ru-RU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images.infosee.ru/upload/2015/09/Cute-smile-emoticon-icons-vectors-se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08720"/>
            <a:ext cx="2304256" cy="1584176"/>
          </a:xfrm>
          <a:prstGeom prst="rect">
            <a:avLst/>
          </a:prstGeom>
          <a:noFill/>
        </p:spPr>
      </p:pic>
      <p:pic>
        <p:nvPicPr>
          <p:cNvPr id="2054" name="Picture 6" descr="http://www.anziani.it/UserFiles/preoccupat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869160"/>
            <a:ext cx="1800200" cy="1584176"/>
          </a:xfrm>
          <a:prstGeom prst="rect">
            <a:avLst/>
          </a:prstGeom>
          <a:noFill/>
        </p:spPr>
      </p:pic>
      <p:pic>
        <p:nvPicPr>
          <p:cNvPr id="2056" name="Picture 8" descr="https://st.depositphotos.com/1001911/2438/v/450/depositphotos_24388731-stock-illustration-suspecting-emotic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852935"/>
            <a:ext cx="1800200" cy="165618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2.infourok.ru/uploads/ex/007a/00012571-3198992c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источники</a:t>
            </a:r>
            <a:endParaRPr lang="ru-RU" sz="3200" b="1" dirty="0">
              <a:ln>
                <a:solidFill>
                  <a:schemeClr val="bg1"/>
                </a:solidFill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836713"/>
            <a:ext cx="7200800" cy="432047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http://linda6035.ucoz.ru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eco.vrnlib.ru/vyskazyvaniya-veliki-o-prirode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1628801"/>
            <a:ext cx="59766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www.worldometers.info/ru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2060848"/>
            <a:ext cx="71287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videouroki.net/tests/9789758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2420888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zapoved-kursk.ru/o-zapovednike/novosti-2017/2017-god-god-oopt-i-ekologii.html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730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5"/>
          <p:cNvSpPr txBox="1">
            <a:spLocks/>
          </p:cNvSpPr>
          <p:nvPr/>
        </p:nvSpPr>
        <p:spPr>
          <a:xfrm>
            <a:off x="965005" y="853262"/>
            <a:ext cx="7200800" cy="175432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ru-RU" sz="54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Arial" charset="0"/>
              </a:rPr>
              <a:t>Экологические проблемы в биосфере</a:t>
            </a:r>
            <a:endParaRPr lang="ru-RU" sz="54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72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859340"/>
            <a:ext cx="70567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- формирование знаний о взаимосвязях в природе и последствиях, к которым приводит неразумное использование её биологических ресурсов;</a:t>
            </a:r>
            <a:r>
              <a:rPr lang="ru-RU" sz="2400" dirty="0" smtClean="0"/>
              <a:t> </a:t>
            </a:r>
          </a:p>
          <a:p>
            <a:r>
              <a:rPr lang="ru-RU" sz="2400" i="1" dirty="0" smtClean="0"/>
              <a:t>- развитие умения анализировать информацию, выявлять причинно-следственные связи, прогнозировать возможные пути развития событий, делать выводы;</a:t>
            </a:r>
            <a:r>
              <a:rPr lang="ru-RU" sz="2400" dirty="0" smtClean="0"/>
              <a:t> </a:t>
            </a:r>
          </a:p>
          <a:p>
            <a:r>
              <a:rPr lang="ru-RU" sz="2400" i="1" dirty="0" smtClean="0"/>
              <a:t>- воспитание уважительного отношения к мнению собеседника, умение сотрудничать.</a:t>
            </a:r>
            <a:r>
              <a:rPr lang="ru-RU" sz="2400" dirty="0" smtClean="0"/>
              <a:t> </a:t>
            </a:r>
          </a:p>
          <a:p>
            <a:pPr>
              <a:defRPr/>
            </a:pPr>
            <a:endParaRPr lang="ru-RU" dirty="0" smtClean="0">
              <a:solidFill>
                <a:srgbClr val="0066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548680"/>
            <a:ext cx="4392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  <a:endParaRPr lang="ru-RU" sz="4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829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427168" cy="779686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Экологические кризисы.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980729"/>
            <a:ext cx="7931224" cy="57606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B050"/>
                </a:solidFill>
                <a:latin typeface="Gabriola" pitchFamily="82" charset="0"/>
              </a:rPr>
              <a:t>Прочитайте текст учебника на стр. 52 и ответьте на вопросы:</a:t>
            </a:r>
            <a:endParaRPr lang="ru-RU" sz="2800" b="1" dirty="0">
              <a:solidFill>
                <a:srgbClr val="00B050"/>
              </a:solidFill>
              <a:latin typeface="Gabriola" pitchFamily="8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556792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Что такое экологический кризис?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2348880"/>
            <a:ext cx="66247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Сколько экологических кризисов выделяют?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900igr.net/up/datai/157070/0002-003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4248471" cy="352839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15616" y="476672"/>
            <a:ext cx="72728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чем связан первый экологический кризис?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://www.studmed.ru/docs/static/1/d/e/0/b/1de0bc27b6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988840"/>
            <a:ext cx="4536504" cy="3312368"/>
          </a:xfrm>
          <a:prstGeom prst="rect">
            <a:avLst/>
          </a:prstGeom>
          <a:noFill/>
        </p:spPr>
      </p:pic>
      <p:pic>
        <p:nvPicPr>
          <p:cNvPr id="3078" name="Picture 6" descr="https://ds04.infourok.ru/uploads/ex/0120/00037007-05dd0382/1/img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852936"/>
            <a:ext cx="4896544" cy="36176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407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Когда произошёл следующий экологический кризис?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hist-world.com/images/istoriya-drevnego-mira/1/dolina-nila-vo-2-tysyacheletii-do-n-e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36912"/>
            <a:ext cx="4176464" cy="3861048"/>
          </a:xfrm>
          <a:prstGeom prst="rect">
            <a:avLst/>
          </a:prstGeom>
          <a:noFill/>
        </p:spPr>
      </p:pic>
      <p:pic>
        <p:nvPicPr>
          <p:cNvPr id="21508" name="Picture 4" descr="http://centr-intellect.ru/wp-content/uploads/2016/06/1001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636912"/>
            <a:ext cx="4435252" cy="3899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следствии чего произошёл экологический кризис в 20 веке? Как его принято называть?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tainy.net/wp-content/uploads/2011/07/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4104456" cy="3816424"/>
          </a:xfrm>
          <a:prstGeom prst="rect">
            <a:avLst/>
          </a:prstGeom>
          <a:noFill/>
        </p:spPr>
      </p:pic>
      <p:pic>
        <p:nvPicPr>
          <p:cNvPr id="22532" name="Picture 4" descr="http://csrjournal.com/wp-content/uploads/2017/07/Screenshot_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844824"/>
            <a:ext cx="5976664" cy="4188719"/>
          </a:xfrm>
          <a:prstGeom prst="rect">
            <a:avLst/>
          </a:prstGeom>
          <a:noFill/>
        </p:spPr>
      </p:pic>
      <p:sp>
        <p:nvSpPr>
          <p:cNvPr id="22534" name="AutoShape 6" descr="http://hellbro.ru/uploads/posts/2017-03/1489227658121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 descr="http://hellbro.ru/uploads/posts/2017-03/1489227658121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8" name="AutoShape 10" descr="http://hellbro.ru/uploads/posts/2017-03/1489227658121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0" name="AutoShape 12" descr="http://hellbro.ru/uploads/posts/2017-03/1489227658121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2" name="AutoShape 14" descr="http://hellbro.ru/uploads/posts/2017-03/1489227658121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44" name="Picture 16" descr="http://ecoportal.info/wp-content/uploads/2016/06/eco-katastrofa-russ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988840"/>
            <a:ext cx="6014120" cy="41098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ый треугольник 5"/>
          <p:cNvSpPr/>
          <p:nvPr/>
        </p:nvSpPr>
        <p:spPr>
          <a:xfrm rot="2752207">
            <a:off x="769140" y="3512659"/>
            <a:ext cx="1798139" cy="1801884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Проблемы в биосфере</a:t>
            </a:r>
            <a:endParaRPr lang="ru-RU" sz="1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>
              <a:buNone/>
            </a:pPr>
            <a:r>
              <a:rPr lang="ru-RU" sz="2400" i="1" dirty="0" smtClean="0">
                <a:solidFill>
                  <a:srgbClr val="00B050"/>
                </a:solidFill>
              </a:rPr>
              <a:t>Составление </a:t>
            </a:r>
            <a:r>
              <a:rPr lang="ru-RU" sz="2400" i="1" dirty="0" err="1" smtClean="0">
                <a:solidFill>
                  <a:srgbClr val="00B050"/>
                </a:solidFill>
              </a:rPr>
              <a:t>Фишбоуна</a:t>
            </a:r>
            <a:r>
              <a:rPr lang="ru-RU" sz="2400" i="1" dirty="0" smtClean="0">
                <a:solidFill>
                  <a:srgbClr val="00B050"/>
                </a:solidFill>
              </a:rPr>
              <a:t>, используя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r>
              <a:rPr lang="ru-RU" sz="2400" i="1" dirty="0" smtClean="0">
                <a:solidFill>
                  <a:srgbClr val="00B050"/>
                </a:solidFill>
              </a:rPr>
              <a:t>имеющиеся знания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r>
              <a:rPr lang="ru-RU" sz="2400" i="1" dirty="0" smtClean="0">
                <a:solidFill>
                  <a:srgbClr val="00B050"/>
                </a:solidFill>
              </a:rPr>
              <a:t>и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r>
              <a:rPr lang="ru-RU" sz="2400" i="1" dirty="0" smtClean="0">
                <a:solidFill>
                  <a:srgbClr val="00B050"/>
                </a:solidFill>
              </a:rPr>
              <a:t>дополняя его информацией из учебника с.133.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</a:p>
          <a:p>
            <a:pPr>
              <a:buNone/>
            </a:pPr>
            <a:r>
              <a:rPr lang="ru-RU" sz="1800" dirty="0" smtClean="0"/>
              <a:t>На верхнем ребре – причина, на нижнем – следствие, возникающих в биосфере проблем под влиянием деятельности человека</a:t>
            </a:r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8" name="Блок-схема: сохраненные данные 7"/>
          <p:cNvSpPr/>
          <p:nvPr/>
        </p:nvSpPr>
        <p:spPr>
          <a:xfrm>
            <a:off x="6876256" y="3429000"/>
            <a:ext cx="1944216" cy="2016224"/>
          </a:xfrm>
          <a:prstGeom prst="flowChartOnline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Исчезновение растений и животных приведёт к гибели человечества</a:t>
            </a:r>
            <a:endParaRPr lang="ru-RU" sz="1400" dirty="0"/>
          </a:p>
        </p:txBody>
      </p:sp>
      <p:cxnSp>
        <p:nvCxnSpPr>
          <p:cNvPr id="10" name="Прямая соединительная линия 9"/>
          <p:cNvCxnSpPr>
            <a:endCxn id="8" idx="1"/>
          </p:cNvCxnSpPr>
          <p:nvPr/>
        </p:nvCxnSpPr>
        <p:spPr>
          <a:xfrm>
            <a:off x="1475656" y="4437112"/>
            <a:ext cx="540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763688" y="3068960"/>
            <a:ext cx="648072" cy="1368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 txBox="1">
            <a:spLocks/>
          </p:cNvSpPr>
          <p:nvPr/>
        </p:nvSpPr>
        <p:spPr>
          <a:xfrm rot="3786167">
            <a:off x="1117980" y="5026839"/>
            <a:ext cx="2006794" cy="61147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Сокращение кислорода, пищи для животных и человека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 rot="17680727">
            <a:off x="1050842" y="3108848"/>
            <a:ext cx="2178968" cy="35184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+mj-lt"/>
                <a:ea typeface="+mj-ea"/>
                <a:cs typeface="+mj-cs"/>
              </a:rPr>
              <a:t>Вырубка леса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763688" y="4437112"/>
            <a:ext cx="792088" cy="1584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1"/>
          <p:cNvSpPr txBox="1">
            <a:spLocks/>
          </p:cNvSpPr>
          <p:nvPr/>
        </p:nvSpPr>
        <p:spPr>
          <a:xfrm>
            <a:off x="1043608" y="4653136"/>
            <a:ext cx="2738264" cy="57606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2627784" y="3068960"/>
            <a:ext cx="648072" cy="1368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3707904" y="3140968"/>
            <a:ext cx="576064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4788024" y="3068960"/>
            <a:ext cx="648072" cy="1368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5724128" y="3140968"/>
            <a:ext cx="648072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627784" y="4437112"/>
            <a:ext cx="720080" cy="1584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707904" y="4437112"/>
            <a:ext cx="576064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788024" y="4437112"/>
            <a:ext cx="504056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5724128" y="4437112"/>
            <a:ext cx="72008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Заголовок 1"/>
          <p:cNvSpPr txBox="1">
            <a:spLocks/>
          </p:cNvSpPr>
          <p:nvPr/>
        </p:nvSpPr>
        <p:spPr>
          <a:xfrm>
            <a:off x="2771800" y="3284984"/>
            <a:ext cx="2738264" cy="43204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" name="Заголовок 1"/>
          <p:cNvSpPr txBox="1">
            <a:spLocks/>
          </p:cNvSpPr>
          <p:nvPr/>
        </p:nvSpPr>
        <p:spPr>
          <a:xfrm rot="17784182">
            <a:off x="2122111" y="3277627"/>
            <a:ext cx="1932451" cy="54739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+mj-lt"/>
                <a:ea typeface="+mj-ea"/>
                <a:cs typeface="+mj-cs"/>
              </a:rPr>
              <a:t>Загрязнение воды химическими веществами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762000" y="2285256"/>
            <a:ext cx="2738264" cy="43204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1" name="Заголовок 1"/>
          <p:cNvSpPr txBox="1">
            <a:spLocks/>
          </p:cNvSpPr>
          <p:nvPr/>
        </p:nvSpPr>
        <p:spPr>
          <a:xfrm rot="17660095">
            <a:off x="2689831" y="3408132"/>
            <a:ext cx="2738264" cy="44178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+mj-lt"/>
                <a:ea typeface="+mj-ea"/>
                <a:cs typeface="+mj-cs"/>
              </a:rPr>
              <a:t>Нефтяное загрязнение воды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Заголовок 1"/>
          <p:cNvSpPr txBox="1">
            <a:spLocks/>
          </p:cNvSpPr>
          <p:nvPr/>
        </p:nvSpPr>
        <p:spPr>
          <a:xfrm rot="17705604">
            <a:off x="4105101" y="3247967"/>
            <a:ext cx="2257598" cy="59104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+mj-lt"/>
                <a:ea typeface="+mj-ea"/>
                <a:cs typeface="+mj-cs"/>
              </a:rPr>
              <a:t>Использование ядохимикатов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 rot="17838022">
            <a:off x="5222112" y="3124976"/>
            <a:ext cx="2147183" cy="66245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+mj-lt"/>
                <a:ea typeface="+mj-ea"/>
                <a:cs typeface="+mj-cs"/>
              </a:rPr>
              <a:t>Создание искусственных веществ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Заголовок 1"/>
          <p:cNvSpPr txBox="1">
            <a:spLocks/>
          </p:cNvSpPr>
          <p:nvPr/>
        </p:nvSpPr>
        <p:spPr>
          <a:xfrm rot="3910597">
            <a:off x="1924538" y="5149132"/>
            <a:ext cx="2122457" cy="58330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+mj-lt"/>
                <a:ea typeface="+mj-ea"/>
                <a:cs typeface="+mj-cs"/>
              </a:rPr>
              <a:t>Сокращение и исчезновение рыб и других обитателей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5" name="Заголовок 1"/>
          <p:cNvSpPr txBox="1">
            <a:spLocks/>
          </p:cNvSpPr>
          <p:nvPr/>
        </p:nvSpPr>
        <p:spPr>
          <a:xfrm rot="4142490">
            <a:off x="3282810" y="5102353"/>
            <a:ext cx="1531886" cy="41348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+mj-lt"/>
                <a:ea typeface="+mj-ea"/>
                <a:cs typeface="+mj-cs"/>
              </a:rPr>
              <a:t>Гибель  фауны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6" name="Заголовок 1"/>
          <p:cNvSpPr txBox="1">
            <a:spLocks/>
          </p:cNvSpPr>
          <p:nvPr/>
        </p:nvSpPr>
        <p:spPr>
          <a:xfrm rot="4357860">
            <a:off x="4159866" y="4960953"/>
            <a:ext cx="1874366" cy="49833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+mj-lt"/>
                <a:ea typeface="+mj-ea"/>
                <a:cs typeface="+mj-cs"/>
              </a:rPr>
              <a:t>Гибель флоры и фауны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7" name="Заголовок 1"/>
          <p:cNvSpPr txBox="1">
            <a:spLocks/>
          </p:cNvSpPr>
          <p:nvPr/>
        </p:nvSpPr>
        <p:spPr>
          <a:xfrm rot="3821860">
            <a:off x="5240681" y="5106326"/>
            <a:ext cx="1803050" cy="5475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+mj-lt"/>
                <a:ea typeface="+mj-ea"/>
                <a:cs typeface="+mj-cs"/>
              </a:rPr>
              <a:t>Плохо разлагаются, загрязняют и отравляют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9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40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50"/>
      </a:hlink>
      <a:folHlink>
        <a:srgbClr val="00B05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422</Words>
  <Application>Microsoft Office PowerPoint</Application>
  <PresentationFormat>Экран (4:3)</PresentationFormat>
  <Paragraphs>68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https://videouroki.net/tests/9789758     </vt:lpstr>
      <vt:lpstr>Возможно ли сосуществование человечества и природы в гармонии без взаимного уничтожения?</vt:lpstr>
      <vt:lpstr>Слайд 3</vt:lpstr>
      <vt:lpstr>Слайд 4</vt:lpstr>
      <vt:lpstr>Экологические кризисы.</vt:lpstr>
      <vt:lpstr>Слайд 6</vt:lpstr>
      <vt:lpstr>Когда произошёл следующий экологический кризис?</vt:lpstr>
      <vt:lpstr>В следствии чего произошёл экологический кризис в 20 веке? Как его принято называть?</vt:lpstr>
      <vt:lpstr>Слайд 9</vt:lpstr>
      <vt:lpstr>Слайд 10</vt:lpstr>
      <vt:lpstr>Определите наиболее характерные причины вымирания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Охрана биосферы</vt:lpstr>
      <vt:lpstr>В какой стране наибольший % площадей занятых ООПТ? Где – наименьший? Почему?</vt:lpstr>
      <vt:lpstr>Возможно ли существование человечества и природы в гармонии, без взаимного уничтожения?</vt:lpstr>
      <vt:lpstr>Стратегия РАФТ.  </vt:lpstr>
      <vt:lpstr>Оцените свою работу:</vt:lpstr>
      <vt:lpstr>Слайд 24</vt:lpstr>
      <vt:lpstr>Информационные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Экологический-2</dc:title>
  <dc:creator>Фокина Лидия Петровна</dc:creator>
  <cp:keywords>Шаблон презентации</cp:keywords>
  <cp:lastModifiedBy>lenovo</cp:lastModifiedBy>
  <cp:revision>33</cp:revision>
  <dcterms:created xsi:type="dcterms:W3CDTF">2017-02-23T13:11:39Z</dcterms:created>
  <dcterms:modified xsi:type="dcterms:W3CDTF">2017-11-16T19:28:38Z</dcterms:modified>
</cp:coreProperties>
</file>