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60" r:id="rId1"/>
  </p:sldMasterIdLst>
  <p:notesMasterIdLst>
    <p:notesMasterId r:id="rId47"/>
  </p:notesMasterIdLst>
  <p:sldIdLst>
    <p:sldId id="366" r:id="rId2"/>
    <p:sldId id="300" r:id="rId3"/>
    <p:sldId id="298" r:id="rId4"/>
    <p:sldId id="301" r:id="rId5"/>
    <p:sldId id="302" r:id="rId6"/>
    <p:sldId id="303" r:id="rId7"/>
    <p:sldId id="304" r:id="rId8"/>
    <p:sldId id="305" r:id="rId9"/>
    <p:sldId id="306" r:id="rId10"/>
    <p:sldId id="307" r:id="rId11"/>
    <p:sldId id="308" r:id="rId12"/>
    <p:sldId id="309" r:id="rId13"/>
    <p:sldId id="310" r:id="rId14"/>
    <p:sldId id="311" r:id="rId15"/>
    <p:sldId id="312" r:id="rId16"/>
    <p:sldId id="313" r:id="rId17"/>
    <p:sldId id="314" r:id="rId18"/>
    <p:sldId id="315" r:id="rId19"/>
    <p:sldId id="316" r:id="rId20"/>
    <p:sldId id="319" r:id="rId21"/>
    <p:sldId id="320" r:id="rId22"/>
    <p:sldId id="321" r:id="rId23"/>
    <p:sldId id="322" r:id="rId24"/>
    <p:sldId id="299" r:id="rId25"/>
    <p:sldId id="323" r:id="rId26"/>
    <p:sldId id="324" r:id="rId27"/>
    <p:sldId id="325" r:id="rId28"/>
    <p:sldId id="326" r:id="rId29"/>
    <p:sldId id="327" r:id="rId30"/>
    <p:sldId id="328" r:id="rId31"/>
    <p:sldId id="329" r:id="rId32"/>
    <p:sldId id="330" r:id="rId33"/>
    <p:sldId id="331" r:id="rId34"/>
    <p:sldId id="332" r:id="rId35"/>
    <p:sldId id="333" r:id="rId36"/>
    <p:sldId id="334" r:id="rId37"/>
    <p:sldId id="335" r:id="rId38"/>
    <p:sldId id="336" r:id="rId39"/>
    <p:sldId id="360" r:id="rId40"/>
    <p:sldId id="361" r:id="rId41"/>
    <p:sldId id="362" r:id="rId42"/>
    <p:sldId id="363" r:id="rId43"/>
    <p:sldId id="368" r:id="rId44"/>
    <p:sldId id="369" r:id="rId45"/>
    <p:sldId id="367" r:id="rId4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ABA6C8A9-FC1A-4648-9774-CFF3504555EF}">
          <p14:sldIdLst>
            <p14:sldId id="366"/>
            <p14:sldId id="300"/>
            <p14:sldId id="298"/>
            <p14:sldId id="301"/>
            <p14:sldId id="302"/>
            <p14:sldId id="303"/>
            <p14:sldId id="304"/>
            <p14:sldId id="305"/>
            <p14:sldId id="306"/>
            <p14:sldId id="307"/>
            <p14:sldId id="308"/>
            <p14:sldId id="309"/>
            <p14:sldId id="310"/>
            <p14:sldId id="311"/>
            <p14:sldId id="312"/>
            <p14:sldId id="313"/>
            <p14:sldId id="314"/>
            <p14:sldId id="315"/>
            <p14:sldId id="316"/>
            <p14:sldId id="319"/>
            <p14:sldId id="320"/>
            <p14:sldId id="321"/>
            <p14:sldId id="322"/>
            <p14:sldId id="299"/>
            <p14:sldId id="323"/>
            <p14:sldId id="324"/>
            <p14:sldId id="325"/>
            <p14:sldId id="326"/>
            <p14:sldId id="327"/>
            <p14:sldId id="328"/>
            <p14:sldId id="329"/>
            <p14:sldId id="330"/>
            <p14:sldId id="331"/>
            <p14:sldId id="332"/>
            <p14:sldId id="333"/>
            <p14:sldId id="334"/>
            <p14:sldId id="335"/>
            <p14:sldId id="336"/>
            <p14:sldId id="360"/>
            <p14:sldId id="361"/>
            <p14:sldId id="362"/>
            <p14:sldId id="363"/>
            <p14:sldId id="368"/>
            <p14:sldId id="369"/>
            <p14:sldId id="367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696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76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2CCA1C-0FA6-4625-8ACF-39020A39F5E0}" type="datetimeFigureOut">
              <a:rPr lang="ru-RU" smtClean="0"/>
              <a:t>21.02.2025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45F32A-06C0-4282-B9FB-F4FF9D6595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86691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Игра рассчитана на учеников 5-7</a:t>
            </a:r>
            <a:r>
              <a:rPr lang="ru-RU" baseline="0" dirty="0" smtClean="0"/>
              <a:t> классов. Но данную презентацию можно использовать, как шаблон и наполнять вопросами по предмету.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45F32A-06C0-4282-B9FB-F4FF9D65952D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28172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При  нажатии на кнопку «Крутим» начинает вращаться стрелка, при повторном нажатии стрелка останавливается. Затем необходимо нажать на выпавший конверт и откроется вопрос. Запускается таймер,</a:t>
            </a:r>
            <a:r>
              <a:rPr lang="ru-RU" baseline="0" dirty="0" smtClean="0"/>
              <a:t> по истечении времени собираются ответы и отображается ответ на экране. Далее нужно нажать на стрелку и вернуться на слайд с вопросами. ВАЖНО!!! СТРЕЛКА ДОЛЖНА СДЕЛАТЬ ПОЛНЫЙ ОБОРОТ И ТОЛЬКО НА ВТОРОМ КРУГЕ ЕЕ НУЖНО ОСТАНАВЛИВАТЬ.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45F32A-06C0-4282-B9FB-F4FF9D65952D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27114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45F32A-06C0-4282-B9FB-F4FF9D65952D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58659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45F32A-06C0-4282-B9FB-F4FF9D65952D}" type="slidenum">
              <a:rPr lang="ru-RU" smtClean="0"/>
              <a:t>44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62957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Пока жюри</a:t>
            </a:r>
            <a:r>
              <a:rPr lang="ru-RU" baseline="0" dirty="0" smtClean="0"/>
              <a:t> подводят итоги, дети играют в </a:t>
            </a:r>
            <a:r>
              <a:rPr lang="ru-RU" baseline="0" dirty="0" err="1" smtClean="0"/>
              <a:t>филфорд</a:t>
            </a:r>
            <a:r>
              <a:rPr lang="ru-RU" baseline="0" dirty="0" smtClean="0"/>
              <a:t>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45F32A-06C0-4282-B9FB-F4FF9D65952D}" type="slidenum">
              <a:rPr lang="ru-RU" smtClean="0"/>
              <a:t>45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42398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9FFC0-B1B3-4167-8253-0B9EA5D16919}" type="datetimeFigureOut">
              <a:rPr lang="ru-RU" smtClean="0"/>
              <a:t>21.02.2025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4658A-E2E5-44F0-89D0-7BCDB2A219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8245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9FFC0-B1B3-4167-8253-0B9EA5D16919}" type="datetimeFigureOut">
              <a:rPr lang="ru-RU" smtClean="0"/>
              <a:t>21.02.2025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4658A-E2E5-44F0-89D0-7BCDB2A219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9449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9FFC0-B1B3-4167-8253-0B9EA5D16919}" type="datetimeFigureOut">
              <a:rPr lang="ru-RU" smtClean="0"/>
              <a:t>21.02.2025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4658A-E2E5-44F0-89D0-7BCDB2A219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631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9FFC0-B1B3-4167-8253-0B9EA5D16919}" type="datetimeFigureOut">
              <a:rPr lang="ru-RU" smtClean="0"/>
              <a:t>21.02.2025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4658A-E2E5-44F0-89D0-7BCDB2A219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0831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9FFC0-B1B3-4167-8253-0B9EA5D16919}" type="datetimeFigureOut">
              <a:rPr lang="ru-RU" smtClean="0"/>
              <a:t>21.02.2025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4658A-E2E5-44F0-89D0-7BCDB2A219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8851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9FFC0-B1B3-4167-8253-0B9EA5D16919}" type="datetimeFigureOut">
              <a:rPr lang="ru-RU" smtClean="0"/>
              <a:t>21.02.2025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4658A-E2E5-44F0-89D0-7BCDB2A219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7105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9FFC0-B1B3-4167-8253-0B9EA5D16919}" type="datetimeFigureOut">
              <a:rPr lang="ru-RU" smtClean="0"/>
              <a:t>21.02.2025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4658A-E2E5-44F0-89D0-7BCDB2A219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0346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9FFC0-B1B3-4167-8253-0B9EA5D16919}" type="datetimeFigureOut">
              <a:rPr lang="ru-RU" smtClean="0"/>
              <a:t>21.02.2025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4658A-E2E5-44F0-89D0-7BCDB2A219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8728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9FFC0-B1B3-4167-8253-0B9EA5D16919}" type="datetimeFigureOut">
              <a:rPr lang="ru-RU" smtClean="0"/>
              <a:t>21.02.2025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4658A-E2E5-44F0-89D0-7BCDB2A219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0848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9FFC0-B1B3-4167-8253-0B9EA5D16919}" type="datetimeFigureOut">
              <a:rPr lang="ru-RU" smtClean="0"/>
              <a:t>21.02.2025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4658A-E2E5-44F0-89D0-7BCDB2A219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6964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9FFC0-B1B3-4167-8253-0B9EA5D16919}" type="datetimeFigureOut">
              <a:rPr lang="ru-RU" smtClean="0"/>
              <a:t>21.02.2025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4658A-E2E5-44F0-89D0-7BCDB2A219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5142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9FFC0-B1B3-4167-8253-0B9EA5D16919}" type="datetimeFigureOut">
              <a:rPr lang="ru-RU" smtClean="0"/>
              <a:t>21.02.2025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4658A-E2E5-44F0-89D0-7BCDB2A21918}" type="slidenum">
              <a:rPr lang="ru-RU" smtClean="0"/>
              <a:t>‹#›</a:t>
            </a:fld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2536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9FFC0-B1B3-4167-8253-0B9EA5D16919}" type="datetimeFigureOut">
              <a:rPr lang="ru-RU" smtClean="0"/>
              <a:t>21.02.2025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4658A-E2E5-44F0-89D0-7BCDB2A219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0316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9FFC0-B1B3-4167-8253-0B9EA5D16919}" type="datetimeFigureOut">
              <a:rPr lang="ru-RU" smtClean="0"/>
              <a:t>21.02.2025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4658A-E2E5-44F0-89D0-7BCDB2A219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8221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9FFC0-B1B3-4167-8253-0B9EA5D16919}" type="datetimeFigureOut">
              <a:rPr lang="ru-RU" smtClean="0"/>
              <a:t>21.02.2025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4658A-E2E5-44F0-89D0-7BCDB2A219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3364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9FFC0-B1B3-4167-8253-0B9EA5D16919}" type="datetimeFigureOut">
              <a:rPr lang="ru-RU" smtClean="0"/>
              <a:t>21.02.2025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4658A-E2E5-44F0-89D0-7BCDB2A219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2764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9FFC0-B1B3-4167-8253-0B9EA5D16919}" type="datetimeFigureOut">
              <a:rPr lang="ru-RU" smtClean="0"/>
              <a:t>21.02.2025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4658A-E2E5-44F0-89D0-7BCDB2A219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8479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alphaModFix amt="84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38A9FFC0-B1B3-4167-8253-0B9EA5D16919}" type="datetimeFigureOut">
              <a:rPr lang="ru-RU" smtClean="0"/>
              <a:t>21.02.2025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5CF4658A-E2E5-44F0-89D0-7BCDB2A219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27407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slide" Target="slide16.xml"/><Relationship Id="rId3" Type="http://schemas.openxmlformats.org/officeDocument/2006/relationships/audio" Target="../media/audio1.wav"/><Relationship Id="rId7" Type="http://schemas.openxmlformats.org/officeDocument/2006/relationships/image" Target="../media/image5.png"/><Relationship Id="rId12" Type="http://schemas.openxmlformats.org/officeDocument/2006/relationships/slide" Target="slide14.xml"/><Relationship Id="rId17" Type="http://schemas.openxmlformats.org/officeDocument/2006/relationships/slide" Target="slide24.xml"/><Relationship Id="rId2" Type="http://schemas.openxmlformats.org/officeDocument/2006/relationships/notesSlide" Target="../notesSlides/notesSlide2.xml"/><Relationship Id="rId16" Type="http://schemas.openxmlformats.org/officeDocument/2006/relationships/slide" Target="slide22.xml"/><Relationship Id="rId1" Type="http://schemas.openxmlformats.org/officeDocument/2006/relationships/slideLayout" Target="../slideLayouts/slideLayout7.xml"/><Relationship Id="rId6" Type="http://schemas.openxmlformats.org/officeDocument/2006/relationships/slide" Target="slide6.xml"/><Relationship Id="rId11" Type="http://schemas.openxmlformats.org/officeDocument/2006/relationships/image" Target="../media/image7.png"/><Relationship Id="rId5" Type="http://schemas.openxmlformats.org/officeDocument/2006/relationships/image" Target="../media/image4.png"/><Relationship Id="rId15" Type="http://schemas.openxmlformats.org/officeDocument/2006/relationships/slide" Target="slide20.xml"/><Relationship Id="rId10" Type="http://schemas.openxmlformats.org/officeDocument/2006/relationships/slide" Target="slide12.xml"/><Relationship Id="rId4" Type="http://schemas.openxmlformats.org/officeDocument/2006/relationships/slide" Target="slide4.xml"/><Relationship Id="rId9" Type="http://schemas.openxmlformats.org/officeDocument/2006/relationships/slide" Target="slide8.xml"/><Relationship Id="rId14" Type="http://schemas.openxmlformats.org/officeDocument/2006/relationships/slide" Target="slide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8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8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slide" Target="slide37.xml"/><Relationship Id="rId3" Type="http://schemas.openxmlformats.org/officeDocument/2006/relationships/slide" Target="slide25.xml"/><Relationship Id="rId7" Type="http://schemas.openxmlformats.org/officeDocument/2006/relationships/slide" Target="slide29.xml"/><Relationship Id="rId12" Type="http://schemas.openxmlformats.org/officeDocument/2006/relationships/slide" Target="slide35.xml"/><Relationship Id="rId17" Type="http://schemas.openxmlformats.org/officeDocument/2006/relationships/slide" Target="slide45.xml"/><Relationship Id="rId2" Type="http://schemas.openxmlformats.org/officeDocument/2006/relationships/audio" Target="../media/audio1.wav"/><Relationship Id="rId16" Type="http://schemas.openxmlformats.org/officeDocument/2006/relationships/slide" Target="slide4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7.png"/><Relationship Id="rId5" Type="http://schemas.openxmlformats.org/officeDocument/2006/relationships/slide" Target="slide27.xml"/><Relationship Id="rId15" Type="http://schemas.openxmlformats.org/officeDocument/2006/relationships/slide" Target="slide41.xml"/><Relationship Id="rId10" Type="http://schemas.openxmlformats.org/officeDocument/2006/relationships/slide" Target="slide33.xml"/><Relationship Id="rId4" Type="http://schemas.openxmlformats.org/officeDocument/2006/relationships/image" Target="../media/image4.png"/><Relationship Id="rId9" Type="http://schemas.openxmlformats.org/officeDocument/2006/relationships/slide" Target="slide31.xml"/><Relationship Id="rId14" Type="http://schemas.openxmlformats.org/officeDocument/2006/relationships/slide" Target="slide3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8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24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8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" Target="slide24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8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" Target="slide24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8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" Target="slide24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8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" Target="slide2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8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" Target="slide24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8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" Target="slide24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8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" Target="slide24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8.png"/><Relationship Id="rId4" Type="http://schemas.openxmlformats.org/officeDocument/2006/relationships/image" Target="../media/image9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slide" Target="slide24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8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354" y="3339737"/>
            <a:ext cx="4155365" cy="351826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817994" y="2317151"/>
            <a:ext cx="884582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8000" b="1" dirty="0" smtClean="0"/>
              <a:t>«Что? Где? Когда?»</a:t>
            </a:r>
            <a:endParaRPr lang="ru-RU" sz="80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1452" y="3483428"/>
            <a:ext cx="2584704" cy="3230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925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662883" y="278646"/>
            <a:ext cx="452880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5400" b="1" dirty="0" smtClean="0"/>
              <a:t>Правила игры</a:t>
            </a:r>
            <a:endParaRPr lang="ru-RU" sz="5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558835" y="1201976"/>
            <a:ext cx="896982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ru-RU" sz="3600" b="1" dirty="0" smtClean="0"/>
              <a:t>В игре 4 команды по 5 человек</a:t>
            </a:r>
            <a:r>
              <a:rPr lang="ru-RU" sz="3600" b="1" dirty="0"/>
              <a:t>;</a:t>
            </a:r>
            <a:endParaRPr lang="ru-RU" sz="3600" b="1" dirty="0" smtClean="0"/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ru-RU" sz="3600" b="1" dirty="0" smtClean="0"/>
              <a:t>Два </a:t>
            </a:r>
            <a:r>
              <a:rPr lang="ru-RU" sz="3600" b="1" dirty="0" smtClean="0"/>
              <a:t>тура по 10 вопросов;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ru-RU" sz="3600" b="1" dirty="0" smtClean="0"/>
              <a:t>Время на ответ 1 минута, за это время участники должны написать вариант ответа на карточке;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ru-RU" sz="3600" b="1" dirty="0" smtClean="0"/>
              <a:t>По истечении времени команды сдают  ответы ассистентам;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ru-RU" sz="3600" b="1" dirty="0" smtClean="0"/>
              <a:t>Побеждает команда, набравшая большее количество баллов.</a:t>
            </a:r>
            <a:endParaRPr lang="ru-RU" sz="3600" b="1" dirty="0"/>
          </a:p>
        </p:txBody>
      </p:sp>
      <p:sp>
        <p:nvSpPr>
          <p:cNvPr id="2" name="Стрелка вправо 1">
            <a:hlinkClick r:id="rId2" action="ppaction://hlinksldjump"/>
          </p:cNvPr>
          <p:cNvSpPr/>
          <p:nvPr/>
        </p:nvSpPr>
        <p:spPr>
          <a:xfrm>
            <a:off x="10049691" y="5566185"/>
            <a:ext cx="1393372" cy="982660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502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Десятиугольник 55"/>
          <p:cNvSpPr/>
          <p:nvPr/>
        </p:nvSpPr>
        <p:spPr>
          <a:xfrm>
            <a:off x="2466701" y="457199"/>
            <a:ext cx="7258596" cy="5921829"/>
          </a:xfrm>
          <a:prstGeom prst="decagon">
            <a:avLst/>
          </a:prstGeom>
          <a:solidFill>
            <a:schemeClr val="accent3">
              <a:lumMod val="40000"/>
              <a:lumOff val="60000"/>
            </a:schemeClr>
          </a:solidFill>
          <a:ln w="762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8" name="Прямая соединительная линия 57"/>
          <p:cNvCxnSpPr>
            <a:stCxn id="56" idx="8"/>
            <a:endCxn id="56" idx="3"/>
          </p:cNvCxnSpPr>
          <p:nvPr/>
        </p:nvCxnSpPr>
        <p:spPr>
          <a:xfrm>
            <a:off x="4974484" y="457205"/>
            <a:ext cx="2243030" cy="5921817"/>
          </a:xfrm>
          <a:prstGeom prst="line">
            <a:avLst/>
          </a:prstGeom>
          <a:ln w="57150">
            <a:solidFill>
              <a:schemeClr val="accent4">
                <a:lumMod val="50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единительная линия 60"/>
          <p:cNvCxnSpPr>
            <a:stCxn id="56" idx="9"/>
            <a:endCxn id="56" idx="4"/>
          </p:cNvCxnSpPr>
          <p:nvPr/>
        </p:nvCxnSpPr>
        <p:spPr>
          <a:xfrm flipH="1">
            <a:off x="4974484" y="457205"/>
            <a:ext cx="2243030" cy="5921817"/>
          </a:xfrm>
          <a:prstGeom prst="line">
            <a:avLst/>
          </a:prstGeom>
          <a:ln w="57150">
            <a:solidFill>
              <a:schemeClr val="accent4">
                <a:lumMod val="50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5" name="Прямая соединительная линия 64"/>
          <p:cNvCxnSpPr>
            <a:stCxn id="56" idx="0"/>
            <a:endCxn id="56" idx="5"/>
          </p:cNvCxnSpPr>
          <p:nvPr/>
        </p:nvCxnSpPr>
        <p:spPr>
          <a:xfrm flipH="1">
            <a:off x="3159835" y="1588172"/>
            <a:ext cx="5872328" cy="3659883"/>
          </a:xfrm>
          <a:prstGeom prst="line">
            <a:avLst/>
          </a:prstGeom>
          <a:ln w="57150">
            <a:solidFill>
              <a:schemeClr val="accent4">
                <a:lumMod val="50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7" name="Прямая соединительная линия 66"/>
          <p:cNvCxnSpPr>
            <a:stCxn id="56" idx="7"/>
            <a:endCxn id="56" idx="2"/>
          </p:cNvCxnSpPr>
          <p:nvPr/>
        </p:nvCxnSpPr>
        <p:spPr>
          <a:xfrm>
            <a:off x="3159835" y="1588172"/>
            <a:ext cx="5872328" cy="3659883"/>
          </a:xfrm>
          <a:prstGeom prst="line">
            <a:avLst/>
          </a:prstGeom>
          <a:ln w="57150">
            <a:solidFill>
              <a:schemeClr val="accent4">
                <a:lumMod val="50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5" name="Прямая соединительная линия 74"/>
          <p:cNvCxnSpPr>
            <a:stCxn id="56" idx="6"/>
            <a:endCxn id="56" idx="1"/>
          </p:cNvCxnSpPr>
          <p:nvPr/>
        </p:nvCxnSpPr>
        <p:spPr>
          <a:xfrm>
            <a:off x="2466701" y="3418114"/>
            <a:ext cx="7258596" cy="0"/>
          </a:xfrm>
          <a:prstGeom prst="line">
            <a:avLst/>
          </a:prstGeom>
          <a:ln w="57150">
            <a:solidFill>
              <a:schemeClr val="accent4">
                <a:lumMod val="50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27" name="Рисунок 126">
            <a:hlinkClick r:id="rId4" action="ppaction://hlinksldjump"/>
          </p:cNvPr>
          <p:cNvPicPr>
            <a:picLocks noChangeAspect="1"/>
          </p:cNvPicPr>
          <p:nvPr/>
        </p:nvPicPr>
        <p:blipFill rotWithShape="1">
          <a:blip r:embed="rId5"/>
          <a:srcRect l="9365" t="25174" r="9111" b="25556"/>
          <a:stretch/>
        </p:blipFill>
        <p:spPr>
          <a:xfrm>
            <a:off x="5473336" y="685875"/>
            <a:ext cx="1258389" cy="760522"/>
          </a:xfrm>
          <a:prstGeom prst="rect">
            <a:avLst/>
          </a:prstGeom>
        </p:spPr>
      </p:pic>
      <p:pic>
        <p:nvPicPr>
          <p:cNvPr id="134" name="Рисунок 133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875049">
            <a:off x="7071580" y="1118159"/>
            <a:ext cx="1251641" cy="756426"/>
          </a:xfrm>
          <a:prstGeom prst="rect">
            <a:avLst/>
          </a:prstGeom>
        </p:spPr>
      </p:pic>
      <p:pic>
        <p:nvPicPr>
          <p:cNvPr id="135" name="Рисунок 13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300022">
            <a:off x="8091669" y="1960133"/>
            <a:ext cx="1469263" cy="1304657"/>
          </a:xfrm>
          <a:prstGeom prst="rect">
            <a:avLst/>
          </a:prstGeom>
        </p:spPr>
      </p:pic>
      <p:pic>
        <p:nvPicPr>
          <p:cNvPr id="141" name="Рисунок 140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4748163">
            <a:off x="8038026" y="3524381"/>
            <a:ext cx="1469263" cy="1304657"/>
          </a:xfrm>
          <a:prstGeom prst="rect">
            <a:avLst/>
          </a:prstGeom>
        </p:spPr>
      </p:pic>
      <p:pic>
        <p:nvPicPr>
          <p:cNvPr id="142" name="Рисунок 141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2258487">
            <a:off x="6933827" y="4538943"/>
            <a:ext cx="1560711" cy="1694835"/>
          </a:xfrm>
          <a:prstGeom prst="rect">
            <a:avLst/>
          </a:prstGeom>
        </p:spPr>
      </p:pic>
      <p:pic>
        <p:nvPicPr>
          <p:cNvPr id="143" name="Рисунок 142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4205614">
            <a:off x="5322174" y="4940911"/>
            <a:ext cx="1560711" cy="1694835"/>
          </a:xfrm>
          <a:prstGeom prst="rect">
            <a:avLst/>
          </a:prstGeom>
        </p:spPr>
      </p:pic>
      <p:pic>
        <p:nvPicPr>
          <p:cNvPr id="144" name="Рисунок 143">
            <a:hlinkClick r:id="rId13" action="ppaction://hlinksldjump"/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6067423">
            <a:off x="3710931" y="4513551"/>
            <a:ext cx="1560711" cy="1694835"/>
          </a:xfrm>
          <a:prstGeom prst="rect">
            <a:avLst/>
          </a:prstGeom>
        </p:spPr>
      </p:pic>
      <p:pic>
        <p:nvPicPr>
          <p:cNvPr id="150" name="Рисунок 149">
            <a:hlinkClick r:id="rId14" action="ppaction://hlinksldjump"/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8357992">
            <a:off x="2703347" y="3326781"/>
            <a:ext cx="1560711" cy="1694835"/>
          </a:xfrm>
          <a:prstGeom prst="rect">
            <a:avLst/>
          </a:prstGeom>
        </p:spPr>
      </p:pic>
      <p:pic>
        <p:nvPicPr>
          <p:cNvPr id="151" name="Рисунок 150">
            <a:hlinkClick r:id="rId15" action="ppaction://hlinksldjump"/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0800000">
            <a:off x="2692035" y="1794170"/>
            <a:ext cx="1560711" cy="1694835"/>
          </a:xfrm>
          <a:prstGeom prst="rect">
            <a:avLst/>
          </a:prstGeom>
        </p:spPr>
      </p:pic>
      <p:pic>
        <p:nvPicPr>
          <p:cNvPr id="152" name="Рисунок 151">
            <a:hlinkClick r:id="rId16" action="ppaction://hlinksldjump"/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3051962">
            <a:off x="3686841" y="608321"/>
            <a:ext cx="1560711" cy="1694835"/>
          </a:xfrm>
          <a:prstGeom prst="rect">
            <a:avLst/>
          </a:prstGeom>
        </p:spPr>
      </p:pic>
      <p:sp>
        <p:nvSpPr>
          <p:cNvPr id="2" name="Скругленный прямоугольник 1">
            <a:hlinkClick r:id="rId17" action="ppaction://hlinksldjump"/>
          </p:cNvPr>
          <p:cNvSpPr/>
          <p:nvPr/>
        </p:nvSpPr>
        <p:spPr>
          <a:xfrm>
            <a:off x="679269" y="5325524"/>
            <a:ext cx="2012766" cy="964631"/>
          </a:xfrm>
          <a:prstGeom prst="roundRect">
            <a:avLst/>
          </a:prstGeom>
          <a:ln w="5715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  <a:latin typeface="Century" panose="02040604050505020304" pitchFamily="18" charset="0"/>
              </a:rPr>
              <a:t>1</a:t>
            </a:r>
            <a:r>
              <a:rPr lang="en-US" sz="4400" b="1" dirty="0" smtClean="0">
                <a:solidFill>
                  <a:schemeClr val="bg1"/>
                </a:solidFill>
                <a:latin typeface="Century" panose="02040604050505020304" pitchFamily="18" charset="0"/>
              </a:rPr>
              <a:t> </a:t>
            </a:r>
            <a:r>
              <a:rPr lang="ru-RU" sz="4400" b="1" dirty="0" smtClean="0">
                <a:solidFill>
                  <a:schemeClr val="bg1"/>
                </a:solidFill>
                <a:latin typeface="Century" panose="02040604050505020304" pitchFamily="18" charset="0"/>
              </a:rPr>
              <a:t>тур</a:t>
            </a:r>
            <a:endParaRPr lang="ru-RU" sz="4400" b="1" dirty="0">
              <a:solidFill>
                <a:schemeClr val="bg1"/>
              </a:solidFill>
              <a:latin typeface="Century" panose="02040604050505020304" pitchFamily="18" charset="0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5868826" y="1338520"/>
            <a:ext cx="469414" cy="4159185"/>
            <a:chOff x="5120827" y="977243"/>
            <a:chExt cx="469414" cy="4270812"/>
          </a:xfrm>
        </p:grpSpPr>
        <p:sp>
          <p:nvSpPr>
            <p:cNvPr id="153" name="Стрелка вниз 152"/>
            <p:cNvSpPr/>
            <p:nvPr/>
          </p:nvSpPr>
          <p:spPr>
            <a:xfrm rot="10800000">
              <a:off x="5120827" y="977243"/>
              <a:ext cx="469414" cy="2323566"/>
            </a:xfrm>
            <a:prstGeom prst="downArrow">
              <a:avLst/>
            </a:prstGeom>
            <a:solidFill>
              <a:schemeClr val="accent4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" name="Прямоугольник 2"/>
            <p:cNvSpPr/>
            <p:nvPr/>
          </p:nvSpPr>
          <p:spPr>
            <a:xfrm>
              <a:off x="5238889" y="3269996"/>
              <a:ext cx="234447" cy="19780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54" name="Овал 153"/>
          <p:cNvSpPr/>
          <p:nvPr/>
        </p:nvSpPr>
        <p:spPr>
          <a:xfrm>
            <a:off x="5804397" y="3129128"/>
            <a:ext cx="577079" cy="559856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9370423" y="5325524"/>
            <a:ext cx="1767840" cy="901105"/>
          </a:xfrm>
          <a:prstGeom prst="roundRect">
            <a:avLst/>
          </a:prstGeom>
          <a:ln w="5715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b="1" dirty="0" smtClean="0">
                <a:solidFill>
                  <a:schemeClr val="bg1"/>
                </a:solidFill>
                <a:latin typeface="Century" panose="02040604050505020304" pitchFamily="18" charset="0"/>
              </a:rPr>
              <a:t>Крутим</a:t>
            </a:r>
            <a:endParaRPr lang="ru-RU" sz="3000" b="1" dirty="0">
              <a:solidFill>
                <a:schemeClr val="bg1"/>
              </a:solidFill>
              <a:latin typeface="Century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9736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2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2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291741" y="1345105"/>
            <a:ext cx="960851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smtClean="0"/>
              <a:t>Какое слово лишнее?</a:t>
            </a:r>
          </a:p>
          <a:p>
            <a:pPr algn="ctr"/>
            <a:r>
              <a:rPr lang="ru-RU" sz="6000" b="1" dirty="0" smtClean="0"/>
              <a:t>Скорость, время, расстояние, площадь, метр, секунда</a:t>
            </a:r>
            <a:endParaRPr lang="ru-RU" sz="6000" b="1" dirty="0"/>
          </a:p>
        </p:txBody>
      </p:sp>
      <p:pic>
        <p:nvPicPr>
          <p:cNvPr id="3" name="vecteezy_countdown-one-minute-animation-from-60-to-0-seconds_8174668_48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831618" y="4967785"/>
            <a:ext cx="3360381" cy="1890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4687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3333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171666" y="2647664"/>
            <a:ext cx="38486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/>
              <a:t>Площадь</a:t>
            </a:r>
            <a:endParaRPr lang="ru-RU" sz="5400" b="1" dirty="0"/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9013370" y="5200425"/>
            <a:ext cx="1393372" cy="982660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7131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46161" y="1611658"/>
            <a:ext cx="977179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ctr"/>
            <a:r>
              <a:rPr lang="ru-RU" sz="5400" b="1" dirty="0" smtClean="0"/>
              <a:t>Каким уникальным свойством обладают числа 3 и 11, которого нет у других чисел?</a:t>
            </a:r>
            <a:endParaRPr lang="ru-RU" sz="5400" b="1" dirty="0"/>
          </a:p>
        </p:txBody>
      </p:sp>
      <p:pic>
        <p:nvPicPr>
          <p:cNvPr id="3" name="vecteezy_countdown-one-minute-animation-from-60-to-0-seconds_8174668_48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831618" y="4967785"/>
            <a:ext cx="3360381" cy="1890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722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3333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728072" y="1351508"/>
            <a:ext cx="614297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600" b="1" dirty="0" smtClean="0"/>
              <a:t> </a:t>
            </a:r>
            <a:r>
              <a:rPr lang="ru-RU" sz="6600" b="1" dirty="0"/>
              <a:t>3 и 11 состоят из трех и одиннадцати букв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9013370" y="5200425"/>
            <a:ext cx="1393372" cy="982660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4282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74209" y="1276867"/>
            <a:ext cx="806582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ctr"/>
            <a:r>
              <a:rPr lang="ru-RU" sz="4000" b="1" dirty="0" smtClean="0"/>
              <a:t>Виктор Гюго однажды заметил, что человеческий разум владеет тремя ключами, позволяющими людям знать, думать и мечтать. Два из них – нота и буква. Каков третий ключ? </a:t>
            </a:r>
            <a:endParaRPr lang="ru-RU" sz="4000" b="1" dirty="0"/>
          </a:p>
        </p:txBody>
      </p:sp>
      <p:pic>
        <p:nvPicPr>
          <p:cNvPr id="3" name="vecteezy_countdown-one-minute-animation-from-60-to-0-seconds_8174668_48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831618" y="4967785"/>
            <a:ext cx="3360381" cy="1890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390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3333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950493" y="2667084"/>
            <a:ext cx="229101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5400" b="1" dirty="0"/>
              <a:t>Цифра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9013370" y="5200425"/>
            <a:ext cx="1393372" cy="982660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2294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67302" y="1116294"/>
            <a:ext cx="828191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ctr"/>
            <a:r>
              <a:rPr lang="ru-RU" sz="4000" b="1" dirty="0" smtClean="0"/>
              <a:t>В 1490 году вышел учебник « Правила алгебры» чешского математика Яна </a:t>
            </a:r>
            <a:r>
              <a:rPr lang="ru-RU" sz="4000" b="1" dirty="0" err="1" smtClean="0"/>
              <a:t>Видмана</a:t>
            </a:r>
            <a:r>
              <a:rPr lang="ru-RU" sz="4000" b="1" dirty="0" smtClean="0"/>
              <a:t>. В нем впервые появились те, что, кроме как в математике, есть ещё и в характере каждого человека. Что именно?</a:t>
            </a:r>
            <a:endParaRPr lang="ru-RU" sz="4000" b="1" dirty="0"/>
          </a:p>
        </p:txBody>
      </p:sp>
      <p:pic>
        <p:nvPicPr>
          <p:cNvPr id="3" name="vecteezy_countdown-one-minute-animation-from-60-to-0-seconds_8174668_48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831618" y="4967785"/>
            <a:ext cx="3360381" cy="1890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163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3333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838536" y="2602889"/>
            <a:ext cx="651492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6600" b="1" dirty="0"/>
              <a:t>Плюсы и минусы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9013370" y="5200425"/>
            <a:ext cx="1393372" cy="982660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172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65751" y="1182133"/>
            <a:ext cx="804308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/>
              <a:t>На уроке физкультуры дети выстроились в одну шеренгу. Расстояние между учениками 1 метр, шеренга растянулась на 20  метров. Сколько детей выстроились в шеренгу?</a:t>
            </a:r>
            <a:endParaRPr lang="ru-RU" sz="4000" b="1" dirty="0"/>
          </a:p>
        </p:txBody>
      </p:sp>
      <p:pic>
        <p:nvPicPr>
          <p:cNvPr id="3" name="vecteezy_countdown-one-minute-animation-from-60-to-0-seconds_8174668_48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831618" y="4967785"/>
            <a:ext cx="3360381" cy="1890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0973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3333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165021" y="2413337"/>
            <a:ext cx="386195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6600" b="1" dirty="0"/>
              <a:t>21 ученик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9013370" y="5200425"/>
            <a:ext cx="1393372" cy="982660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3068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45372" y="1506453"/>
            <a:ext cx="7286605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/>
              <a:t>Белочка насушила на зиму 5 целых яблок, 10 половинок и 8 четвертинок. Сколько всего яблок у белочки?</a:t>
            </a:r>
            <a:endParaRPr lang="ru-RU" sz="4400" b="1" dirty="0"/>
          </a:p>
        </p:txBody>
      </p:sp>
      <p:pic>
        <p:nvPicPr>
          <p:cNvPr id="3" name="vecteezy_countdown-one-minute-animation-from-60-to-0-seconds_8174668_48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831618" y="4967785"/>
            <a:ext cx="3360381" cy="1890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729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3333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236707" y="2343582"/>
            <a:ext cx="371858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7200" b="1" dirty="0"/>
              <a:t>12 яблок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9013370" y="5200425"/>
            <a:ext cx="1393372" cy="982660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1038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85460" y="1273271"/>
            <a:ext cx="791648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/>
              <a:t>На сколько больше наименьшее двузначное число, чем наибольшее однозначное?</a:t>
            </a:r>
            <a:endParaRPr lang="ru-RU" sz="5400" b="1" dirty="0"/>
          </a:p>
        </p:txBody>
      </p:sp>
      <p:pic>
        <p:nvPicPr>
          <p:cNvPr id="3" name="vecteezy_countdown-one-minute-animation-from-60-to-0-seconds_8174668_48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831618" y="4967785"/>
            <a:ext cx="3360381" cy="1890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420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3333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334555" y="2439116"/>
            <a:ext cx="3522888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7200" b="1" dirty="0" smtClean="0"/>
              <a:t>На один</a:t>
            </a:r>
            <a:endParaRPr lang="ru-RU" sz="7200" b="1" dirty="0"/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9013370" y="5200425"/>
            <a:ext cx="1393372" cy="982660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3033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33302" y="1307965"/>
            <a:ext cx="8395063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/>
              <a:t>В магазин привезли 6 мешков сахара по 50 кг, 8 мешков муки по 25 кг, 4 мешка риса по 10 кг и 2 мешка пшена по 11 кг. Сколько мешков с продуктами привезли?</a:t>
            </a:r>
            <a:endParaRPr lang="ru-RU" sz="4400" b="1" dirty="0"/>
          </a:p>
        </p:txBody>
      </p:sp>
      <p:pic>
        <p:nvPicPr>
          <p:cNvPr id="3" name="vecteezy_countdown-one-minute-animation-from-60-to-0-seconds_8174668_48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831618" y="4967785"/>
            <a:ext cx="3360381" cy="1890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0076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3333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864362" y="2616537"/>
            <a:ext cx="446327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7200" b="1" dirty="0" smtClean="0"/>
              <a:t>20 </a:t>
            </a:r>
            <a:r>
              <a:rPr lang="ru-RU" sz="7200" b="1" dirty="0"/>
              <a:t>мешков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9013370" y="5200425"/>
            <a:ext cx="1393372" cy="982660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1791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29097" y="1678285"/>
            <a:ext cx="810111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/>
              <a:t>Сумма всех трёх чисел равна их произведению. Эти числа различные и однозначные .Найдите эти числа.</a:t>
            </a:r>
            <a:endParaRPr lang="ru-RU" sz="4800" b="1" dirty="0"/>
          </a:p>
        </p:txBody>
      </p:sp>
      <p:pic>
        <p:nvPicPr>
          <p:cNvPr id="3" name="vecteezy_countdown-one-minute-animation-from-60-to-0-seconds_8174668_48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831618" y="4967785"/>
            <a:ext cx="3360381" cy="1890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726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3333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706836" y="2248047"/>
            <a:ext cx="2778325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8000" b="1" dirty="0"/>
              <a:t>1, 2, 3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9013370" y="5200425"/>
            <a:ext cx="1393372" cy="982660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7332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11384" y="1489910"/>
            <a:ext cx="8489818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/>
              <a:t>Магазин при 12-ти часовом рабочем дне работает с 8 часов до 21 часа. На сколько часов магазин закрывают на обеденный перерыв?</a:t>
            </a:r>
            <a:endParaRPr lang="ru-RU" sz="4400" b="1" dirty="0"/>
          </a:p>
        </p:txBody>
      </p:sp>
      <p:pic>
        <p:nvPicPr>
          <p:cNvPr id="3" name="vecteezy_countdown-one-minute-animation-from-60-to-0-seconds_8174668_48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831618" y="4967785"/>
            <a:ext cx="3360381" cy="1890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101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3333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765554" y="2575594"/>
            <a:ext cx="466089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6600" b="1" dirty="0"/>
              <a:t>На один час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9013370" y="5200425"/>
            <a:ext cx="1393372" cy="982660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8444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Десятиугольник 55"/>
          <p:cNvSpPr/>
          <p:nvPr/>
        </p:nvSpPr>
        <p:spPr>
          <a:xfrm>
            <a:off x="2466701" y="457199"/>
            <a:ext cx="7258596" cy="5921829"/>
          </a:xfrm>
          <a:prstGeom prst="decagon">
            <a:avLst/>
          </a:prstGeom>
          <a:solidFill>
            <a:schemeClr val="accent3">
              <a:lumMod val="40000"/>
              <a:lumOff val="60000"/>
            </a:schemeClr>
          </a:solidFill>
          <a:ln w="762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8" name="Прямая соединительная линия 57"/>
          <p:cNvCxnSpPr>
            <a:stCxn id="56" idx="8"/>
            <a:endCxn id="56" idx="3"/>
          </p:cNvCxnSpPr>
          <p:nvPr/>
        </p:nvCxnSpPr>
        <p:spPr>
          <a:xfrm>
            <a:off x="4974484" y="457205"/>
            <a:ext cx="2243030" cy="5921817"/>
          </a:xfrm>
          <a:prstGeom prst="line">
            <a:avLst/>
          </a:prstGeom>
          <a:ln w="57150">
            <a:solidFill>
              <a:schemeClr val="accent4">
                <a:lumMod val="50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единительная линия 60"/>
          <p:cNvCxnSpPr>
            <a:stCxn id="56" idx="9"/>
            <a:endCxn id="56" idx="4"/>
          </p:cNvCxnSpPr>
          <p:nvPr/>
        </p:nvCxnSpPr>
        <p:spPr>
          <a:xfrm flipH="1">
            <a:off x="4974484" y="457205"/>
            <a:ext cx="2243030" cy="5921817"/>
          </a:xfrm>
          <a:prstGeom prst="line">
            <a:avLst/>
          </a:prstGeom>
          <a:ln w="57150">
            <a:solidFill>
              <a:schemeClr val="accent4">
                <a:lumMod val="50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5" name="Прямая соединительная линия 64"/>
          <p:cNvCxnSpPr>
            <a:stCxn id="56" idx="0"/>
            <a:endCxn id="56" idx="5"/>
          </p:cNvCxnSpPr>
          <p:nvPr/>
        </p:nvCxnSpPr>
        <p:spPr>
          <a:xfrm flipH="1">
            <a:off x="3159835" y="1588172"/>
            <a:ext cx="5872328" cy="3659883"/>
          </a:xfrm>
          <a:prstGeom prst="line">
            <a:avLst/>
          </a:prstGeom>
          <a:ln w="57150">
            <a:solidFill>
              <a:schemeClr val="accent4">
                <a:lumMod val="50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7" name="Прямая соединительная линия 66"/>
          <p:cNvCxnSpPr>
            <a:stCxn id="56" idx="7"/>
            <a:endCxn id="56" idx="2"/>
          </p:cNvCxnSpPr>
          <p:nvPr/>
        </p:nvCxnSpPr>
        <p:spPr>
          <a:xfrm>
            <a:off x="3159835" y="1588172"/>
            <a:ext cx="5872328" cy="3659883"/>
          </a:xfrm>
          <a:prstGeom prst="line">
            <a:avLst/>
          </a:prstGeom>
          <a:ln w="57150">
            <a:solidFill>
              <a:schemeClr val="accent4">
                <a:lumMod val="50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5" name="Прямая соединительная линия 74"/>
          <p:cNvCxnSpPr>
            <a:stCxn id="56" idx="6"/>
            <a:endCxn id="56" idx="1"/>
          </p:cNvCxnSpPr>
          <p:nvPr/>
        </p:nvCxnSpPr>
        <p:spPr>
          <a:xfrm>
            <a:off x="2466701" y="3418114"/>
            <a:ext cx="7258596" cy="0"/>
          </a:xfrm>
          <a:prstGeom prst="line">
            <a:avLst/>
          </a:prstGeom>
          <a:ln w="57150">
            <a:solidFill>
              <a:schemeClr val="accent4">
                <a:lumMod val="50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27" name="Рисунок 126">
            <a:hlinkClick r:id="rId3" action="ppaction://hlinksldjump"/>
          </p:cNvPr>
          <p:cNvPicPr>
            <a:picLocks noChangeAspect="1"/>
          </p:cNvPicPr>
          <p:nvPr/>
        </p:nvPicPr>
        <p:blipFill rotWithShape="1">
          <a:blip r:embed="rId4"/>
          <a:srcRect l="9365" t="25174" r="9111" b="25556"/>
          <a:stretch/>
        </p:blipFill>
        <p:spPr>
          <a:xfrm>
            <a:off x="5473336" y="685875"/>
            <a:ext cx="1258389" cy="760522"/>
          </a:xfrm>
          <a:prstGeom prst="rect">
            <a:avLst/>
          </a:prstGeom>
        </p:spPr>
      </p:pic>
      <p:pic>
        <p:nvPicPr>
          <p:cNvPr id="134" name="Рисунок 133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875049">
            <a:off x="7071580" y="1118159"/>
            <a:ext cx="1251641" cy="756426"/>
          </a:xfrm>
          <a:prstGeom prst="rect">
            <a:avLst/>
          </a:prstGeom>
        </p:spPr>
      </p:pic>
      <p:pic>
        <p:nvPicPr>
          <p:cNvPr id="135" name="Рисунок 134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300022">
            <a:off x="8091669" y="1960133"/>
            <a:ext cx="1469263" cy="1304657"/>
          </a:xfrm>
          <a:prstGeom prst="rect">
            <a:avLst/>
          </a:prstGeom>
        </p:spPr>
      </p:pic>
      <p:pic>
        <p:nvPicPr>
          <p:cNvPr id="141" name="Рисунок 140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4748163">
            <a:off x="8038026" y="3524381"/>
            <a:ext cx="1469263" cy="1304657"/>
          </a:xfrm>
          <a:prstGeom prst="rect">
            <a:avLst/>
          </a:prstGeom>
        </p:spPr>
      </p:pic>
      <p:pic>
        <p:nvPicPr>
          <p:cNvPr id="142" name="Рисунок 141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2258487">
            <a:off x="6933827" y="4538943"/>
            <a:ext cx="1560711" cy="1694835"/>
          </a:xfrm>
          <a:prstGeom prst="rect">
            <a:avLst/>
          </a:prstGeom>
        </p:spPr>
      </p:pic>
      <p:pic>
        <p:nvPicPr>
          <p:cNvPr id="143" name="Рисунок 142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4205614">
            <a:off x="5322174" y="4940911"/>
            <a:ext cx="1560711" cy="1694835"/>
          </a:xfrm>
          <a:prstGeom prst="rect">
            <a:avLst/>
          </a:prstGeom>
        </p:spPr>
      </p:pic>
      <p:pic>
        <p:nvPicPr>
          <p:cNvPr id="144" name="Рисунок 143">
            <a:hlinkClick r:id="rId13" action="ppaction://hlinksldjump"/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6067423">
            <a:off x="3732703" y="4489079"/>
            <a:ext cx="1560711" cy="1694835"/>
          </a:xfrm>
          <a:prstGeom prst="rect">
            <a:avLst/>
          </a:prstGeom>
        </p:spPr>
      </p:pic>
      <p:pic>
        <p:nvPicPr>
          <p:cNvPr id="150" name="Рисунок 149">
            <a:hlinkClick r:id="rId14" action="ppaction://hlinksldjump"/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8357992">
            <a:off x="2703347" y="3326781"/>
            <a:ext cx="1560711" cy="1694835"/>
          </a:xfrm>
          <a:prstGeom prst="rect">
            <a:avLst/>
          </a:prstGeom>
        </p:spPr>
      </p:pic>
      <p:pic>
        <p:nvPicPr>
          <p:cNvPr id="151" name="Рисунок 150">
            <a:hlinkClick r:id="rId15" action="ppaction://hlinksldjump"/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0800000">
            <a:off x="2692035" y="1794170"/>
            <a:ext cx="1560711" cy="1694835"/>
          </a:xfrm>
          <a:prstGeom prst="rect">
            <a:avLst/>
          </a:prstGeom>
        </p:spPr>
      </p:pic>
      <p:pic>
        <p:nvPicPr>
          <p:cNvPr id="152" name="Рисунок 151">
            <a:hlinkClick r:id="rId16" action="ppaction://hlinksldjump"/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3051962">
            <a:off x="3686841" y="608321"/>
            <a:ext cx="1560711" cy="1694835"/>
          </a:xfrm>
          <a:prstGeom prst="rect">
            <a:avLst/>
          </a:prstGeom>
        </p:spPr>
      </p:pic>
      <p:grpSp>
        <p:nvGrpSpPr>
          <p:cNvPr id="20" name="Группа 19"/>
          <p:cNvGrpSpPr/>
          <p:nvPr/>
        </p:nvGrpSpPr>
        <p:grpSpPr>
          <a:xfrm>
            <a:off x="5858230" y="1384663"/>
            <a:ext cx="469414" cy="3940861"/>
            <a:chOff x="5120827" y="977243"/>
            <a:chExt cx="469414" cy="4270812"/>
          </a:xfrm>
        </p:grpSpPr>
        <p:sp>
          <p:nvSpPr>
            <p:cNvPr id="21" name="Стрелка вниз 20"/>
            <p:cNvSpPr/>
            <p:nvPr/>
          </p:nvSpPr>
          <p:spPr>
            <a:xfrm rot="10800000">
              <a:off x="5120827" y="977243"/>
              <a:ext cx="469414" cy="2323566"/>
            </a:xfrm>
            <a:prstGeom prst="downArrow">
              <a:avLst/>
            </a:prstGeom>
            <a:solidFill>
              <a:schemeClr val="accent4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Прямоугольник 21"/>
            <p:cNvSpPr/>
            <p:nvPr/>
          </p:nvSpPr>
          <p:spPr>
            <a:xfrm>
              <a:off x="5238889" y="3269996"/>
              <a:ext cx="234447" cy="19780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54" name="Овал 153"/>
          <p:cNvSpPr/>
          <p:nvPr/>
        </p:nvSpPr>
        <p:spPr>
          <a:xfrm>
            <a:off x="5779649" y="3140563"/>
            <a:ext cx="626575" cy="607875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9370423" y="5325524"/>
            <a:ext cx="1767840" cy="901105"/>
          </a:xfrm>
          <a:prstGeom prst="roundRect">
            <a:avLst/>
          </a:prstGeom>
          <a:ln w="5715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b="1" dirty="0">
                <a:solidFill>
                  <a:schemeClr val="bg1"/>
                </a:solidFill>
                <a:latin typeface="Century" panose="02040604050505020304" pitchFamily="18" charset="0"/>
              </a:rPr>
              <a:t>Крутим</a:t>
            </a:r>
          </a:p>
        </p:txBody>
      </p:sp>
      <p:sp>
        <p:nvSpPr>
          <p:cNvPr id="2" name="Скругленный прямоугольник 1">
            <a:hlinkClick r:id="rId17" action="ppaction://hlinksldjump"/>
          </p:cNvPr>
          <p:cNvSpPr/>
          <p:nvPr/>
        </p:nvSpPr>
        <p:spPr>
          <a:xfrm>
            <a:off x="573707" y="5336496"/>
            <a:ext cx="1856012" cy="1053498"/>
          </a:xfrm>
          <a:prstGeom prst="roundRect">
            <a:avLst/>
          </a:prstGeom>
          <a:ln w="57150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Century" panose="02040604050505020304" pitchFamily="18" charset="0"/>
                <a:ea typeface="Cambria Math" panose="02040503050406030204" pitchFamily="18" charset="0"/>
              </a:rPr>
              <a:t>ФИНАЛ</a:t>
            </a:r>
            <a:endParaRPr lang="ru-RU" sz="2800" b="1" dirty="0">
              <a:solidFill>
                <a:schemeClr val="bg1"/>
              </a:solidFill>
              <a:latin typeface="Century" panose="02040604050505020304" pitchFamily="18" charset="0"/>
              <a:ea typeface="Cambria Math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8520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4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1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2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0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1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2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4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16958" y="1204016"/>
            <a:ext cx="899485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/>
              <a:t>На поляне росли ромашки. Каждый день их число удваивалось, и на 20- й день поляна заросла полностью. На какой день поляна заросла на половину?</a:t>
            </a:r>
            <a:endParaRPr lang="ru-RU" sz="4400" b="1" dirty="0"/>
          </a:p>
        </p:txBody>
      </p:sp>
      <p:pic>
        <p:nvPicPr>
          <p:cNvPr id="3" name="vecteezy_countdown-one-minute-animation-from-60-to-0-seconds_8174668_48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831618" y="4967785"/>
            <a:ext cx="3360381" cy="1890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583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3333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17101" y="2561946"/>
            <a:ext cx="575779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6600" b="1" dirty="0" smtClean="0"/>
              <a:t> </a:t>
            </a:r>
            <a:r>
              <a:rPr lang="ru-RU" sz="6600" b="1" dirty="0"/>
              <a:t>На 19-ый день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9013370" y="5200425"/>
            <a:ext cx="1393372" cy="982660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8822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63337" y="1553591"/>
            <a:ext cx="845621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/>
              <a:t>Трое человек играли в шахматы, всего было сыграно 3 партии. Сколько партий сыграл каждый человек?</a:t>
            </a:r>
            <a:endParaRPr lang="ru-RU" sz="4800" b="1" dirty="0"/>
          </a:p>
        </p:txBody>
      </p:sp>
      <p:pic>
        <p:nvPicPr>
          <p:cNvPr id="3" name="vecteezy_countdown-one-minute-animation-from-60-to-0-seconds_8174668_48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831618" y="4967785"/>
            <a:ext cx="3360381" cy="1890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8065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3333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822780" y="2324416"/>
            <a:ext cx="454643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6600" b="1" dirty="0" smtClean="0"/>
              <a:t>Д</a:t>
            </a:r>
            <a:r>
              <a:rPr lang="ru-RU" sz="6600" b="1" dirty="0" smtClean="0"/>
              <a:t>ве </a:t>
            </a:r>
            <a:r>
              <a:rPr lang="ru-RU" sz="6600" b="1" dirty="0"/>
              <a:t>партии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9013370" y="5200425"/>
            <a:ext cx="1393372" cy="982660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0911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71414" y="1995480"/>
            <a:ext cx="444917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smtClean="0"/>
              <a:t>Чему </a:t>
            </a:r>
            <a:r>
              <a:rPr lang="ru-RU" sz="6000" b="1" dirty="0" smtClean="0"/>
              <a:t>равна </a:t>
            </a:r>
            <a:r>
              <a:rPr lang="ru-RU" sz="6000" b="1" dirty="0" smtClean="0"/>
              <a:t>треть суток?</a:t>
            </a:r>
            <a:endParaRPr lang="ru-RU" sz="6000" b="1" dirty="0"/>
          </a:p>
        </p:txBody>
      </p:sp>
      <p:pic>
        <p:nvPicPr>
          <p:cNvPr id="3" name="vecteezy_countdown-one-minute-animation-from-60-to-0-seconds_8174668_48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831618" y="4967785"/>
            <a:ext cx="3360381" cy="1890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700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3333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13862" y="2484777"/>
            <a:ext cx="296427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6600" b="1" dirty="0" smtClean="0"/>
              <a:t>8 </a:t>
            </a:r>
            <a:r>
              <a:rPr lang="ru-RU" sz="6600" b="1" dirty="0"/>
              <a:t>часов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9013370" y="5200425"/>
            <a:ext cx="1393372" cy="982660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5746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47109" y="1723258"/>
            <a:ext cx="708000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smtClean="0"/>
              <a:t>Периметр квадрата 40 см. Чему равна  его площадь</a:t>
            </a:r>
            <a:r>
              <a:rPr lang="ru-RU" sz="5400" b="1" dirty="0" smtClean="0"/>
              <a:t>?</a:t>
            </a:r>
            <a:endParaRPr lang="ru-RU" sz="5400" b="1" dirty="0"/>
          </a:p>
        </p:txBody>
      </p:sp>
      <p:pic>
        <p:nvPicPr>
          <p:cNvPr id="3" name="vecteezy_countdown-one-minute-animation-from-60-to-0-seconds_8174668_48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831618" y="4967785"/>
            <a:ext cx="3360381" cy="1890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298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3333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373413" y="2561946"/>
            <a:ext cx="344517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600" b="1" dirty="0"/>
              <a:t>100 см^2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9013370" y="5200425"/>
            <a:ext cx="1393372" cy="982660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111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59428" y="1313044"/>
            <a:ext cx="8171111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/>
              <a:t>Человек пилит бревно на метровые куски. За сколько минут он распилит бревно длиной 6 м, если отпиливание одного метра требует минуту?</a:t>
            </a:r>
            <a:endParaRPr lang="ru-RU" sz="4400" b="1" dirty="0"/>
          </a:p>
        </p:txBody>
      </p:sp>
      <p:pic>
        <p:nvPicPr>
          <p:cNvPr id="3" name="vecteezy_countdown-one-minute-animation-from-60-to-0-seconds_8174668_48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831618" y="4967785"/>
            <a:ext cx="3360381" cy="1890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784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3333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851634" y="2505670"/>
            <a:ext cx="448872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5400" b="1" dirty="0"/>
              <a:t>За пять минут</a:t>
            </a:r>
          </a:p>
        </p:txBody>
      </p:sp>
      <p:sp>
        <p:nvSpPr>
          <p:cNvPr id="3" name="Стрелка вправо 2">
            <a:hlinkClick r:id="rId2" action="ppaction://hlinksldjump"/>
          </p:cNvPr>
          <p:cNvSpPr/>
          <p:nvPr/>
        </p:nvSpPr>
        <p:spPr>
          <a:xfrm>
            <a:off x="9013370" y="5200425"/>
            <a:ext cx="1393372" cy="982660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7951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37508" y="1488126"/>
            <a:ext cx="824116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/>
              <a:t>Пифагор обозначил 4 элемента из которых состоит весь </a:t>
            </a:r>
            <a:r>
              <a:rPr lang="ru-RU" sz="4000" b="1" dirty="0" smtClean="0"/>
              <a:t>мир, </a:t>
            </a:r>
            <a:r>
              <a:rPr lang="ru-RU" sz="4000" b="1" dirty="0" smtClean="0"/>
              <a:t>то есть огонь,  землю, воздух и воду числами 1, 2, 3 и 4 соответственно. Каким числом Пифагор обозначил весь мир?</a:t>
            </a:r>
            <a:endParaRPr lang="ru-RU" sz="4000" b="1" dirty="0"/>
          </a:p>
        </p:txBody>
      </p:sp>
      <p:pic>
        <p:nvPicPr>
          <p:cNvPr id="3" name="vecteezy_countdown-one-minute-animation-from-60-to-0-seconds_8174668_48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831618" y="4967785"/>
            <a:ext cx="3360381" cy="1890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0625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3333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204199" y="2228671"/>
            <a:ext cx="378360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7200" b="1" dirty="0"/>
              <a:t>Д</a:t>
            </a:r>
            <a:r>
              <a:rPr lang="ru-RU" sz="7200" b="1" dirty="0" smtClean="0"/>
              <a:t>есятью</a:t>
            </a:r>
            <a:endParaRPr lang="ru-RU" sz="7200" b="1" dirty="0"/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9013370" y="5200425"/>
            <a:ext cx="1393372" cy="982660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6728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06221" y="1651379"/>
            <a:ext cx="787800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/>
              <a:t>60 листов книги имеют толщину 1см. Какова толщина всех листов книги, если в ней 240 страниц?</a:t>
            </a:r>
            <a:endParaRPr lang="ru-RU" sz="4800" b="1" dirty="0"/>
          </a:p>
        </p:txBody>
      </p:sp>
      <p:pic>
        <p:nvPicPr>
          <p:cNvPr id="3" name="vecteezy_countdown-one-minute-animation-from-60-to-0-seconds_8174668_48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831618" y="4967785"/>
            <a:ext cx="3360381" cy="1890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750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3333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526609" y="2484777"/>
            <a:ext cx="513877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6600" b="1" dirty="0" smtClean="0"/>
              <a:t>2 сантиметра</a:t>
            </a:r>
            <a:endParaRPr lang="ru-RU" sz="6600" b="1" dirty="0"/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9013370" y="5200425"/>
            <a:ext cx="1393372" cy="982660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8594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28502" y="1358538"/>
            <a:ext cx="873469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/>
              <a:t>Моей сестре сегодня исполнилось 6 лет. Когда она родилась мне было 10 лет и 3 месяца. Сколько мне лет теперь?</a:t>
            </a:r>
            <a:endParaRPr lang="ru-RU" sz="4800" b="1" dirty="0"/>
          </a:p>
        </p:txBody>
      </p:sp>
      <p:pic>
        <p:nvPicPr>
          <p:cNvPr id="3" name="vecteezy_countdown-one-minute-animation-from-60-to-0-seconds_8174668_48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831618" y="4967785"/>
            <a:ext cx="3360381" cy="1890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3242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3333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елка вправо 1">
            <a:hlinkClick r:id="rId2" action="ppaction://hlinksldjump"/>
          </p:cNvPr>
          <p:cNvSpPr/>
          <p:nvPr/>
        </p:nvSpPr>
        <p:spPr>
          <a:xfrm>
            <a:off x="9013370" y="5200425"/>
            <a:ext cx="1393372" cy="982660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3431180" y="2560320"/>
            <a:ext cx="482452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800" b="1" dirty="0" smtClean="0"/>
              <a:t>16 лет и 3 месяца</a:t>
            </a:r>
            <a:endParaRPr lang="ru-RU" sz="4800" b="1" dirty="0"/>
          </a:p>
        </p:txBody>
      </p:sp>
    </p:spTree>
    <p:extLst>
      <p:ext uri="{BB962C8B-B14F-4D97-AF65-F5344CB8AC3E}">
        <p14:creationId xmlns:p14="http://schemas.microsoft.com/office/powerpoint/2010/main" val="2509882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9251" y="1126127"/>
            <a:ext cx="6424749" cy="4461631"/>
          </a:xfrm>
          <a:prstGeom prst="rect">
            <a:avLst/>
          </a:prstGeom>
        </p:spPr>
      </p:pic>
      <p:pic>
        <p:nvPicPr>
          <p:cNvPr id="3" name="vecteezy_countdown-one-minute-animation-from-60-to-0-seconds_8174668_48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831618" y="4967785"/>
            <a:ext cx="3360381" cy="1890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6381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3333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елка вправо 1">
            <a:hlinkClick r:id="rId2" action="ppaction://hlinksldjump"/>
          </p:cNvPr>
          <p:cNvSpPr/>
          <p:nvPr/>
        </p:nvSpPr>
        <p:spPr>
          <a:xfrm>
            <a:off x="9013370" y="5200425"/>
            <a:ext cx="1393372" cy="982660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5077097" y="2072640"/>
            <a:ext cx="145103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600" b="1" dirty="0" smtClean="0"/>
              <a:t>52</a:t>
            </a:r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93125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28502" y="1358538"/>
            <a:ext cx="873469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/>
              <a:t>Моей сестре сегодня исполнилось 6 лет. Когда она родилась мне было 10 лет и 3 месяца. Сколько мне лет теперь?</a:t>
            </a:r>
            <a:endParaRPr lang="ru-RU" sz="4800" b="1" dirty="0"/>
          </a:p>
        </p:txBody>
      </p:sp>
      <p:pic>
        <p:nvPicPr>
          <p:cNvPr id="3" name="vecteezy_countdown-one-minute-animation-from-60-to-0-seconds_8174668_48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831618" y="4967785"/>
            <a:ext cx="3360381" cy="1890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26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3333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елка вправо 1">
            <a:hlinkClick r:id="rId3" action="ppaction://hlinksldjump"/>
          </p:cNvPr>
          <p:cNvSpPr/>
          <p:nvPr/>
        </p:nvSpPr>
        <p:spPr>
          <a:xfrm>
            <a:off x="9013370" y="5200425"/>
            <a:ext cx="1393372" cy="982660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3431180" y="2560320"/>
            <a:ext cx="482452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800" b="1" dirty="0" smtClean="0"/>
              <a:t>16 лет и 3 месяца</a:t>
            </a:r>
            <a:endParaRPr lang="ru-RU" sz="4800" b="1" dirty="0"/>
          </a:p>
        </p:txBody>
      </p:sp>
    </p:spTree>
    <p:extLst>
      <p:ext uri="{BB962C8B-B14F-4D97-AF65-F5344CB8AC3E}">
        <p14:creationId xmlns:p14="http://schemas.microsoft.com/office/powerpoint/2010/main" val="2541674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4159" y="189785"/>
            <a:ext cx="6400551" cy="6350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164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лубина">
  <a:themeElements>
    <a:clrScheme name="Глубина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Глубина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лубина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TM03457444[[fn=Основа]]</Template>
  <TotalTime>951</TotalTime>
  <Words>646</Words>
  <Application>Microsoft Office PowerPoint</Application>
  <PresentationFormat>Широкоэкранный</PresentationFormat>
  <Paragraphs>59</Paragraphs>
  <Slides>45</Slides>
  <Notes>5</Notes>
  <HiddenSlides>0</HiddenSlides>
  <MMClips>20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45</vt:i4>
      </vt:variant>
    </vt:vector>
  </HeadingPairs>
  <TitlesOfParts>
    <vt:vector size="51" baseType="lpstr">
      <vt:lpstr>Arial</vt:lpstr>
      <vt:lpstr>Calibri</vt:lpstr>
      <vt:lpstr>Cambria Math</vt:lpstr>
      <vt:lpstr>Century</vt:lpstr>
      <vt:lpstr>Corbel</vt:lpstr>
      <vt:lpstr>Глубина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I-22</cp:lastModifiedBy>
  <cp:revision>75</cp:revision>
  <dcterms:created xsi:type="dcterms:W3CDTF">2023-04-19T12:30:40Z</dcterms:created>
  <dcterms:modified xsi:type="dcterms:W3CDTF">2025-02-21T07:28:34Z</dcterms:modified>
</cp:coreProperties>
</file>