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70" r:id="rId13"/>
    <p:sldId id="269" r:id="rId14"/>
    <p:sldId id="272" r:id="rId15"/>
    <p:sldId id="273" r:id="rId16"/>
    <p:sldId id="274" r:id="rId17"/>
    <p:sldId id="271" r:id="rId18"/>
    <p:sldId id="268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9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23.03.2022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500166" y="642918"/>
            <a:ext cx="6715172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9600" b="1" cap="none" spc="0" dirty="0">
                <a:ln w="17780" cmpd="sng">
                  <a:solidFill>
                    <a:schemeClr val="tx2">
                      <a:lumMod val="5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Plural of nouns</a:t>
            </a:r>
            <a:endParaRPr lang="ru-RU" sz="9600" b="1" cap="none" spc="0" dirty="0">
              <a:ln w="17780" cmpd="sng">
                <a:solidFill>
                  <a:schemeClr val="tx2">
                    <a:lumMod val="5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643042" y="4643446"/>
            <a:ext cx="647619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300" dirty="0">
                <a:ln w="11430" cmpd="sng">
                  <a:solidFill>
                    <a:schemeClr val="tx2">
                      <a:lumMod val="7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Множественное число</a:t>
            </a:r>
          </a:p>
          <a:p>
            <a:pPr algn="ctr"/>
            <a:r>
              <a:rPr lang="ru-RU" sz="4400" b="1" cap="none" spc="300" dirty="0">
                <a:ln w="11430" cmpd="sng">
                  <a:solidFill>
                    <a:schemeClr val="tx2">
                      <a:lumMod val="7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существительных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500794" y="5596116"/>
            <a:ext cx="2643206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br>
              <a:rPr lang="en-US" dirty="0"/>
            </a:br>
            <a:r>
              <a:rPr lang="en-US" sz="2000" b="1" dirty="0">
                <a:latin typeface="Monotype Corsiva" pitchFamily="66" charset="0"/>
              </a:rPr>
              <a:t>English teacher</a:t>
            </a:r>
          </a:p>
          <a:p>
            <a:pPr algn="r"/>
            <a:r>
              <a:rPr lang="en-US" sz="2000" b="1" dirty="0" err="1">
                <a:latin typeface="Monotype Corsiva" pitchFamily="66" charset="0"/>
              </a:rPr>
              <a:t>Platonova</a:t>
            </a:r>
            <a:r>
              <a:rPr lang="en-US" sz="2000" b="1" dirty="0">
                <a:latin typeface="Monotype Corsiva" pitchFamily="66" charset="0"/>
              </a:rPr>
              <a:t> D.S.</a:t>
            </a:r>
            <a:endParaRPr lang="ru-RU" sz="2000" b="1" dirty="0">
              <a:latin typeface="Monotype Corsiva" pitchFamily="66" charset="0"/>
            </a:endParaRPr>
          </a:p>
          <a:p>
            <a:pPr algn="r"/>
            <a:endParaRPr lang="ru-RU" dirty="0"/>
          </a:p>
        </p:txBody>
      </p:sp>
    </p:spTree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2214554"/>
            <a:ext cx="8229600" cy="3686188"/>
          </a:xfrm>
        </p:spPr>
        <p:txBody>
          <a:bodyPr/>
          <a:lstStyle/>
          <a:p>
            <a:pPr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Сегодня вы познакомитесь с правилами образования множественного числа существительного, узнаете, как правильно произносить окончание множественного числа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57158" y="428604"/>
            <a:ext cx="83582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800" b="1" i="1" dirty="0">
                <a:latin typeface="Monotype Corsiva" pitchFamily="66" charset="0"/>
              </a:rPr>
              <a:t>Hello</a:t>
            </a:r>
            <a:r>
              <a:rPr lang="en-US" sz="4800" i="1" dirty="0">
                <a:latin typeface="Monotype Corsiva" pitchFamily="66" charset="0"/>
              </a:rPr>
              <a:t>, </a:t>
            </a:r>
            <a:r>
              <a:rPr lang="en-US" sz="4800" b="1" i="1" dirty="0">
                <a:latin typeface="Monotype Corsiva" pitchFamily="66" charset="0"/>
              </a:rPr>
              <a:t>pupils</a:t>
            </a:r>
            <a:r>
              <a:rPr lang="en-US" sz="4800" i="1" dirty="0">
                <a:latin typeface="Monotype Corsiva" pitchFamily="66" charset="0"/>
              </a:rPr>
              <a:t>! </a:t>
            </a:r>
            <a:endParaRPr lang="ru-RU" sz="4800" dirty="0">
              <a:latin typeface="Monotype Corsiva" pitchFamily="66" charset="0"/>
            </a:endParaRPr>
          </a:p>
        </p:txBody>
      </p:sp>
    </p:spTree>
  </p:cSld>
  <p:clrMapOvr>
    <a:masterClrMapping/>
  </p:clrMapOvr>
  <p:transition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357166"/>
            <a:ext cx="8643998" cy="621510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Когда-то давно, в волшебной стране, в зачарованном городе, жили английские слова.</a:t>
            </a:r>
          </a:p>
          <a:p>
            <a:pPr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Только этот город был очень скучным. Потому что все слова которые в нем жили, были в единственном числе. В городе была всего одна собака – 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one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dog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одна кошка – 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one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cat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одна лисичка – 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one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fox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В городе был только один дом – 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one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house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и только одна улица – 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one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street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В городе было только одно дерево – 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one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tree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А в саду росла только одна роза – 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one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rose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</p:spTree>
  </p:cSld>
  <p:clrMapOvr>
    <a:masterClrMapping/>
  </p:clrMapOvr>
  <p:transition>
    <p:dissolv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5"/>
            <a:ext cx="8229600" cy="228601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Согласитесь, что это был действительно очень грустный город. И вот однажды над этим городом пролетала фея английских правил</a:t>
            </a:r>
          </a:p>
          <a:p>
            <a:pPr>
              <a:buNone/>
            </a:pPr>
            <a:endParaRPr lang="ru-RU" b="1" dirty="0"/>
          </a:p>
        </p:txBody>
      </p:sp>
      <p:pic>
        <p:nvPicPr>
          <p:cNvPr id="5" name="Рисунок 4" descr="фея-вектора-милая-маленькая-с-волшебной-палочкой-10335595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1736" y="2428868"/>
            <a:ext cx="3962400" cy="391668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285729"/>
            <a:ext cx="8229600" cy="3571900"/>
          </a:xfrm>
        </p:spPr>
        <p:txBody>
          <a:bodyPr/>
          <a:lstStyle/>
          <a:p>
            <a:pPr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Она взглянула на город, посмотрела на него внимательно и решила, что такой грустный город ей совсем не нравится. Она взмахнула волшебной палочкой, и в городе появились:</a:t>
            </a:r>
          </a:p>
          <a:p>
            <a:pPr>
              <a:buNone/>
            </a:pP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Two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cats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two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dogs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two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houses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two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streets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two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trees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two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roses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  <p:sp>
        <p:nvSpPr>
          <p:cNvPr id="1026" name="AutoShape 2" descr="Две кошки - Галина Ткаченко - Покачевская поэзия - Сетевое издание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Рисунок 6" descr="Two-cute-little-foxes-play-games_2880x1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488" y="4848806"/>
            <a:ext cx="3214710" cy="20091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feature_ca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3449912"/>
            <a:ext cx="3714776" cy="19480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dva-psa-vo-sn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0694" y="3143248"/>
            <a:ext cx="3262312" cy="26937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428604"/>
            <a:ext cx="8572560" cy="247174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Вы догадались, какое волшебное заклинание произнесла фея, взмахнув волшебной палочкой?</a:t>
            </a:r>
          </a:p>
        </p:txBody>
      </p:sp>
      <p:pic>
        <p:nvPicPr>
          <p:cNvPr id="4" name="Рисунок 3" descr="фея-вектора-милая-маленькая-с-волшебной-палочкой-10335595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00298" y="2428868"/>
            <a:ext cx="4000528" cy="39543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i="1" dirty="0">
                <a:latin typeface="Times New Roman" pitchFamily="18" charset="0"/>
                <a:cs typeface="Times New Roman" pitchFamily="18" charset="0"/>
              </a:rPr>
              <a:t>Она подарила этим словам окончание, для того чтобы получилось множественное число</a:t>
            </a:r>
            <a:r>
              <a:rPr lang="ru-RU" i="1" dirty="0"/>
              <a:t>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928802"/>
            <a:ext cx="8229600" cy="4525963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One cat – two cat</a:t>
            </a:r>
            <a:r>
              <a:rPr lang="en-US" sz="4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en-US" sz="4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One dog – two dog</a:t>
            </a:r>
            <a:r>
              <a:rPr lang="en-US" sz="4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One house – two house</a:t>
            </a:r>
            <a:r>
              <a:rPr lang="en-US" sz="4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One street – two street</a:t>
            </a:r>
            <a:r>
              <a:rPr lang="en-US" sz="4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One tree – two tree</a:t>
            </a:r>
            <a:r>
              <a:rPr lang="en-US" sz="4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One rose – two rose</a:t>
            </a:r>
            <a:r>
              <a:rPr lang="en-US" sz="4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4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>
    <p:dissolv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285728"/>
            <a:ext cx="8443914" cy="4525963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Фее понравилось, то, что у нее получилось, и она уже даже представила себе, как она рассказывает своим подругам феям об этом городе за чашечкой чая. Тут фея задумалась и поняла, что все слова у нее будут звучать по-разному. </a:t>
            </a:r>
          </a:p>
        </p:txBody>
      </p:sp>
      <p:pic>
        <p:nvPicPr>
          <p:cNvPr id="19458" name="Picture 2" descr="Феи (2008) смотреть онлайн бесплатно в хорошем качестве HD"/>
          <p:cNvPicPr>
            <a:picLocks noChangeAspect="1" noChangeArrowheads="1"/>
          </p:cNvPicPr>
          <p:nvPr/>
        </p:nvPicPr>
        <p:blipFill>
          <a:blip r:embed="rId2"/>
          <a:srcRect b="8333"/>
          <a:stretch>
            <a:fillRect/>
          </a:stretch>
        </p:blipFill>
        <p:spPr bwMode="auto">
          <a:xfrm>
            <a:off x="4143372" y="4136658"/>
            <a:ext cx="5000628" cy="25784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Окончание сущ. во мн.ч. произносится: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57158" y="2214554"/>
            <a:ext cx="86433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S] 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000496" y="2214554"/>
            <a:ext cx="9156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Z]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500958" y="2285992"/>
            <a:ext cx="109517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IZ] 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12" name="Стрелка вверх 11"/>
          <p:cNvSpPr/>
          <p:nvPr/>
        </p:nvSpPr>
        <p:spPr>
          <a:xfrm rot="10800000">
            <a:off x="4286248" y="1142984"/>
            <a:ext cx="428628" cy="114300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низ 12"/>
          <p:cNvSpPr/>
          <p:nvPr/>
        </p:nvSpPr>
        <p:spPr>
          <a:xfrm rot="19603044">
            <a:off x="7507203" y="1089864"/>
            <a:ext cx="422599" cy="1190504"/>
          </a:xfrm>
          <a:prstGeom prst="downArrow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низ 13"/>
          <p:cNvSpPr/>
          <p:nvPr/>
        </p:nvSpPr>
        <p:spPr>
          <a:xfrm rot="2188623">
            <a:off x="741079" y="1080551"/>
            <a:ext cx="422599" cy="1190504"/>
          </a:xfrm>
          <a:prstGeom prst="downArrow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142844" y="3143248"/>
            <a:ext cx="207170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после глухих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согласных </a:t>
            </a:r>
          </a:p>
          <a:p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[f], [k], [p], [t]</a:t>
            </a:r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звучит, как [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S] Cat – cats [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kæts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] street – streets [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striːts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] </a:t>
            </a:r>
            <a:endParaRPr lang="ru-RU" sz="2000" b="1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500430" y="3143248"/>
            <a:ext cx="228601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после звонких согласных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[m],[n],[d], [g], [v],[l], [r]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гласных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окончание  будет читаться, как [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Z]: dog – dogs[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dɔgz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] tree – trees[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triːz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]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6500826" y="3143248"/>
            <a:ext cx="235745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А после шипящих и свистящих звуков 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[s],[</a:t>
            </a:r>
            <a:r>
              <a:rPr lang="en-US" sz="2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ks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],[z],[ʤ], [ʃ], [ʧ ]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окончание -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s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читается, как</a:t>
            </a:r>
          </a:p>
          <a:p>
            <a:pPr>
              <a:buNone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IZ] rose – roses [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rəuz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], buses, foxes</a:t>
            </a:r>
          </a:p>
        </p:txBody>
      </p:sp>
    </p:spTree>
  </p:cSld>
  <p:clrMapOvr>
    <a:masterClrMapping/>
  </p:clrMapOvr>
  <p:transition>
    <p:dissolv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Способы образования множественного числа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400171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AutoNum type="arabicParenR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сущ.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Ед.ч.+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S =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множественное число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marL="514350" indent="-514350" algn="ctr">
              <a:buNone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Book + S = book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</a:p>
          <a:p>
            <a:pPr marL="514350" indent="-514350" algn="ctr">
              <a:buNone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Pen + S = pen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0" name="Picture 2" descr="Небесная Книга Знания указывает Вам Путь. - Возрождение Души для 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3500408"/>
            <a:ext cx="2500330" cy="15001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люс 4"/>
          <p:cNvSpPr/>
          <p:nvPr/>
        </p:nvSpPr>
        <p:spPr>
          <a:xfrm>
            <a:off x="3000364" y="3786190"/>
            <a:ext cx="928694" cy="928694"/>
          </a:xfrm>
          <a:prstGeom prst="mathPlus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214810" y="3500438"/>
            <a:ext cx="106743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S</a:t>
            </a:r>
            <a:endParaRPr lang="ru-RU" sz="8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7" name="Равно 6"/>
          <p:cNvSpPr/>
          <p:nvPr/>
        </p:nvSpPr>
        <p:spPr>
          <a:xfrm>
            <a:off x="5286380" y="3929066"/>
            <a:ext cx="1071570" cy="571504"/>
          </a:xfrm>
          <a:prstGeom prst="mathEqual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22532" name="Picture 4" descr="Что лучше: бумажная книга или электронная?"/>
          <p:cNvPicPr>
            <a:picLocks noChangeAspect="1" noChangeArrowheads="1"/>
          </p:cNvPicPr>
          <p:nvPr/>
        </p:nvPicPr>
        <p:blipFill>
          <a:blip r:embed="rId3"/>
          <a:srcRect r="32362"/>
          <a:stretch>
            <a:fillRect/>
          </a:stretch>
        </p:blipFill>
        <p:spPr bwMode="auto">
          <a:xfrm>
            <a:off x="6500826" y="3500438"/>
            <a:ext cx="2428860" cy="167964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2) 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Существительное, оканчивающееся на </a:t>
            </a:r>
          </a:p>
          <a:p>
            <a:pPr>
              <a:buNone/>
            </a:pPr>
            <a:r>
              <a:rPr lang="ru-RU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s, -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ss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-x, -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sh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-</a:t>
            </a:r>
            <a:r>
              <a:rPr lang="en-US" sz="36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es</a:t>
            </a:r>
            <a:r>
              <a:rPr lang="en-US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множественное число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Bus +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es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= bus</a:t>
            </a:r>
            <a:r>
              <a:rPr 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es</a:t>
            </a:r>
          </a:p>
          <a:p>
            <a:pPr algn="ctr">
              <a:buNone/>
            </a:pP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Box +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es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= box</a:t>
            </a:r>
            <a:r>
              <a:rPr 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es </a:t>
            </a:r>
          </a:p>
          <a:p>
            <a:pPr algn="ctr">
              <a:buNone/>
            </a:pP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Bench + </a:t>
            </a:r>
            <a:r>
              <a:rPr lang="en-US" sz="3600" b="1" dirty="0" err="1">
                <a:latin typeface="Times New Roman" pitchFamily="18" charset="0"/>
                <a:cs typeface="Times New Roman" pitchFamily="18" charset="0"/>
              </a:rPr>
              <a:t>es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= bench</a:t>
            </a:r>
            <a:r>
              <a:rPr 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es</a:t>
            </a:r>
            <a:r>
              <a:rPr 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8" name="AutoShape 2" descr="Автобус — Википеди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 descr="imag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388" y="4714884"/>
            <a:ext cx="2714612" cy="15201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загружено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20" y="4572008"/>
            <a:ext cx="2533650" cy="18002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люс 6"/>
          <p:cNvSpPr/>
          <p:nvPr/>
        </p:nvSpPr>
        <p:spPr>
          <a:xfrm>
            <a:off x="3000364" y="5000636"/>
            <a:ext cx="928694" cy="928694"/>
          </a:xfrm>
          <a:prstGeom prst="mathPlus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4071934" y="4786322"/>
            <a:ext cx="114300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8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es</a:t>
            </a:r>
            <a:endParaRPr lang="ru-RU" sz="8000" dirty="0"/>
          </a:p>
        </p:txBody>
      </p:sp>
      <p:sp>
        <p:nvSpPr>
          <p:cNvPr id="10" name="Равно 9"/>
          <p:cNvSpPr/>
          <p:nvPr/>
        </p:nvSpPr>
        <p:spPr>
          <a:xfrm>
            <a:off x="5214942" y="5286388"/>
            <a:ext cx="1143008" cy="500066"/>
          </a:xfrm>
          <a:prstGeom prst="mathEqual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dissolv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Check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285860"/>
            <a:ext cx="8229600" cy="2257428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n-US" i="1" dirty="0">
                <a:latin typeface="Times New Roman" pitchFamily="18" charset="0"/>
                <a:cs typeface="Times New Roman" pitchFamily="18" charset="0"/>
              </a:rPr>
              <a:t>Let's check how you understand the material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Давай проверим, как ты понял материал. Назови множественное число этих слов, а потом проверь себя!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357554" y="3357562"/>
            <a:ext cx="192881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Bed</a:t>
            </a:r>
          </a:p>
          <a:p>
            <a:pPr algn="ctr">
              <a:buNone/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Dog</a:t>
            </a:r>
          </a:p>
          <a:p>
            <a:pPr algn="ctr">
              <a:buNone/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Star</a:t>
            </a:r>
          </a:p>
          <a:p>
            <a:pPr algn="ctr">
              <a:buNone/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Tree</a:t>
            </a:r>
          </a:p>
          <a:p>
            <a:pPr algn="ctr">
              <a:buNone/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Cap</a:t>
            </a:r>
          </a:p>
          <a:p>
            <a:pPr algn="ctr">
              <a:buNone/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Pie</a:t>
            </a:r>
          </a:p>
          <a:p>
            <a:pPr algn="ctr">
              <a:buNone/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Bus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928926" y="857232"/>
            <a:ext cx="3328982" cy="5268931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n-US" sz="4300" b="1" dirty="0">
                <a:latin typeface="Times New Roman" pitchFamily="18" charset="0"/>
                <a:cs typeface="Times New Roman" pitchFamily="18" charset="0"/>
              </a:rPr>
              <a:t>Bed</a:t>
            </a:r>
            <a:r>
              <a:rPr lang="en-US" sz="43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en-US" sz="43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US" sz="4300" b="1" dirty="0">
                <a:latin typeface="Times New Roman" pitchFamily="18" charset="0"/>
                <a:cs typeface="Times New Roman" pitchFamily="18" charset="0"/>
              </a:rPr>
              <a:t>Dog</a:t>
            </a:r>
            <a:r>
              <a:rPr lang="en-US" sz="43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</a:p>
          <a:p>
            <a:pPr algn="ctr">
              <a:buNone/>
            </a:pPr>
            <a:r>
              <a:rPr lang="en-US" sz="4300" b="1" dirty="0">
                <a:latin typeface="Times New Roman" pitchFamily="18" charset="0"/>
                <a:cs typeface="Times New Roman" pitchFamily="18" charset="0"/>
              </a:rPr>
              <a:t>Star</a:t>
            </a:r>
            <a:r>
              <a:rPr lang="en-US" sz="43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</a:p>
          <a:p>
            <a:pPr algn="ctr">
              <a:buNone/>
            </a:pPr>
            <a:r>
              <a:rPr lang="en-US" sz="4300" b="1" dirty="0">
                <a:latin typeface="Times New Roman" pitchFamily="18" charset="0"/>
                <a:cs typeface="Times New Roman" pitchFamily="18" charset="0"/>
              </a:rPr>
              <a:t>Tree</a:t>
            </a:r>
            <a:r>
              <a:rPr lang="en-US" sz="43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</a:p>
          <a:p>
            <a:pPr algn="ctr">
              <a:buNone/>
            </a:pPr>
            <a:r>
              <a:rPr lang="en-US" sz="4300" b="1" dirty="0">
                <a:latin typeface="Times New Roman" pitchFamily="18" charset="0"/>
                <a:cs typeface="Times New Roman" pitchFamily="18" charset="0"/>
              </a:rPr>
              <a:t>Cap</a:t>
            </a:r>
            <a:r>
              <a:rPr lang="en-US" sz="43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</a:p>
          <a:p>
            <a:pPr algn="ctr">
              <a:buNone/>
            </a:pPr>
            <a:r>
              <a:rPr lang="en-US" sz="4300" b="1" dirty="0">
                <a:latin typeface="Times New Roman" pitchFamily="18" charset="0"/>
                <a:cs typeface="Times New Roman" pitchFamily="18" charset="0"/>
              </a:rPr>
              <a:t>Pie</a:t>
            </a:r>
            <a:r>
              <a:rPr lang="en-US" sz="43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</a:p>
          <a:p>
            <a:pPr algn="ctr">
              <a:buNone/>
            </a:pPr>
            <a:r>
              <a:rPr lang="en-US" sz="4300" b="1" dirty="0">
                <a:latin typeface="Times New Roman" pitchFamily="18" charset="0"/>
                <a:cs typeface="Times New Roman" pitchFamily="18" charset="0"/>
              </a:rPr>
              <a:t>Bus</a:t>
            </a:r>
            <a:r>
              <a:rPr lang="en-US" sz="43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es</a:t>
            </a:r>
            <a:endParaRPr lang="ru-RU" sz="43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/>
          </a:p>
        </p:txBody>
      </p:sp>
    </p:spTree>
  </p:cSld>
  <p:clrMapOvr>
    <a:masterClrMapping/>
  </p:clrMapOvr>
  <p:transition>
    <p:dissolv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4AA433-8815-4C3F-8CFD-61A2C8AC5BFD}"/>
              </a:ext>
            </a:extLst>
          </p:cNvPr>
          <p:cNvSpPr>
            <a:spLocks noGrp="1"/>
          </p:cNvSpPr>
          <p:nvPr>
            <p:ph type="title"/>
          </p:nvPr>
        </p:nvSpPr>
        <p:spPr/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6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Ex. 2 p. 64</a:t>
            </a:r>
            <a:endParaRPr lang="ru-RU" sz="6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9DCFBCB-658B-43A0-B041-E30A0588D6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417638"/>
            <a:ext cx="8784976" cy="52517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88974956"/>
      </p:ext>
    </p:extLst>
  </p:cSld>
  <p:clrMapOvr>
    <a:masterClrMapping/>
  </p:clrMapOvr>
  <p:transition>
    <p:dissolv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804E462-49BE-4E31-97E6-6E87411494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6632"/>
            <a:ext cx="6629400" cy="58293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491A26B-7CED-4313-8ABF-3D18DBA5C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48064" y="5598368"/>
            <a:ext cx="3826768" cy="1143000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6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Ex. 3 p. 64</a:t>
            </a:r>
            <a:endParaRPr lang="ru-RU" sz="6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902887"/>
      </p:ext>
    </p:extLst>
  </p:cSld>
  <p:clrMapOvr>
    <a:masterClrMapping/>
  </p:clrMapOvr>
  <p:transition>
    <p:dissolv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93A9B44-C16B-46F0-BB98-46BDE9F311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116632"/>
            <a:ext cx="8300339" cy="6624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6364847"/>
      </p:ext>
    </p:extLst>
  </p:cSld>
  <p:clrMapOvr>
    <a:masterClrMapping/>
  </p:clrMapOvr>
  <p:transition>
    <p:dissolv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F6ABA2-D7AC-4AB0-88E0-FE5B7A8A2A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584176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Workbook</a:t>
            </a:r>
            <a:b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Ex. 2 p. 89</a:t>
            </a:r>
            <a:endParaRPr lang="ru-RU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BC4DD6E-725F-457C-A68D-A94D7E77BE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3548" y="1796337"/>
            <a:ext cx="8136904" cy="49216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10815902"/>
      </p:ext>
    </p:extLst>
  </p:cSld>
  <p:clrMapOvr>
    <a:masterClrMapping/>
  </p:clrMapOvr>
  <p:transition>
    <p:dissolv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428604"/>
            <a:ext cx="8229600" cy="2114552"/>
          </a:xfrm>
        </p:spPr>
        <p:txBody>
          <a:bodyPr/>
          <a:lstStyle/>
          <a:p>
            <a:pPr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Теперь ты знаешь достаточно много о множественном числе существительных, и можешь сам их образовывать. </a:t>
            </a:r>
          </a:p>
        </p:txBody>
      </p:sp>
      <p:pic>
        <p:nvPicPr>
          <p:cNvPr id="25602" name="Picture 2" descr="💗 Открытка good luck, успеха, красоты, удачи (best luck) скачать 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2000240"/>
            <a:ext cx="4643470" cy="46434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582</Words>
  <Application>Microsoft Office PowerPoint</Application>
  <PresentationFormat>Экран (4:3)</PresentationFormat>
  <Paragraphs>61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Arial</vt:lpstr>
      <vt:lpstr>Calibri</vt:lpstr>
      <vt:lpstr>Monotype Corsiva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Она подарила этим словам окончание, для того чтобы получилось множественное число.</vt:lpstr>
      <vt:lpstr>Презентация PowerPoint</vt:lpstr>
      <vt:lpstr>Окончание сущ. во мн.ч. произносится: </vt:lpstr>
      <vt:lpstr>Способы образования множественного числа</vt:lpstr>
      <vt:lpstr>Презентация PowerPoint</vt:lpstr>
      <vt:lpstr>Check</vt:lpstr>
      <vt:lpstr>Презентация PowerPoint</vt:lpstr>
      <vt:lpstr>Ex. 2 p. 64</vt:lpstr>
      <vt:lpstr>Ex. 3 p. 64</vt:lpstr>
      <vt:lpstr>Презентация PowerPoint</vt:lpstr>
      <vt:lpstr>Workbook Ex. 2 p. 89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Алексей Филипов</cp:lastModifiedBy>
  <cp:revision>10</cp:revision>
  <dcterms:created xsi:type="dcterms:W3CDTF">2020-04-04T11:42:52Z</dcterms:created>
  <dcterms:modified xsi:type="dcterms:W3CDTF">2022-03-23T17:15:21Z</dcterms:modified>
</cp:coreProperties>
</file>